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288" r:id="rId2"/>
    <p:sldId id="319" r:id="rId3"/>
    <p:sldId id="322" r:id="rId4"/>
    <p:sldId id="290" r:id="rId5"/>
    <p:sldId id="32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25" r:id="rId26"/>
    <p:sldId id="308" r:id="rId27"/>
    <p:sldId id="309" r:id="rId28"/>
    <p:sldId id="311" r:id="rId29"/>
    <p:sldId id="314" r:id="rId30"/>
    <p:sldId id="315" r:id="rId31"/>
    <p:sldId id="318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326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511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7.3000000000000007</c:v>
                </c:pt>
                <c:pt idx="2" formatCode="###0.0">
                  <c:v>1.5499999999999989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2.3499999999999988</c:v>
                </c:pt>
                <c:pt idx="2" formatCode="0.0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2.7894736842105261</c:v>
                </c:pt>
                <c:pt idx="2" formatCode="0.0">
                  <c:v>0.63157894736842146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1662336"/>
        <c:axId val="61664256"/>
      </c:barChart>
      <c:catAx>
        <c:axId val="61662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61664256"/>
        <c:crosses val="autoZero"/>
        <c:auto val="1"/>
        <c:lblAlgn val="ctr"/>
        <c:lblOffset val="100"/>
        <c:noMultiLvlLbl val="0"/>
      </c:catAx>
      <c:valAx>
        <c:axId val="61664256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61662336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113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9"/>
          <c:y val="4.0322580645161463E-3"/>
          <c:w val="0.84615384615384792"/>
          <c:h val="0.842741935483875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5.2631578947368425E-2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0499968"/>
        <c:axId val="140768000"/>
      </c:barChart>
      <c:catAx>
        <c:axId val="140499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76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7680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499968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2477952"/>
        <c:axId val="143077760"/>
      </c:barChart>
      <c:catAx>
        <c:axId val="14247795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43077760"/>
        <c:crosses val="autoZero"/>
        <c:auto val="1"/>
        <c:lblAlgn val="ctr"/>
        <c:lblOffset val="100"/>
        <c:noMultiLvlLbl val="0"/>
      </c:catAx>
      <c:valAx>
        <c:axId val="1430777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424779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stojakach, w kieszonkach</c:v>
                </c:pt>
                <c:pt idx="4">
                  <c:v>Nie ma, brak wzorów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stojakach, w kieszonkach</c:v>
                </c:pt>
                <c:pt idx="4">
                  <c:v>Nie ma, brak wzorów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0.25</c:v>
                </c:pt>
                <c:pt idx="3">
                  <c:v>0.65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stojakach, w kieszonkach</c:v>
                </c:pt>
                <c:pt idx="4">
                  <c:v>Nie ma, brak wzorów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0.05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4587520"/>
        <c:axId val="154589824"/>
      </c:barChart>
      <c:catAx>
        <c:axId val="15458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58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5898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45875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46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1</c:v>
                </c:pt>
                <c:pt idx="1">
                  <c:v>0.25</c:v>
                </c:pt>
                <c:pt idx="2">
                  <c:v>0.55000000000000004</c:v>
                </c:pt>
                <c:pt idx="4">
                  <c:v>1</c:v>
                </c:pt>
                <c:pt idx="5">
                  <c:v>1</c:v>
                </c:pt>
                <c:pt idx="6">
                  <c:v>0.95000000000000051</c:v>
                </c:pt>
                <c:pt idx="8">
                  <c:v>1</c:v>
                </c:pt>
                <c:pt idx="9">
                  <c:v>0.9</c:v>
                </c:pt>
                <c:pt idx="10">
                  <c:v>0.95000000000000051</c:v>
                </c:pt>
                <c:pt idx="12">
                  <c:v>1</c:v>
                </c:pt>
                <c:pt idx="13">
                  <c:v>1</c:v>
                </c:pt>
                <c:pt idx="14">
                  <c:v>0.9</c:v>
                </c:pt>
                <c:pt idx="16">
                  <c:v>0.1</c:v>
                </c:pt>
                <c:pt idx="18">
                  <c:v>0.15000000000000013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6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43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1">
                  <c:v>0.75000000000000056</c:v>
                </c:pt>
                <c:pt idx="2">
                  <c:v>0.45</c:v>
                </c:pt>
                <c:pt idx="6">
                  <c:v>0.05</c:v>
                </c:pt>
                <c:pt idx="9">
                  <c:v>0.1</c:v>
                </c:pt>
                <c:pt idx="10">
                  <c:v>0.05</c:v>
                </c:pt>
                <c:pt idx="14">
                  <c:v>0.1</c:v>
                </c:pt>
                <c:pt idx="16">
                  <c:v>0.9</c:v>
                </c:pt>
                <c:pt idx="17">
                  <c:v>1</c:v>
                </c:pt>
                <c:pt idx="18">
                  <c:v>0.85000000000000053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8041600"/>
        <c:axId val="158043136"/>
      </c:barChart>
      <c:catAx>
        <c:axId val="1580416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58043136"/>
        <c:crosses val="autoZero"/>
        <c:auto val="1"/>
        <c:lblAlgn val="ctr"/>
        <c:lblOffset val="100"/>
        <c:noMultiLvlLbl val="0"/>
      </c:catAx>
      <c:valAx>
        <c:axId val="1580431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804160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09E-2"/>
          <c:y val="0.93624772313296856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46E-2"/>
          <c:w val="1"/>
          <c:h val="0.945675523349437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0.95238095238095222</c:v>
                </c:pt>
                <c:pt idx="1">
                  <c:v>1</c:v>
                </c:pt>
                <c:pt idx="2">
                  <c:v>0.95000000000000051</c:v>
                </c:pt>
                <c:pt idx="4">
                  <c:v>0.95238095238095222</c:v>
                </c:pt>
                <c:pt idx="5">
                  <c:v>0.95000000000000051</c:v>
                </c:pt>
                <c:pt idx="6">
                  <c:v>0.85000000000000053</c:v>
                </c:pt>
                <c:pt idx="8">
                  <c:v>0.14285714285714302</c:v>
                </c:pt>
                <c:pt idx="10">
                  <c:v>0.05</c:v>
                </c:pt>
                <c:pt idx="12">
                  <c:v>0.90476190476190421</c:v>
                </c:pt>
                <c:pt idx="13">
                  <c:v>1</c:v>
                </c:pt>
                <c:pt idx="14">
                  <c:v>0.8</c:v>
                </c:pt>
                <c:pt idx="16">
                  <c:v>0.95238095238095222</c:v>
                </c:pt>
                <c:pt idx="17">
                  <c:v>1</c:v>
                </c:pt>
                <c:pt idx="18">
                  <c:v>0.85000000000000053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0"/>
                <c:pt idx="0" formatCode="0%">
                  <c:v>4.7619047619047623E-2</c:v>
                </c:pt>
                <c:pt idx="2" formatCode="0%">
                  <c:v>0.05</c:v>
                </c:pt>
                <c:pt idx="4" formatCode="0%">
                  <c:v>4.7619047619047623E-2</c:v>
                </c:pt>
                <c:pt idx="5" formatCode="0%">
                  <c:v>0.05</c:v>
                </c:pt>
                <c:pt idx="8" formatCode="0%">
                  <c:v>0.85714285714285765</c:v>
                </c:pt>
                <c:pt idx="9" formatCode="0%">
                  <c:v>1</c:v>
                </c:pt>
                <c:pt idx="10" formatCode="0%">
                  <c:v>0.75000000000000056</c:v>
                </c:pt>
                <c:pt idx="12" formatCode="0%">
                  <c:v>9.5238095238095247E-2</c:v>
                </c:pt>
                <c:pt idx="14" formatCode="0%">
                  <c:v>0.05</c:v>
                </c:pt>
                <c:pt idx="16" formatCode="0%">
                  <c:v>4.7619047619047623E-2</c:v>
                </c:pt>
                <c:pt idx="18" formatCode="0%">
                  <c:v>0.15000000000000013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6" formatCode="0%">
                  <c:v>0.15000000000000013</c:v>
                </c:pt>
                <c:pt idx="10" formatCode="0%">
                  <c:v>0.2</c:v>
                </c:pt>
                <c:pt idx="14" formatCode="0%">
                  <c:v>0.15000000000000013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1571584"/>
        <c:axId val="161757440"/>
      </c:barChart>
      <c:catAx>
        <c:axId val="1615715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1757440"/>
        <c:crosses val="autoZero"/>
        <c:auto val="1"/>
        <c:lblAlgn val="ctr"/>
        <c:lblOffset val="100"/>
        <c:noMultiLvlLbl val="0"/>
      </c:catAx>
      <c:valAx>
        <c:axId val="1617574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15715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16"/>
          <c:w val="0.84773526228702578"/>
          <c:h val="3.745370370370376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2014 (N=20)</c:v>
                </c:pt>
                <c:pt idx="2">
                  <c:v>2013 (N=17)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0.95000000000000029</c:v>
                </c:pt>
                <c:pt idx="1">
                  <c:v>0.75000000000000033</c:v>
                </c:pt>
                <c:pt idx="2">
                  <c:v>0.64705882352941246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2014 (N=20)</c:v>
                </c:pt>
                <c:pt idx="2">
                  <c:v>2013 (N=17)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1">
                  <c:v>0.2</c:v>
                </c:pt>
                <c:pt idx="2">
                  <c:v>0.11764705882352942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2014 (N=20)</c:v>
                </c:pt>
                <c:pt idx="2">
                  <c:v>2013 (N=17)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0.2352941176470589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5712256"/>
        <c:axId val="165714176"/>
      </c:barChart>
      <c:catAx>
        <c:axId val="1657122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6571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7141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712256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57"/>
          <c:w val="0.97693574958813978"/>
          <c:h val="0.29090909090909139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6430080"/>
        <c:axId val="176473984"/>
      </c:barChart>
      <c:catAx>
        <c:axId val="1764300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76473984"/>
        <c:crosses val="autoZero"/>
        <c:auto val="1"/>
        <c:lblAlgn val="ctr"/>
        <c:lblOffset val="100"/>
        <c:noMultiLvlLbl val="0"/>
      </c:catAx>
      <c:valAx>
        <c:axId val="1764739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6430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92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9744768"/>
        <c:axId val="179746304"/>
      </c:barChart>
      <c:catAx>
        <c:axId val="179744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974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7463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974476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64"/>
          <c:w val="0.84452303292310393"/>
          <c:h val="0.2353105128361971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92"/>
          <c:h val="0.657254216804881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0.95000000000000029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8576384"/>
        <c:axId val="8578176"/>
      </c:barChart>
      <c:catAx>
        <c:axId val="8576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57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781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576384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8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0.75000000000000011</c:v>
                </c:pt>
                <c:pt idx="1">
                  <c:v>0.15000000000000002</c:v>
                </c:pt>
                <c:pt idx="2">
                  <c:v>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838400"/>
        <c:axId val="32839936"/>
      </c:barChart>
      <c:catAx>
        <c:axId val="32838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3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399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384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BAISO 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BAISO 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0.95000000000000051</c:v>
                </c:pt>
                <c:pt idx="2">
                  <c:v>0.95000000000000051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BAISO 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4290816"/>
        <c:axId val="64292352"/>
      </c:barChart>
      <c:catAx>
        <c:axId val="64290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4292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2923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42908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46E-2"/>
          <c:w val="1"/>
          <c:h val="0.945675523349437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0.95238095238095222</c:v>
                </c:pt>
                <c:pt idx="1">
                  <c:v>0.9</c:v>
                </c:pt>
                <c:pt idx="2">
                  <c:v>0.95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9">
                  <c:v>0.1</c:v>
                </c:pt>
                <c:pt idx="13">
                  <c:v>0.1</c:v>
                </c:pt>
                <c:pt idx="17">
                  <c:v>0.1</c:v>
                </c:pt>
                <c:pt idx="18">
                  <c:v>0.15</c:v>
                </c:pt>
                <c:pt idx="20">
                  <c:v>1</c:v>
                </c:pt>
                <c:pt idx="21">
                  <c:v>0.85</c:v>
                </c:pt>
                <c:pt idx="2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6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43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4.7619047619047616E-2</c:v>
                </c:pt>
                <c:pt idx="1">
                  <c:v>0.1</c:v>
                </c:pt>
                <c:pt idx="2">
                  <c:v>0.05</c:v>
                </c:pt>
                <c:pt idx="6">
                  <c:v>0.05</c:v>
                </c:pt>
                <c:pt idx="8">
                  <c:v>1</c:v>
                </c:pt>
                <c:pt idx="9">
                  <c:v>0.9</c:v>
                </c:pt>
                <c:pt idx="10">
                  <c:v>1</c:v>
                </c:pt>
                <c:pt idx="12">
                  <c:v>1</c:v>
                </c:pt>
                <c:pt idx="13">
                  <c:v>0.9</c:v>
                </c:pt>
                <c:pt idx="14">
                  <c:v>1</c:v>
                </c:pt>
                <c:pt idx="16">
                  <c:v>1</c:v>
                </c:pt>
                <c:pt idx="17">
                  <c:v>0.9</c:v>
                </c:pt>
                <c:pt idx="18">
                  <c:v>0.85</c:v>
                </c:pt>
                <c:pt idx="21">
                  <c:v>0.15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14368"/>
        <c:axId val="33116160"/>
      </c:barChart>
      <c:catAx>
        <c:axId val="331143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116160"/>
        <c:crosses val="autoZero"/>
        <c:auto val="1"/>
        <c:lblAlgn val="ctr"/>
        <c:lblOffset val="100"/>
        <c:noMultiLvlLbl val="0"/>
      </c:catAx>
      <c:valAx>
        <c:axId val="33116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143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09E-2"/>
          <c:y val="0.96254629629629662"/>
          <c:w val="0.84773526228702578"/>
          <c:h val="3.745370370370376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46E-2"/>
          <c:w val="1"/>
          <c:h val="0.904654823428080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w trakcie rozmowy z Tobą?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0.85714285714285765</c:v>
                </c:pt>
                <c:pt idx="1">
                  <c:v>0.6500000000000008</c:v>
                </c:pt>
                <c:pt idx="2">
                  <c:v>0.55000000000000004</c:v>
                </c:pt>
                <c:pt idx="4">
                  <c:v>1</c:v>
                </c:pt>
                <c:pt idx="5">
                  <c:v>1</c:v>
                </c:pt>
                <c:pt idx="6">
                  <c:v>0.95000000000000051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w trakcie rozmowy z Tobą?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0.14285714285714302</c:v>
                </c:pt>
                <c:pt idx="1">
                  <c:v>0.35000000000000026</c:v>
                </c:pt>
                <c:pt idx="2">
                  <c:v>0.45</c:v>
                </c:pt>
                <c:pt idx="6">
                  <c:v>0.05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8560"/>
        <c:axId val="33140096"/>
      </c:barChart>
      <c:catAx>
        <c:axId val="331385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140096"/>
        <c:crosses val="autoZero"/>
        <c:auto val="1"/>
        <c:lblAlgn val="ctr"/>
        <c:lblOffset val="100"/>
        <c:noMultiLvlLbl val="0"/>
      </c:catAx>
      <c:valAx>
        <c:axId val="33140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385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05"/>
          <c:w val="0.84773526228702578"/>
          <c:h val="6.497251216522421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612160"/>
        <c:axId val="33613696"/>
      </c:barChart>
      <c:catAx>
        <c:axId val="336121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3613696"/>
        <c:crosses val="autoZero"/>
        <c:auto val="1"/>
        <c:lblAlgn val="ctr"/>
        <c:lblOffset val="100"/>
        <c:noMultiLvlLbl val="0"/>
      </c:catAx>
      <c:valAx>
        <c:axId val="336136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6121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Nie wydał formularzy / nie poinformował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0.24</c:v>
                </c:pt>
                <c:pt idx="1">
                  <c:v>0.56999999999999995</c:v>
                </c:pt>
                <c:pt idx="2">
                  <c:v>0.19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Nie wydał formularzy / nie poinformował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Nie wydał formularzy / nie poinformował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773056"/>
        <c:axId val="33774592"/>
      </c:barChart>
      <c:catAx>
        <c:axId val="33773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774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745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773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352E-2"/>
          <c:y val="5.9422750424448507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(N=5)***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(N=5)***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12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6E-3"/>
                  <c:y val="-2.0699848061514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(N=5)***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950336"/>
        <c:axId val="33956224"/>
      </c:barChart>
      <c:catAx>
        <c:axId val="339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5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56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95033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970048"/>
        <c:axId val="33971584"/>
      </c:barChart>
      <c:catAx>
        <c:axId val="339700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3971584"/>
        <c:crosses val="autoZero"/>
        <c:auto val="1"/>
        <c:lblAlgn val="ctr"/>
        <c:lblOffset val="100"/>
        <c:noMultiLvlLbl val="0"/>
      </c:catAx>
      <c:valAx>
        <c:axId val="339715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9700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0.95000000000000007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0.95000000000000007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0.85000000000000009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089984"/>
        <c:axId val="34108160"/>
      </c:barChart>
      <c:catAx>
        <c:axId val="34089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08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08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0899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dotzcyz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0.43</c:v>
                </c:pt>
                <c:pt idx="2">
                  <c:v>0.05</c:v>
                </c:pt>
                <c:pt idx="3">
                  <c:v>0.19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dotzcyz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0.25</c:v>
                </c:pt>
                <c:pt idx="2">
                  <c:v>0</c:v>
                </c:pt>
                <c:pt idx="3">
                  <c:v>0.65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dotzcyz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0.15</c:v>
                </c:pt>
                <c:pt idx="2">
                  <c:v>0</c:v>
                </c:pt>
                <c:pt idx="3">
                  <c:v>0.7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23776"/>
        <c:axId val="34125312"/>
      </c:barChart>
      <c:catAx>
        <c:axId val="3412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2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253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237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037568"/>
        <c:axId val="35039104"/>
      </c:barChart>
      <c:catAx>
        <c:axId val="350375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039104"/>
        <c:crosses val="autoZero"/>
        <c:auto val="1"/>
        <c:lblAlgn val="ctr"/>
        <c:lblOffset val="100"/>
        <c:noMultiLvlLbl val="0"/>
      </c:catAx>
      <c:valAx>
        <c:axId val="3503910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037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2015 )N=x)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0.81</c:v>
                </c:pt>
                <c:pt idx="1">
                  <c:v>0.86</c:v>
                </c:pt>
                <c:pt idx="2">
                  <c:v>0.86</c:v>
                </c:pt>
                <c:pt idx="3">
                  <c:v>0.71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0.8</c:v>
                </c:pt>
                <c:pt idx="2">
                  <c:v>0.7</c:v>
                </c:pt>
                <c:pt idx="3">
                  <c:v>0.7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0.35</c:v>
                </c:pt>
                <c:pt idx="2">
                  <c:v>0.5</c:v>
                </c:pt>
                <c:pt idx="3">
                  <c:v>0.5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059200"/>
        <c:axId val="35060736"/>
      </c:barChart>
      <c:catAx>
        <c:axId val="35059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06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607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059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76072448"/>
        <c:axId val="76074368"/>
      </c:barChart>
      <c:catAx>
        <c:axId val="760724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76074368"/>
        <c:crosses val="autoZero"/>
        <c:auto val="1"/>
        <c:lblAlgn val="ctr"/>
        <c:lblOffset val="100"/>
        <c:noMultiLvlLbl val="0"/>
      </c:catAx>
      <c:valAx>
        <c:axId val="7607436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76072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tx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Sheet1!$A$2:$A$5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Sheet1!$A$2:$A$5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199232"/>
        <c:axId val="35201024"/>
      </c:barChart>
      <c:catAx>
        <c:axId val="351992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201024"/>
        <c:crosses val="autoZero"/>
        <c:auto val="1"/>
        <c:lblAlgn val="ctr"/>
        <c:lblOffset val="100"/>
        <c:noMultiLvlLbl val="0"/>
      </c:catAx>
      <c:valAx>
        <c:axId val="3520102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5199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Sheet1!$B$1:$C$1</c:f>
              <c:strCache>
                <c:ptCount val="2"/>
                <c:pt idx="0">
                  <c:v>2014 (N=20)</c:v>
                </c:pt>
                <c:pt idx="1">
                  <c:v>2013 (N=17)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Sheet1!$B$1:$C$1</c:f>
              <c:strCache>
                <c:ptCount val="2"/>
                <c:pt idx="0">
                  <c:v>2014 (N=20)</c:v>
                </c:pt>
                <c:pt idx="1">
                  <c:v>2013 (N=17)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18176"/>
        <c:axId val="35219712"/>
      </c:barChart>
      <c:catAx>
        <c:axId val="3521817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219712"/>
        <c:crosses val="autoZero"/>
        <c:auto val="1"/>
        <c:lblAlgn val="ctr"/>
        <c:lblOffset val="100"/>
        <c:noMultiLvlLbl val="0"/>
      </c:catAx>
      <c:valAx>
        <c:axId val="352197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181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0"/>
          <c:w val="0.8177786185081386"/>
          <c:h val="0.4134234646239448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0.45</c:v>
                </c:pt>
                <c:pt idx="1">
                  <c:v>0.25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32480"/>
        <c:axId val="35334016"/>
      </c:barChart>
      <c:catAx>
        <c:axId val="3533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33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340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3324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0.1</c:v>
                </c:pt>
                <c:pt idx="2">
                  <c:v>0</c:v>
                </c:pt>
                <c:pt idx="3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0.76470588235294112</c:v>
                </c:pt>
                <c:pt idx="1">
                  <c:v>0.11764705882352941</c:v>
                </c:pt>
                <c:pt idx="2">
                  <c:v>0.11764705882352941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48480"/>
        <c:axId val="35350016"/>
      </c:barChart>
      <c:catAx>
        <c:axId val="35348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350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500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3484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(N=18)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689216"/>
        <c:axId val="35690752"/>
      </c:barChart>
      <c:catAx>
        <c:axId val="3568921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690752"/>
        <c:crosses val="autoZero"/>
        <c:auto val="1"/>
        <c:lblAlgn val="ctr"/>
        <c:lblOffset val="100"/>
        <c:noMultiLvlLbl val="0"/>
      </c:catAx>
      <c:valAx>
        <c:axId val="3569075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56892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(N=3)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703040"/>
        <c:axId val="35713024"/>
      </c:barChart>
      <c:catAx>
        <c:axId val="3570304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713024"/>
        <c:crosses val="autoZero"/>
        <c:auto val="1"/>
        <c:lblAlgn val="ctr"/>
        <c:lblOffset val="100"/>
        <c:noMultiLvlLbl val="0"/>
      </c:catAx>
      <c:valAx>
        <c:axId val="357130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7030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255820591233435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</c:v>
                </c:pt>
                <c:pt idx="1">
                  <c:v>0.33333333333333326</c:v>
                </c:pt>
                <c:pt idx="2">
                  <c:v>0.16666666666666663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4"/>
        <c:axId val="36113408"/>
        <c:axId val="36120448"/>
      </c:barChart>
      <c:catAx>
        <c:axId val="3611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2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20448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361134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65893999030553108"/>
          <c:h val="0.83087522756177445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153692270226724E-2"/>
                  <c:y val="-4.3644081484531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727090864813397E-2"/>
                  <c:y val="4.655368691683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300489459400076E-2"/>
                  <c:y val="9.601697926596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139392"/>
        <c:axId val="36140928"/>
      </c:barChart>
      <c:catAx>
        <c:axId val="36139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4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409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1393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9884656895457957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(N=16)**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27552"/>
        <c:axId val="56329344"/>
      </c:barChart>
      <c:catAx>
        <c:axId val="5632755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329344"/>
        <c:crosses val="autoZero"/>
        <c:auto val="1"/>
        <c:lblAlgn val="ctr"/>
        <c:lblOffset val="100"/>
        <c:noMultiLvlLbl val="0"/>
      </c:catAx>
      <c:valAx>
        <c:axId val="563293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275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1950841265323879"/>
          <c:y val="0.24015434303063993"/>
          <c:w val="0.87874020824247445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47264"/>
        <c:axId val="56353152"/>
      </c:barChart>
      <c:catAx>
        <c:axId val="563472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353152"/>
        <c:crosses val="autoZero"/>
        <c:auto val="1"/>
        <c:lblAlgn val="ctr"/>
        <c:lblOffset val="100"/>
        <c:noMultiLvlLbl val="0"/>
      </c:catAx>
      <c:valAx>
        <c:axId val="563531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472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9417921373775673"/>
          <c:y val="0.18150117189733037"/>
          <c:w val="0.4040693231946718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ma, brak kart informacyjnych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ma, brak kart informacyjnych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ma, brak kart informacyjnych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84464000"/>
        <c:axId val="111358336"/>
      </c:barChart>
      <c:catAx>
        <c:axId val="84464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358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3583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44640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0.5625</c:v>
                </c:pt>
                <c:pt idx="1">
                  <c:v>0.125</c:v>
                </c:pt>
                <c:pt idx="2">
                  <c:v>0.125</c:v>
                </c:pt>
                <c:pt idx="3">
                  <c:v>0.1875</c:v>
                </c:pt>
                <c:pt idx="4" formatCode="0%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14208"/>
        <c:axId val="56415744"/>
      </c:barChart>
      <c:catAx>
        <c:axId val="56414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1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1574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564142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0.61904761904761918</c:v>
                </c:pt>
                <c:pt idx="1">
                  <c:v>0.23809523809523811</c:v>
                </c:pt>
                <c:pt idx="2">
                  <c:v>0.1428571428571429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</c:v>
                </c:pt>
                <c:pt idx="1">
                  <c:v>0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44032"/>
        <c:axId val="56445568"/>
      </c:barChart>
      <c:catAx>
        <c:axId val="56444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45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455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440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842204970097691E-2"/>
          <c:w val="1"/>
          <c:h val="0.945675523349437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0.95238095238095222</c:v>
                </c:pt>
                <c:pt idx="1">
                  <c:v>0.45</c:v>
                </c:pt>
                <c:pt idx="2">
                  <c:v>0.65</c:v>
                </c:pt>
                <c:pt idx="4">
                  <c:v>0.61904761904761907</c:v>
                </c:pt>
                <c:pt idx="5">
                  <c:v>0.15</c:v>
                </c:pt>
                <c:pt idx="6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76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43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4.7619047619047616E-2</c:v>
                </c:pt>
                <c:pt idx="1">
                  <c:v>0.55000000000000004</c:v>
                </c:pt>
                <c:pt idx="2">
                  <c:v>0.35</c:v>
                </c:pt>
                <c:pt idx="4">
                  <c:v>0.19047619047619047</c:v>
                </c:pt>
                <c:pt idx="5">
                  <c:v>0.55000000000000004</c:v>
                </c:pt>
                <c:pt idx="6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0.19047619047619047</c:v>
                </c:pt>
                <c:pt idx="5" formatCode="0%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707328"/>
        <c:axId val="56836096"/>
      </c:barChart>
      <c:catAx>
        <c:axId val="567073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836096"/>
        <c:crosses val="autoZero"/>
        <c:auto val="1"/>
        <c:lblAlgn val="ctr"/>
        <c:lblOffset val="100"/>
        <c:noMultiLvlLbl val="0"/>
      </c:catAx>
      <c:valAx>
        <c:axId val="56836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7073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t"/>
      <c:layout>
        <c:manualLayout>
          <c:xMode val="edge"/>
          <c:yMode val="edge"/>
          <c:x val="0"/>
          <c:y val="0.43243812141698551"/>
          <c:w val="0.97771017131451832"/>
          <c:h val="6.9239936604633304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46E-2"/>
          <c:w val="1"/>
          <c:h val="0.8045641975308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43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6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43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9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864128"/>
        <c:axId val="56882304"/>
      </c:barChart>
      <c:catAx>
        <c:axId val="568641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882304"/>
        <c:crosses val="autoZero"/>
        <c:auto val="1"/>
        <c:lblAlgn val="ctr"/>
        <c:lblOffset val="100"/>
        <c:noMultiLvlLbl val="0"/>
      </c:catAx>
      <c:valAx>
        <c:axId val="568823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8641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1217091566612901E-2"/>
          <c:y val="0.80654100529100525"/>
          <c:w val="0.98878290843338712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23E-3"/>
          <c:y val="9.0163934426229497E-2"/>
          <c:w val="0.94925028835063396"/>
          <c:h val="0.918032786885243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7874304"/>
        <c:axId val="57875840"/>
      </c:barChart>
      <c:catAx>
        <c:axId val="578743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7875840"/>
        <c:crosses val="autoZero"/>
        <c:auto val="1"/>
        <c:lblAlgn val="ctr"/>
        <c:lblOffset val="100"/>
        <c:noMultiLvlLbl val="0"/>
      </c:catAx>
      <c:valAx>
        <c:axId val="578758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7874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43"/>
          <c:y val="7.2600468758932099E-2"/>
          <c:w val="0.7111305353111856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4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0.95</c:v>
                </c:pt>
                <c:pt idx="3">
                  <c:v>0.95</c:v>
                </c:pt>
                <c:pt idx="4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  <c:pt idx="4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0.89999999999999991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908224"/>
        <c:axId val="57914112"/>
      </c:barChart>
      <c:catAx>
        <c:axId val="579082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791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1411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9082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57"/>
          <c:h val="0.890495867768596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0.60000000000000053</c:v>
                </c:pt>
                <c:pt idx="2">
                  <c:v>0.90476190476190421</c:v>
                </c:pt>
                <c:pt idx="4">
                  <c:v>0.55000000000000004</c:v>
                </c:pt>
                <c:pt idx="5">
                  <c:v>0.70000000000000051</c:v>
                </c:pt>
                <c:pt idx="6">
                  <c:v>0.90476190476190421</c:v>
                </c:pt>
                <c:pt idx="8">
                  <c:v>0.60000000000000053</c:v>
                </c:pt>
                <c:pt idx="9">
                  <c:v>0.6500000000000008</c:v>
                </c:pt>
                <c:pt idx="10">
                  <c:v>0.90476190476190421</c:v>
                </c:pt>
                <c:pt idx="12">
                  <c:v>0.6500000000000008</c:v>
                </c:pt>
                <c:pt idx="13">
                  <c:v>0.95000000000000051</c:v>
                </c:pt>
                <c:pt idx="14">
                  <c:v>0.95238095238095222</c:v>
                </c:pt>
                <c:pt idx="16">
                  <c:v>0.6500000000000008</c:v>
                </c:pt>
                <c:pt idx="17">
                  <c:v>0.75000000000000056</c:v>
                </c:pt>
                <c:pt idx="18">
                  <c:v>0.90476190476190421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0.35000000000000026</c:v>
                </c:pt>
                <c:pt idx="1">
                  <c:v>0.25</c:v>
                </c:pt>
                <c:pt idx="4">
                  <c:v>0.35000000000000026</c:v>
                </c:pt>
                <c:pt idx="5">
                  <c:v>0.2</c:v>
                </c:pt>
                <c:pt idx="6">
                  <c:v>4.7619047619047623E-2</c:v>
                </c:pt>
                <c:pt idx="8">
                  <c:v>0.30000000000000027</c:v>
                </c:pt>
                <c:pt idx="9">
                  <c:v>0.35000000000000026</c:v>
                </c:pt>
                <c:pt idx="10">
                  <c:v>4.7619047619047623E-2</c:v>
                </c:pt>
                <c:pt idx="12">
                  <c:v>0.30000000000000027</c:v>
                </c:pt>
                <c:pt idx="13">
                  <c:v>0.05</c:v>
                </c:pt>
                <c:pt idx="14">
                  <c:v>4.7619047619047623E-2</c:v>
                </c:pt>
                <c:pt idx="16">
                  <c:v>0.30000000000000027</c:v>
                </c:pt>
                <c:pt idx="17">
                  <c:v>0.15000000000000013</c:v>
                </c:pt>
                <c:pt idx="18">
                  <c:v>4.7619047619047623E-2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0.05</c:v>
                </c:pt>
                <c:pt idx="1">
                  <c:v>0.15000000000000013</c:v>
                </c:pt>
                <c:pt idx="4">
                  <c:v>0.05</c:v>
                </c:pt>
                <c:pt idx="5">
                  <c:v>0.1</c:v>
                </c:pt>
                <c:pt idx="6">
                  <c:v>4.7619047619047623E-2</c:v>
                </c:pt>
                <c:pt idx="10">
                  <c:v>4.7619047619047623E-2</c:v>
                </c:pt>
                <c:pt idx="17">
                  <c:v>0.1</c:v>
                </c:pt>
                <c:pt idx="18">
                  <c:v>4.7619047619047623E-2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96"/>
                  <c:y val="-2.447020877366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5872510292950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 formatCode="0%">
                  <c:v>0.05</c:v>
                </c:pt>
                <c:pt idx="2" formatCode="0%">
                  <c:v>9.5238095238095247E-2</c:v>
                </c:pt>
                <c:pt idx="4" formatCode="0%">
                  <c:v>0.05</c:v>
                </c:pt>
                <c:pt idx="8" formatCode="0%">
                  <c:v>0.1</c:v>
                </c:pt>
                <c:pt idx="12" formatCode="0%">
                  <c:v>0.05</c:v>
                </c:pt>
                <c:pt idx="16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8275328"/>
        <c:axId val="58276864"/>
      </c:barChart>
      <c:catAx>
        <c:axId val="58275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276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768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827532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79"/>
          <c:w val="0.98589065255732078"/>
          <c:h val="6.0149559707403356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9"/>
          <c:y val="4.0322580645161463E-3"/>
          <c:w val="0.84615384615384792"/>
          <c:h val="0.842741935483875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87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19786880"/>
        <c:axId val="120678656"/>
      </c:barChart>
      <c:catAx>
        <c:axId val="119786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678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6786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978688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9"/>
          <c:y val="4.0322580645161463E-3"/>
          <c:w val="0.84615384615384792"/>
          <c:h val="0.842741935483875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87"/>
                  <c:y val="1.2268658453083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1490432"/>
        <c:axId val="121767040"/>
      </c:barChart>
      <c:catAx>
        <c:axId val="121490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767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7670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49043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8655744"/>
        <c:axId val="128657280"/>
      </c:barChart>
      <c:catAx>
        <c:axId val="1286557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28657280"/>
        <c:crosses val="autoZero"/>
        <c:auto val="1"/>
        <c:lblAlgn val="ctr"/>
        <c:lblOffset val="100"/>
        <c:noMultiLvlLbl val="0"/>
      </c:catAx>
      <c:valAx>
        <c:axId val="12865728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28655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5272245499"/>
          <c:y val="6.4515610651974375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Nie ma, brak formularzy/wniosków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Nie ma, brak formularzy/wniosków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4"/>
                <c:pt idx="0">
                  <c:v>1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Nie ma, brak formularzy/wniosków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4"/>
                <c:pt idx="0">
                  <c:v>0.95</c:v>
                </c:pt>
                <c:pt idx="1">
                  <c:v>0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6876800"/>
        <c:axId val="136878720"/>
      </c:barChart>
      <c:catAx>
        <c:axId val="1368768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87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8787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68768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9"/>
          <c:y val="4.0322580645161463E-3"/>
          <c:w val="0.84615384615384792"/>
          <c:h val="0.842741935483875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87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7304704"/>
        <c:axId val="137406720"/>
      </c:barChart>
      <c:catAx>
        <c:axId val="137304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40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4067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30470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WAWER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>
                <a:solidFill>
                  <a:srgbClr val="808285"/>
                </a:solidFill>
              </a:rPr>
              <a:t>Warszawa, Grudzień 2015</a:t>
            </a: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</a:t>
            </a:r>
            <a:r>
              <a:rPr lang="pl-PL" dirty="0" smtClean="0"/>
              <a:t> </a:t>
            </a:r>
            <a:r>
              <a:rPr lang="pl-PL" sz="3200" dirty="0" smtClean="0"/>
              <a:t>Dzielnicy Wawer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(4)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676153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Wawer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(5)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02657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31835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66316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(6)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(7)</a:t>
            </a:r>
            <a:endParaRPr lang="pl-PL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18577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5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46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86911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28693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786065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497040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accent2"/>
                </a:solidFill>
              </a:rPr>
              <a:t>interesanta (1)</a:t>
            </a:r>
            <a:endParaRPr lang="pl-PL" sz="3100" dirty="0">
              <a:solidFill>
                <a:schemeClr val="accent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545"/>
              </p:ext>
            </p:extLst>
          </p:nvPr>
        </p:nvGraphicFramePr>
        <p:xfrm>
          <a:off x="4356770" y="2440202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 a 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39409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017943"/>
              </p:ext>
            </p:extLst>
          </p:nvPr>
        </p:nvGraphicFramePr>
        <p:xfrm>
          <a:off x="0" y="4437906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051324"/>
              </p:ext>
            </p:extLst>
          </p:nvPr>
        </p:nvGraphicFramePr>
        <p:xfrm>
          <a:off x="5436690" y="2422727"/>
          <a:ext cx="3456584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Zachowanie urzędnika wobec interesanta (2)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04298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Łącznik prosty 15"/>
          <p:cNvCxnSpPr/>
          <p:nvPr/>
        </p:nvCxnSpPr>
        <p:spPr>
          <a:xfrm flipH="1">
            <a:off x="396329" y="242223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166082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242168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324500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pole tekstowe 6"/>
          <p:cNvSpPr txBox="1">
            <a:spLocks noChangeArrowheads="1"/>
          </p:cNvSpPr>
          <p:nvPr/>
        </p:nvSpPr>
        <p:spPr bwMode="auto">
          <a:xfrm>
            <a:off x="7732325" y="400585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5" name="pole tekstowe 6"/>
          <p:cNvSpPr txBox="1">
            <a:spLocks noChangeArrowheads="1"/>
          </p:cNvSpPr>
          <p:nvPr/>
        </p:nvSpPr>
        <p:spPr bwMode="auto">
          <a:xfrm>
            <a:off x="7732325" y="479794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6" name="pole tekstowe 6"/>
          <p:cNvSpPr txBox="1">
            <a:spLocks noChangeArrowheads="1"/>
          </p:cNvSpPr>
          <p:nvPr/>
        </p:nvSpPr>
        <p:spPr bwMode="auto">
          <a:xfrm>
            <a:off x="7741146" y="55900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dirty="0" smtClean="0"/>
              <a:t>Spis treści</a:t>
            </a:r>
            <a:endParaRPr lang="pl-PL" sz="35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Urzędnik: Obsługa przedstawionej sprawy (1)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988465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930342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br>
              <a:rPr lang="pl-PL" sz="36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</a:t>
            </a:r>
            <a:r>
              <a:rPr lang="pl-PL" sz="3100" dirty="0" smtClean="0">
                <a:solidFill>
                  <a:schemeClr val="accent2"/>
                </a:solidFill>
              </a:rPr>
              <a:t>Obsługa przedstawionej sprawy (2)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171140"/>
              </p:ext>
            </p:extLst>
          </p:nvPr>
        </p:nvGraphicFramePr>
        <p:xfrm>
          <a:off x="972874" y="2674146"/>
          <a:ext cx="4320000" cy="368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02369"/>
              </p:ext>
            </p:extLst>
          </p:nvPr>
        </p:nvGraphicFramePr>
        <p:xfrm>
          <a:off x="108298" y="2601541"/>
          <a:ext cx="1800000" cy="3723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161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15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7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7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989758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32510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br>
              <a:rPr lang="pl-PL" sz="36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</a:t>
            </a:r>
            <a:r>
              <a:rPr lang="pl-PL" sz="3100" dirty="0" smtClean="0">
                <a:solidFill>
                  <a:schemeClr val="accent2"/>
                </a:solidFill>
              </a:rPr>
              <a:t>Obsługa przedstawionej sprawy (3)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817495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245186"/>
              </p:ext>
            </p:extLst>
          </p:nvPr>
        </p:nvGraphicFramePr>
        <p:xfrm>
          <a:off x="5436890" y="2494734"/>
          <a:ext cx="4392488" cy="410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15202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742"/>
              </p:ext>
            </p:extLst>
          </p:nvPr>
        </p:nvGraphicFramePr>
        <p:xfrm>
          <a:off x="4652906" y="2422130"/>
          <a:ext cx="1800000" cy="4063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772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413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758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49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49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32510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br>
              <a:rPr lang="pl-PL" sz="3600" dirty="0" smtClean="0"/>
            </a:br>
            <a:r>
              <a:rPr lang="pl-PL" sz="3100" dirty="0">
                <a:solidFill>
                  <a:schemeClr val="accent2"/>
                </a:solidFill>
              </a:rPr>
              <a:t>U</a:t>
            </a:r>
            <a:r>
              <a:rPr lang="pl-PL" sz="3100" dirty="0" smtClean="0">
                <a:solidFill>
                  <a:schemeClr val="accent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accent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Czy urzędnik poinformował Cię sam o następujących krokach do załatwienia przedstawionej przez Ciebie sprawy?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1498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2591517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17176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207726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br>
              <a:rPr lang="pl-PL" sz="36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accent2"/>
                </a:solidFill>
              </a:rPr>
              <a:t>sprawy 2014, 2013 (2)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609227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28977"/>
              </p:ext>
            </p:extLst>
          </p:nvPr>
        </p:nvGraphicFramePr>
        <p:xfrm>
          <a:off x="252314" y="2422130"/>
          <a:ext cx="1656184" cy="3887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</a:tblGrid>
              <a:tr h="101617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617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781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781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344487"/>
              </p:ext>
            </p:extLst>
          </p:nvPr>
        </p:nvGraphicFramePr>
        <p:xfrm>
          <a:off x="5029215" y="2494734"/>
          <a:ext cx="3864059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31732"/>
              </p:ext>
            </p:extLst>
          </p:nvPr>
        </p:nvGraphicFramePr>
        <p:xfrm>
          <a:off x="4212754" y="2422130"/>
          <a:ext cx="1872208" cy="4176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109145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145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654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654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opłatach </a:t>
            </a:r>
            <a:r>
              <a:rPr lang="pl-PL" dirty="0"/>
              <a:t>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</p:spTree>
    <p:extLst>
      <p:ext uri="{BB962C8B-B14F-4D97-AF65-F5344CB8AC3E}">
        <p14:creationId xmlns:p14="http://schemas.microsoft.com/office/powerpoint/2010/main" val="27793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070182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669117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br>
              <a:rPr lang="pl-PL" sz="36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accent2"/>
                </a:solidFill>
              </a:rPr>
              <a:t>sprawy 2015 (3)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710324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173679"/>
              </p:ext>
            </p:extLst>
          </p:nvPr>
        </p:nvGraphicFramePr>
        <p:xfrm>
          <a:off x="5029215" y="2565698"/>
          <a:ext cx="3864059" cy="429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</a:t>
            </a:r>
            <a:r>
              <a:rPr lang="pl-PL" dirty="0"/>
              <a:t> </a:t>
            </a:r>
            <a:r>
              <a:rPr lang="pl-PL" dirty="0" smtClean="0"/>
              <a:t>opłatach lub ich braku)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375493" y="6526138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59506"/>
              </p:ext>
            </p:extLst>
          </p:nvPr>
        </p:nvGraphicFramePr>
        <p:xfrm>
          <a:off x="4032734" y="2637706"/>
          <a:ext cx="1944216" cy="3338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0572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572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73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634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999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91408"/>
              </p:ext>
            </p:extLst>
          </p:nvPr>
        </p:nvGraphicFramePr>
        <p:xfrm>
          <a:off x="180306" y="2422130"/>
          <a:ext cx="1800200" cy="3959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Podawał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180306" y="2007402"/>
            <a:ext cx="5976664" cy="1136948"/>
            <a:chOff x="-1710548" y="5161657"/>
            <a:chExt cx="10078280" cy="1288802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000084"/>
                </p:ext>
              </p:extLst>
            </p:nvPr>
          </p:nvGraphicFramePr>
          <p:xfrm>
            <a:off x="-1710548" y="5161657"/>
            <a:ext cx="6120680" cy="12888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750388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accent2"/>
                </a:solidFill>
              </a:rPr>
              <a:t>sprawy (3)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068522"/>
              </p:ext>
            </p:extLst>
          </p:nvPr>
        </p:nvGraphicFramePr>
        <p:xfrm>
          <a:off x="900866" y="2587562"/>
          <a:ext cx="4464016" cy="39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2291"/>
              </p:ext>
            </p:extLst>
          </p:nvPr>
        </p:nvGraphicFramePr>
        <p:xfrm>
          <a:off x="108298" y="2514957"/>
          <a:ext cx="1800000" cy="40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</a:p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</a:p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453979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572794" y="2514957"/>
          <a:ext cx="1367952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952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700585" y="6495941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accent2"/>
                </a:solidFill>
              </a:rPr>
              <a:t>Urzędnik: Sposób załatwiania przedstawionej sprawy (4)</a:t>
            </a:r>
            <a:endParaRPr lang="pl-PL" sz="31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60689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98617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086332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7732325" y="528700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07149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</a:t>
            </a:r>
            <a:r>
              <a:rPr lang="pl-PL" sz="3100" dirty="0" smtClean="0">
                <a:solidFill>
                  <a:schemeClr val="accent2"/>
                </a:solidFill>
              </a:rPr>
              <a:t>rzędnik: Sposób załatwienia przedstawionej sprawy (5)</a:t>
            </a:r>
            <a:endParaRPr lang="pl-PL" sz="3100" dirty="0">
              <a:solidFill>
                <a:schemeClr val="accent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6722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11039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67581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052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Wawer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accent2"/>
                </a:solidFill>
              </a:rPr>
              <a:t>U</a:t>
            </a:r>
            <a:r>
              <a:rPr lang="pl-PL" sz="3100" dirty="0" smtClean="0">
                <a:solidFill>
                  <a:schemeClr val="accent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2265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30134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pole tekstowe 6"/>
          <p:cNvSpPr txBox="1">
            <a:spLocks noChangeArrowheads="1"/>
          </p:cNvSpPr>
          <p:nvPr/>
        </p:nvSpPr>
        <p:spPr bwMode="auto">
          <a:xfrm>
            <a:off x="7669138" y="205786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669138" y="2962736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pole tekstowe 6"/>
          <p:cNvSpPr txBox="1">
            <a:spLocks noChangeArrowheads="1"/>
          </p:cNvSpPr>
          <p:nvPr/>
        </p:nvSpPr>
        <p:spPr bwMode="auto">
          <a:xfrm>
            <a:off x="7669138" y="378605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pole tekstowe 6"/>
          <p:cNvSpPr txBox="1">
            <a:spLocks noChangeArrowheads="1"/>
          </p:cNvSpPr>
          <p:nvPr/>
        </p:nvSpPr>
        <p:spPr bwMode="auto">
          <a:xfrm>
            <a:off x="7669138" y="4690928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9" name="pole tekstowe 6"/>
          <p:cNvSpPr txBox="1">
            <a:spLocks noChangeArrowheads="1"/>
          </p:cNvSpPr>
          <p:nvPr/>
        </p:nvSpPr>
        <p:spPr bwMode="auto">
          <a:xfrm>
            <a:off x="7669138" y="5483016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5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39780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28530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Wawer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(1)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44127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Wawer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(2)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506015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Wawer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accent2"/>
                </a:solidFill>
              </a:rPr>
              <a:t>Otoczenie: Wygląd Urzędu (3)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8953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67164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1055</TotalTime>
  <Words>1872</Words>
  <Application>Microsoft Office PowerPoint</Application>
  <PresentationFormat>Niestandardowy</PresentationFormat>
  <Paragraphs>318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WAWER</vt:lpstr>
      <vt:lpstr>Spis treści</vt:lpstr>
      <vt:lpstr>Informacje o metodzie</vt:lpstr>
      <vt:lpstr>Wyniki badania</vt:lpstr>
      <vt:lpstr>Kryteria oceny</vt:lpstr>
      <vt:lpstr>Wyniki badania</vt:lpstr>
      <vt:lpstr>Urząd Dzielnicy Wawer Otoczenie: Wygląd Urzędu (1)</vt:lpstr>
      <vt:lpstr>Urząd Dzielnicy Wawer Otoczenie: Wygląd Urzędu (2)</vt:lpstr>
      <vt:lpstr>Urząd Dzielnicy Wawer Otoczenie: Wygląd Urzędu (3)</vt:lpstr>
      <vt:lpstr>Urząd Dzielnicy Wawer Otoczenie: Wygląd Urzędu (4)</vt:lpstr>
      <vt:lpstr>Urząd Dzielnicy Wawer Otoczenie: Wygląd Urzędu (5)</vt:lpstr>
      <vt:lpstr>Urząd Dzielnicy Wawer Otoczenie: Wygląd Urzędu (6)</vt:lpstr>
      <vt:lpstr>Urząd Dzielnicy Wawer Otoczenie: Wygląd Urzędu (7)</vt:lpstr>
      <vt:lpstr>Wyniki badania</vt:lpstr>
      <vt:lpstr>Urząd Dzielnicy Wawer Wygląd zewnętrzny urzędnika i jego stanowisko pracy</vt:lpstr>
      <vt:lpstr>Wyniki badania</vt:lpstr>
      <vt:lpstr>Urząd Dzielnicy Wawer Zachowanie urzędnika wobec interesanta (1)</vt:lpstr>
      <vt:lpstr>Urząd Dzielnicy Wawer Zachowanie urzędnika wobec interesanta (2)</vt:lpstr>
      <vt:lpstr>Wyniki badania</vt:lpstr>
      <vt:lpstr>Urząd Dzielnicy Wawer Urzędnik: Obsługa przedstawionej sprawy (1)</vt:lpstr>
      <vt:lpstr>Urząd Dzielnicy Wawer Urzędnik: Obsługa przedstawionej sprawy (2)</vt:lpstr>
      <vt:lpstr>Urząd Dzielnicy Wawer Urzędnik: Obsługa przedstawionej sprawy (3)</vt:lpstr>
      <vt:lpstr>Wyniki badania</vt:lpstr>
      <vt:lpstr>Urząd Dzielnicy Wawer Urzędnik: Sposób załatwienia przedstawionej sprawy (1)</vt:lpstr>
      <vt:lpstr>Urząd Dzielnicy Wawer Urzędnik: Sposób załatwienia przedstawionej sprawy 2014, 2013 (2)</vt:lpstr>
      <vt:lpstr>Urząd Dzielnicy Wawer Urzędnik: Sposób załatwienia przedstawionej sprawy 2015 (3)</vt:lpstr>
      <vt:lpstr>Urząd Dzielnicy Wawer Urzędnik: Sposób załatwienia przedstawionej sprawy (3)</vt:lpstr>
      <vt:lpstr>Urząd Dzielnicy Wawer Urzędnik: Sposób załatwiania przedstawionej sprawy (4)</vt:lpstr>
      <vt:lpstr>Urząd Dzielnicy Wawer Urzędnik: Sposób załatwienia przedstawionej sprawy (5)</vt:lpstr>
      <vt:lpstr>Urząd Dzielnicy Wawer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162</cp:revision>
  <dcterms:created xsi:type="dcterms:W3CDTF">2013-09-17T08:07:59Z</dcterms:created>
  <dcterms:modified xsi:type="dcterms:W3CDTF">2016-01-28T12:14:20Z</dcterms:modified>
</cp:coreProperties>
</file>