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theme/themeOverride2.xml" ContentType="application/vnd.openxmlformats-officedocument.themeOverride+xml"/>
  <Override PartName="/ppt/charts/chart36.xml" ContentType="application/vnd.openxmlformats-officedocument.drawingml.chart+xml"/>
  <Override PartName="/ppt/theme/themeOverride3.xml" ContentType="application/vnd.openxmlformats-officedocument.themeOverride+xml"/>
  <Override PartName="/ppt/charts/chart37.xml" ContentType="application/vnd.openxmlformats-officedocument.drawingml.chart+xml"/>
  <Override PartName="/ppt/theme/themeOverride4.xml" ContentType="application/vnd.openxmlformats-officedocument.themeOverride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3"/>
  </p:notesMasterIdLst>
  <p:sldIdLst>
    <p:sldId id="288" r:id="rId2"/>
    <p:sldId id="318" r:id="rId3"/>
    <p:sldId id="322" r:id="rId4"/>
    <p:sldId id="290" r:id="rId5"/>
    <p:sldId id="32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24" r:id="rId27"/>
    <p:sldId id="309" r:id="rId28"/>
    <p:sldId id="311" r:id="rId29"/>
    <p:sldId id="314" r:id="rId30"/>
    <p:sldId id="315" r:id="rId31"/>
    <p:sldId id="320" r:id="rId32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808285"/>
    <a:srgbClr val="FFFFFF"/>
    <a:srgbClr val="D1D3D4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9392" autoAdjust="0"/>
  </p:normalViewPr>
  <p:slideViewPr>
    <p:cSldViewPr showGuides="1">
      <p:cViewPr varScale="1">
        <p:scale>
          <a:sx n="118" d="100"/>
          <a:sy n="118" d="100"/>
        </p:scale>
        <p:origin x="-1356" y="-96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2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4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511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##0.0">
                  <c:v>1.1500000000000001</c:v>
                </c:pt>
                <c:pt idx="2" formatCode="###0.0">
                  <c:v>0.79999999999999982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10.7</c:v>
                </c:pt>
                <c:pt idx="2" formatCode="0.0">
                  <c:v>1.86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6.1499999999999995</c:v>
                </c:pt>
                <c:pt idx="2" formatCode="0.0">
                  <c:v>1.25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75240192"/>
        <c:axId val="76070912"/>
      </c:barChart>
      <c:catAx>
        <c:axId val="75240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6070912"/>
        <c:crosses val="autoZero"/>
        <c:auto val="1"/>
        <c:lblAlgn val="ctr"/>
        <c:lblOffset val="100"/>
        <c:noMultiLvlLbl val="0"/>
      </c:catAx>
      <c:valAx>
        <c:axId val="76070912"/>
        <c:scaling>
          <c:orientation val="minMax"/>
          <c:max val="15"/>
          <c:min val="0"/>
        </c:scaling>
        <c:delete val="1"/>
        <c:axPos val="l"/>
        <c:numFmt formatCode="###0.0" sourceLinked="1"/>
        <c:majorTickMark val="out"/>
        <c:minorTickMark val="none"/>
        <c:tickLblPos val="none"/>
        <c:crossAx val="75240192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113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0.45</c:v>
                </c:pt>
                <c:pt idx="1">
                  <c:v>0.9</c:v>
                </c:pt>
                <c:pt idx="2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0.55000000000000004</c:v>
                </c:pt>
                <c:pt idx="1">
                  <c:v>0.1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177E-4"/>
                  <c:y val="2.0860203359328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28601472"/>
        <c:axId val="128656512"/>
      </c:barChart>
      <c:catAx>
        <c:axId val="128601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8656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6565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860147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21490432"/>
        <c:axId val="128707584"/>
      </c:barChart>
      <c:catAx>
        <c:axId val="12149043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28707584"/>
        <c:crosses val="autoZero"/>
        <c:auto val="1"/>
        <c:lblAlgn val="ctr"/>
        <c:lblOffset val="100"/>
        <c:noMultiLvlLbl val="0"/>
      </c:catAx>
      <c:valAx>
        <c:axId val="12870758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21490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</c:v>
                </c:pt>
                <c:pt idx="1">
                  <c:v>0.05</c:v>
                </c:pt>
                <c:pt idx="2">
                  <c:v>0.1</c:v>
                </c:pt>
                <c:pt idx="3">
                  <c:v>0.45</c:v>
                </c:pt>
                <c:pt idx="4">
                  <c:v>0.3</c:v>
                </c:pt>
                <c:pt idx="5">
                  <c:v>0</c:v>
                </c:pt>
                <c:pt idx="6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0.05</c:v>
                </c:pt>
                <c:pt idx="4">
                  <c:v>0.05</c:v>
                </c:pt>
                <c:pt idx="5">
                  <c:v>0</c:v>
                </c:pt>
                <c:pt idx="6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kieszonkach, na stojakach</c:v>
                </c:pt>
                <c:pt idx="5">
                  <c:v>W innym miejscu </c:v>
                </c:pt>
                <c:pt idx="6">
                  <c:v>Nie ma, brak wzorów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</c:v>
                </c:pt>
                <c:pt idx="1">
                  <c:v>0.1</c:v>
                </c:pt>
                <c:pt idx="2">
                  <c:v>0.5</c:v>
                </c:pt>
                <c:pt idx="3">
                  <c:v>0.25</c:v>
                </c:pt>
                <c:pt idx="4">
                  <c:v>0</c:v>
                </c:pt>
                <c:pt idx="5">
                  <c:v>0.15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6888704"/>
        <c:axId val="136890624"/>
      </c:barChart>
      <c:catAx>
        <c:axId val="1368887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368906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68906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68887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8925318761385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0.4</c:v>
                </c:pt>
                <c:pt idx="1">
                  <c:v>0.85000000000000031</c:v>
                </c:pt>
                <c:pt idx="2">
                  <c:v>0.60000000000000031</c:v>
                </c:pt>
                <c:pt idx="4">
                  <c:v>0.45</c:v>
                </c:pt>
                <c:pt idx="5">
                  <c:v>0.9</c:v>
                </c:pt>
                <c:pt idx="6">
                  <c:v>0.60000000000000031</c:v>
                </c:pt>
                <c:pt idx="8">
                  <c:v>0.45</c:v>
                </c:pt>
                <c:pt idx="9">
                  <c:v>0.9</c:v>
                </c:pt>
                <c:pt idx="10">
                  <c:v>0.70000000000000029</c:v>
                </c:pt>
                <c:pt idx="12">
                  <c:v>0.95000000000000029</c:v>
                </c:pt>
                <c:pt idx="13">
                  <c:v>1</c:v>
                </c:pt>
                <c:pt idx="14">
                  <c:v>0.9</c:v>
                </c:pt>
                <c:pt idx="17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0.60000000000000031</c:v>
                </c:pt>
                <c:pt idx="1">
                  <c:v>0.15000000000000008</c:v>
                </c:pt>
                <c:pt idx="2">
                  <c:v>0.4</c:v>
                </c:pt>
                <c:pt idx="4">
                  <c:v>0.55000000000000004</c:v>
                </c:pt>
                <c:pt idx="5">
                  <c:v>0.1</c:v>
                </c:pt>
                <c:pt idx="6">
                  <c:v>0.4</c:v>
                </c:pt>
                <c:pt idx="8">
                  <c:v>0.55000000000000004</c:v>
                </c:pt>
                <c:pt idx="9">
                  <c:v>0.1</c:v>
                </c:pt>
                <c:pt idx="10">
                  <c:v>0.30000000000000016</c:v>
                </c:pt>
                <c:pt idx="12">
                  <c:v>0.05</c:v>
                </c:pt>
                <c:pt idx="14">
                  <c:v>0.1</c:v>
                </c:pt>
                <c:pt idx="16">
                  <c:v>1</c:v>
                </c:pt>
                <c:pt idx="17">
                  <c:v>0.9</c:v>
                </c:pt>
                <c:pt idx="18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1100544"/>
        <c:axId val="161102464"/>
      </c:barChart>
      <c:catAx>
        <c:axId val="1611005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1102464"/>
        <c:crosses val="autoZero"/>
        <c:auto val="1"/>
        <c:lblAlgn val="ctr"/>
        <c:lblOffset val="100"/>
        <c:noMultiLvlLbl val="0"/>
      </c:catAx>
      <c:valAx>
        <c:axId val="1611024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110054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7669172932330809E-2"/>
          <c:y val="0.93624772313296856"/>
          <c:w val="0.86278195488721798"/>
          <c:h val="6.557377049180331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0.95652173913043481</c:v>
                </c:pt>
                <c:pt idx="1">
                  <c:v>0.8600000000000001</c:v>
                </c:pt>
                <c:pt idx="2">
                  <c:v>0.25</c:v>
                </c:pt>
                <c:pt idx="4">
                  <c:v>0.86956521739130443</c:v>
                </c:pt>
                <c:pt idx="5">
                  <c:v>0.76000000000000012</c:v>
                </c:pt>
                <c:pt idx="6">
                  <c:v>0.5</c:v>
                </c:pt>
                <c:pt idx="8">
                  <c:v>0.13043478260869568</c:v>
                </c:pt>
                <c:pt idx="12">
                  <c:v>0.60869565217391342</c:v>
                </c:pt>
                <c:pt idx="13">
                  <c:v>0.81</c:v>
                </c:pt>
                <c:pt idx="14">
                  <c:v>0.4</c:v>
                </c:pt>
                <c:pt idx="16">
                  <c:v>0.78260869565217406</c:v>
                </c:pt>
                <c:pt idx="17">
                  <c:v>0.62000000000000011</c:v>
                </c:pt>
                <c:pt idx="18">
                  <c:v>0.65000000000000013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4.3478260869565223E-2</c:v>
                </c:pt>
                <c:pt idx="1">
                  <c:v>0.14000000000000001</c:v>
                </c:pt>
                <c:pt idx="2">
                  <c:v>0.15000000000000002</c:v>
                </c:pt>
                <c:pt idx="4">
                  <c:v>4.3478260869565223E-2</c:v>
                </c:pt>
                <c:pt idx="5">
                  <c:v>0.05</c:v>
                </c:pt>
                <c:pt idx="8">
                  <c:v>0.73913043478260854</c:v>
                </c:pt>
                <c:pt idx="9">
                  <c:v>0.81</c:v>
                </c:pt>
                <c:pt idx="10">
                  <c:v>0.75000000000000011</c:v>
                </c:pt>
                <c:pt idx="12">
                  <c:v>0.26086956521739135</c:v>
                </c:pt>
                <c:pt idx="16">
                  <c:v>0.13043478260869568</c:v>
                </c:pt>
                <c:pt idx="17">
                  <c:v>0.29000000000000004</c:v>
                </c:pt>
                <c:pt idx="18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2" formatCode="0%">
                  <c:v>0.60000000000000009</c:v>
                </c:pt>
                <c:pt idx="4" formatCode="0%">
                  <c:v>8.695652173913046E-2</c:v>
                </c:pt>
                <c:pt idx="5" formatCode="0%">
                  <c:v>0.19</c:v>
                </c:pt>
                <c:pt idx="6" formatCode="0%">
                  <c:v>0.5</c:v>
                </c:pt>
                <c:pt idx="8" formatCode="0%">
                  <c:v>0.13043478260869568</c:v>
                </c:pt>
                <c:pt idx="9" formatCode="0%">
                  <c:v>0.19</c:v>
                </c:pt>
                <c:pt idx="10" formatCode="0%">
                  <c:v>0.25</c:v>
                </c:pt>
                <c:pt idx="12" formatCode="0%">
                  <c:v>0.13043478260869568</c:v>
                </c:pt>
                <c:pt idx="13" formatCode="0%">
                  <c:v>0.19</c:v>
                </c:pt>
                <c:pt idx="14" formatCode="0%">
                  <c:v>0.60000000000000009</c:v>
                </c:pt>
                <c:pt idx="16" formatCode="0%">
                  <c:v>8.695652173913046E-2</c:v>
                </c:pt>
                <c:pt idx="17" formatCode="0%">
                  <c:v>9.0000000000000011E-2</c:v>
                </c:pt>
                <c:pt idx="18" formatCode="0%">
                  <c:v>0.15000000000000002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5714560"/>
        <c:axId val="166932864"/>
      </c:barChart>
      <c:catAx>
        <c:axId val="1657145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66932864"/>
        <c:crosses val="autoZero"/>
        <c:auto val="1"/>
        <c:lblAlgn val="ctr"/>
        <c:lblOffset val="100"/>
        <c:noMultiLvlLbl val="0"/>
      </c:catAx>
      <c:valAx>
        <c:axId val="1669328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57145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85E-2"/>
          <c:y val="0.94209541062802105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597E-3"/>
          <c:w val="1"/>
          <c:h val="0.569696969696970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(N=13)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0.85000000000000009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065E-2"/>
                  <c:y val="-0.369475623598564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(N=13)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0.15000000000000002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2015</c:v>
                </c:pt>
                <c:pt idx="1">
                  <c:v>2014 (N=x)</c:v>
                </c:pt>
                <c:pt idx="2">
                  <c:v>2013 (N=13)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75985408"/>
        <c:axId val="175987328"/>
      </c:barChart>
      <c:catAx>
        <c:axId val="1759854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175987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9873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98540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596E-3"/>
          <c:y val="0.58181818181818157"/>
          <c:w val="0.97693574958813945"/>
          <c:h val="0.29090909090909123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79746688"/>
        <c:axId val="179830784"/>
      </c:barChart>
      <c:catAx>
        <c:axId val="17974668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9830784"/>
        <c:crosses val="autoZero"/>
        <c:auto val="1"/>
        <c:lblAlgn val="ctr"/>
        <c:lblOffset val="100"/>
        <c:noMultiLvlLbl val="0"/>
      </c:catAx>
      <c:valAx>
        <c:axId val="17983078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79746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0.60869565217391342</c:v>
                </c:pt>
                <c:pt idx="1">
                  <c:v>0.26086956521739135</c:v>
                </c:pt>
                <c:pt idx="2">
                  <c:v>4.3478260869565223E-2</c:v>
                </c:pt>
                <c:pt idx="3">
                  <c:v>8.695652173913046E-2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0.76000000000000012</c:v>
                </c:pt>
                <c:pt idx="1">
                  <c:v>0.1</c:v>
                </c:pt>
                <c:pt idx="2">
                  <c:v>0.05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przywitał, ale użył innych słów a powitanie nie było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4698880"/>
        <c:axId val="4700416"/>
      </c:barChart>
      <c:catAx>
        <c:axId val="469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470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004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46988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73003747270662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0.85000000000000009</c:v>
                </c:pt>
                <c:pt idx="2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</c:v>
                </c:pt>
                <c:pt idx="1">
                  <c:v>0.15000000000000002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inaczej**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790016"/>
        <c:axId val="32791552"/>
      </c:barChart>
      <c:catAx>
        <c:axId val="32790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791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7915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790016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398E-3"/>
          <c:y val="0.74515793588949142"/>
          <c:w val="0.84452303292310371"/>
          <c:h val="0.23531051283619711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"/>
          <c:y val="1.6412992311313299E-2"/>
          <c:w val="0.81374722838137659"/>
          <c:h val="0.657254216804881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2015 (N=23*)</c:v>
                </c:pt>
                <c:pt idx="1">
                  <c:v>2014 (N=21*)</c:v>
                </c:pt>
                <c:pt idx="2">
                  <c:v>2013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2828416"/>
        <c:axId val="32838400"/>
      </c:barChart>
      <c:catAx>
        <c:axId val="328284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2838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38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282841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501"/>
          <c:w val="1"/>
          <c:h val="0.27187829378586653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862432143059388"/>
          <c:y val="9.6774193548387379E-3"/>
          <c:w val="0.69282075288456502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stanowiskWOM/PI/ delegatur BAiSO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stanowiskWOM/PI/ delegatur BAiSO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0.95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stanowiskWOM/PI/ delegatur BAiSO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6224384"/>
        <c:axId val="76232192"/>
      </c:barChart>
      <c:catAx>
        <c:axId val="762243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76232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62321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762243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45675523349437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0.91304347826086962</c:v>
                </c:pt>
                <c:pt idx="1">
                  <c:v>0.95000000000000029</c:v>
                </c:pt>
                <c:pt idx="2">
                  <c:v>0.9</c:v>
                </c:pt>
                <c:pt idx="4">
                  <c:v>1</c:v>
                </c:pt>
                <c:pt idx="5">
                  <c:v>0.95000000000000029</c:v>
                </c:pt>
                <c:pt idx="6">
                  <c:v>0.95000000000000029</c:v>
                </c:pt>
                <c:pt idx="9">
                  <c:v>0.05</c:v>
                </c:pt>
                <c:pt idx="16">
                  <c:v>4.3478260869565223E-2</c:v>
                </c:pt>
                <c:pt idx="17">
                  <c:v>0.05</c:v>
                </c:pt>
                <c:pt idx="20">
                  <c:v>0.91304347826086962</c:v>
                </c:pt>
                <c:pt idx="21">
                  <c:v>0.86000000000000032</c:v>
                </c:pt>
                <c:pt idx="22">
                  <c:v>0.95000000000000029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0">
                  <c:v>8.6956521739130488E-2</c:v>
                </c:pt>
                <c:pt idx="1">
                  <c:v>0.05</c:v>
                </c:pt>
                <c:pt idx="2">
                  <c:v>0.1</c:v>
                </c:pt>
                <c:pt idx="5">
                  <c:v>0.05</c:v>
                </c:pt>
                <c:pt idx="6">
                  <c:v>0.05</c:v>
                </c:pt>
                <c:pt idx="8">
                  <c:v>1</c:v>
                </c:pt>
                <c:pt idx="9">
                  <c:v>0.95000000000000029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0.95652173913043481</c:v>
                </c:pt>
                <c:pt idx="17">
                  <c:v>0.95000000000000029</c:v>
                </c:pt>
                <c:pt idx="18">
                  <c:v>1</c:v>
                </c:pt>
                <c:pt idx="20">
                  <c:v>8.6956521739130488E-2</c:v>
                </c:pt>
                <c:pt idx="21">
                  <c:v>0.14000000000000001</c:v>
                </c:pt>
                <c:pt idx="2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Lbls>
            <c:dLbl>
              <c:idx val="11"/>
              <c:layout>
                <c:manualLayout>
                  <c:x val="-0.15445287862823201"/>
                  <c:y val="5.23906458671288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  <c:pt idx="5" formatCode="0%">
                  <c:v>1.0000000000000005E-2</c:v>
                </c:pt>
                <c:pt idx="12" formatCode="0%">
                  <c:v>1.0000000000000005E-2</c:v>
                </c:pt>
                <c:pt idx="13" formatCode="0%">
                  <c:v>1.0000000000000005E-2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13216"/>
        <c:axId val="33114752"/>
      </c:barChart>
      <c:catAx>
        <c:axId val="331132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14752"/>
        <c:crosses val="autoZero"/>
        <c:auto val="1"/>
        <c:lblAlgn val="ctr"/>
        <c:lblOffset val="100"/>
        <c:noMultiLvlLbl val="0"/>
      </c:catAx>
      <c:valAx>
        <c:axId val="331147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1321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09E-2"/>
          <c:y val="0.9625462962962964"/>
          <c:w val="0.84773526228702545"/>
          <c:h val="3.745370370370373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904654823428080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0.56521739130434767</c:v>
                </c:pt>
                <c:pt idx="1">
                  <c:v>0.48000000000000004</c:v>
                </c:pt>
                <c:pt idx="2">
                  <c:v>0.5</c:v>
                </c:pt>
                <c:pt idx="4">
                  <c:v>1</c:v>
                </c:pt>
                <c:pt idx="5">
                  <c:v>0.95000000000000007</c:v>
                </c:pt>
                <c:pt idx="6">
                  <c:v>1</c:v>
                </c:pt>
                <c:pt idx="8">
                  <c:v>4.3478260869565223E-2</c:v>
                </c:pt>
                <c:pt idx="1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0.43478260869565227</c:v>
                </c:pt>
                <c:pt idx="1">
                  <c:v>0.52</c:v>
                </c:pt>
                <c:pt idx="2">
                  <c:v>0.5</c:v>
                </c:pt>
                <c:pt idx="5">
                  <c:v>0.05</c:v>
                </c:pt>
                <c:pt idx="8">
                  <c:v>0.96000000000000008</c:v>
                </c:pt>
                <c:pt idx="9">
                  <c:v>1</c:v>
                </c:pt>
                <c:pt idx="10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3136640"/>
        <c:axId val="33138176"/>
      </c:barChart>
      <c:catAx>
        <c:axId val="33136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33138176"/>
        <c:crosses val="autoZero"/>
        <c:auto val="1"/>
        <c:lblAlgn val="ctr"/>
        <c:lblOffset val="100"/>
        <c:noMultiLvlLbl val="0"/>
      </c:catAx>
      <c:valAx>
        <c:axId val="33138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1366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4984E-2"/>
          <c:y val="0.92442850990525327"/>
          <c:w val="0.84773526228702545"/>
          <c:h val="6.4972512165224219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3610368"/>
        <c:axId val="33612160"/>
      </c:barChart>
      <c:catAx>
        <c:axId val="336103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3612160"/>
        <c:crosses val="autoZero"/>
        <c:auto val="1"/>
        <c:lblAlgn val="ctr"/>
        <c:lblOffset val="100"/>
        <c:noMultiLvlLbl val="0"/>
      </c:catAx>
      <c:valAx>
        <c:axId val="3361216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3610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  <c:pt idx="4">
                  <c:v>0.26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0.56999999999999995</c:v>
                </c:pt>
                <c:pt idx="1">
                  <c:v>0.28999999999999998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3787904"/>
        <c:axId val="33789440"/>
      </c:barChart>
      <c:catAx>
        <c:axId val="33787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78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894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7879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893485791228242E-2"/>
          <c:y val="5.942286006894093E-2"/>
          <c:w val="0.67148017993072073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(N=13)***</c:v>
                </c:pt>
                <c:pt idx="1">
                  <c:v>2014 (N=19)</c:v>
                </c:pt>
                <c:pt idx="2">
                  <c:v>2013 (N=18)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(N=13)***</c:v>
                </c:pt>
                <c:pt idx="1">
                  <c:v>2014 (N=19)</c:v>
                </c:pt>
                <c:pt idx="2">
                  <c:v>2013 (N=18)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0.76923076923076938</c:v>
                </c:pt>
                <c:pt idx="1">
                  <c:v>0.62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09E-2"/>
                  <c:y val="-1.713439183892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5644763556643934E-3"/>
                  <c:y val="-2.0699848061514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2015 (N=13)***</c:v>
                </c:pt>
                <c:pt idx="1">
                  <c:v>2014 (N=19)</c:v>
                </c:pt>
                <c:pt idx="2">
                  <c:v>2013 (N=18)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0.23076923076923075</c:v>
                </c:pt>
                <c:pt idx="1">
                  <c:v>0.28999999999999998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33956992"/>
        <c:axId val="33958528"/>
      </c:barChart>
      <c:catAx>
        <c:axId val="339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395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585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3956992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>
        <c:manualLayout>
          <c:xMode val="edge"/>
          <c:yMode val="edge"/>
          <c:x val="0.67290771009786376"/>
          <c:y val="0.42074402354581425"/>
          <c:w val="0.30985383689537782"/>
          <c:h val="0.15851172389912968"/>
        </c:manualLayout>
      </c:layout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4079104"/>
        <c:axId val="34080640"/>
      </c:barChart>
      <c:catAx>
        <c:axId val="340791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4080640"/>
        <c:crosses val="autoZero"/>
        <c:auto val="1"/>
        <c:lblAlgn val="ctr"/>
        <c:lblOffset val="100"/>
        <c:noMultiLvlLbl val="0"/>
      </c:catAx>
      <c:valAx>
        <c:axId val="340806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4079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99768518518524"/>
          <c:y val="6.4515936927523306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0.96</c:v>
                </c:pt>
                <c:pt idx="1">
                  <c:v>0.26</c:v>
                </c:pt>
                <c:pt idx="2">
                  <c:v>0</c:v>
                </c:pt>
                <c:pt idx="3">
                  <c:v>0.04</c:v>
                </c:pt>
                <c:pt idx="4">
                  <c:v>0.04</c:v>
                </c:pt>
                <c:pt idx="5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6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 (ustawy, dzien...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  <c:pt idx="5">
                  <c:v>Trudno powiedzieć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0.65</c:v>
                </c:pt>
                <c:pt idx="1">
                  <c:v>0</c:v>
                </c:pt>
                <c:pt idx="2">
                  <c:v>4.7619047619047616E-2</c:v>
                </c:pt>
                <c:pt idx="3">
                  <c:v>0.05</c:v>
                </c:pt>
                <c:pt idx="4">
                  <c:v>0.1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4104832"/>
        <c:axId val="34106368"/>
      </c:barChart>
      <c:catAx>
        <c:axId val="341048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410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1063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410483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58615578703703708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dLbl>
              <c:idx val="3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0.17</c:v>
                </c:pt>
                <c:pt idx="1">
                  <c:v>0.13</c:v>
                </c:pt>
                <c:pt idx="2" formatCode="0%">
                  <c:v>0</c:v>
                </c:pt>
                <c:pt idx="3" formatCode="0%">
                  <c:v>0.65217391304347827</c:v>
                </c:pt>
                <c:pt idx="4" formatCode="0%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3"/>
              <c:layout>
                <c:manualLayout>
                  <c:x val="-1.4757870370370371E-2"/>
                  <c:y val="2.5484199796126404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0.14000000000000001</c:v>
                </c:pt>
                <c:pt idx="2">
                  <c:v>0</c:v>
                </c:pt>
                <c:pt idx="3">
                  <c:v>0.81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  <c:pt idx="4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</c:v>
                </c:pt>
                <c:pt idx="1">
                  <c:v>0.1</c:v>
                </c:pt>
                <c:pt idx="2">
                  <c:v>0.15</c:v>
                </c:pt>
                <c:pt idx="3">
                  <c:v>0.65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002624"/>
        <c:axId val="35004416"/>
      </c:barChart>
      <c:catAx>
        <c:axId val="35002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00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004416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50026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049856"/>
        <c:axId val="35051392"/>
      </c:barChart>
      <c:catAx>
        <c:axId val="350498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051392"/>
        <c:crosses val="autoZero"/>
        <c:auto val="1"/>
        <c:lblAlgn val="ctr"/>
        <c:lblOffset val="100"/>
        <c:noMultiLvlLbl val="0"/>
      </c:catAx>
      <c:valAx>
        <c:axId val="3505139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049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0.52</c:v>
                </c:pt>
                <c:pt idx="1">
                  <c:v>0.61</c:v>
                </c:pt>
                <c:pt idx="2">
                  <c:v>0.48</c:v>
                </c:pt>
                <c:pt idx="3">
                  <c:v>0.48</c:v>
                </c:pt>
                <c:pt idx="4">
                  <c:v>0.3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0.32500000000000001</c:v>
                </c:pt>
                <c:pt idx="1">
                  <c:v>0.22500000000000001</c:v>
                </c:pt>
                <c:pt idx="2">
                  <c:v>0.2</c:v>
                </c:pt>
                <c:pt idx="3">
                  <c:v>0.15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177984"/>
        <c:axId val="35179520"/>
      </c:barChart>
      <c:catAx>
        <c:axId val="351779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17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17952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1779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19764864"/>
        <c:axId val="119783808"/>
      </c:barChart>
      <c:catAx>
        <c:axId val="11976486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19783808"/>
        <c:crosses val="autoZero"/>
        <c:auto val="1"/>
        <c:lblAlgn val="ctr"/>
        <c:lblOffset val="100"/>
        <c:noMultiLvlLbl val="0"/>
      </c:catAx>
      <c:valAx>
        <c:axId val="1197838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1976486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199232"/>
        <c:axId val="35201024"/>
      </c:barChart>
      <c:catAx>
        <c:axId val="351992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201024"/>
        <c:crosses val="autoZero"/>
        <c:auto val="1"/>
        <c:lblAlgn val="ctr"/>
        <c:lblOffset val="100"/>
        <c:noMultiLvlLbl val="0"/>
      </c:catAx>
      <c:valAx>
        <c:axId val="352010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199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2014 (N=11*)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2013 (N=10)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250944"/>
        <c:axId val="35252480"/>
      </c:barChart>
      <c:catAx>
        <c:axId val="352509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5252480"/>
        <c:crosses val="autoZero"/>
        <c:auto val="1"/>
        <c:lblAlgn val="ctr"/>
        <c:lblOffset val="100"/>
        <c:noMultiLvlLbl val="0"/>
      </c:catAx>
      <c:valAx>
        <c:axId val="3525248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250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0.33</c:v>
                </c:pt>
                <c:pt idx="2">
                  <c:v>0.05</c:v>
                </c:pt>
                <c:pt idx="3">
                  <c:v>0.05</c:v>
                </c:pt>
                <c:pt idx="4">
                  <c:v>0.48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0.1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332480"/>
        <c:axId val="35334016"/>
      </c:barChart>
      <c:catAx>
        <c:axId val="353324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33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340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533248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41997961252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  <c:pt idx="6">
                  <c:v>podał wyłącznie wysokość poszczególnych opłat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  <c:pt idx="6">
                  <c:v>podał wyłącznie wysokość poszczególnych opłat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0.52</c:v>
                </c:pt>
                <c:pt idx="1">
                  <c:v>0.05</c:v>
                </c:pt>
                <c:pt idx="2">
                  <c:v>0.1</c:v>
                </c:pt>
                <c:pt idx="3">
                  <c:v>0.33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  <c:pt idx="4">
                  <c:v>poinformował, że nie ma opłat</c:v>
                </c:pt>
                <c:pt idx="5">
                  <c:v>podał wyłącznie sumę  </c:v>
                </c:pt>
                <c:pt idx="6">
                  <c:v>podał wyłącznie wysokość poszczególnych opłat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0.76470588235294112</c:v>
                </c:pt>
                <c:pt idx="1">
                  <c:v>0.11764705882352941</c:v>
                </c:pt>
                <c:pt idx="2">
                  <c:v>0.11764705882352941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5652736"/>
        <c:axId val="35654272"/>
      </c:barChart>
      <c:catAx>
        <c:axId val="3565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565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4272"/>
        <c:scaling>
          <c:orientation val="minMax"/>
          <c:max val="1"/>
          <c:min val="0"/>
        </c:scaling>
        <c:delete val="1"/>
        <c:axPos val="t"/>
        <c:numFmt formatCode="General" sourceLinked="1"/>
        <c:majorTickMark val="out"/>
        <c:minorTickMark val="none"/>
        <c:tickLblPos val="none"/>
        <c:crossAx val="3565273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(N=14*)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5690752"/>
        <c:axId val="35696640"/>
      </c:barChart>
      <c:catAx>
        <c:axId val="3569075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35696640"/>
        <c:crosses val="autoZero"/>
        <c:auto val="1"/>
        <c:lblAlgn val="ctr"/>
        <c:lblOffset val="100"/>
        <c:noMultiLvlLbl val="0"/>
      </c:catAx>
      <c:valAx>
        <c:axId val="356966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5690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(N=9*)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36143104"/>
        <c:axId val="36144640"/>
      </c:barChart>
      <c:catAx>
        <c:axId val="3614310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36144640"/>
        <c:crosses val="autoZero"/>
        <c:auto val="1"/>
        <c:lblAlgn val="ctr"/>
        <c:lblOffset val="100"/>
        <c:noMultiLvlLbl val="0"/>
      </c:catAx>
      <c:valAx>
        <c:axId val="361446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361431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99768518518518"/>
          <c:y val="0"/>
          <c:w val="0.72138728323699397"/>
          <c:h val="0.7087370030581039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0.2857142857142857</c:v>
                </c:pt>
                <c:pt idx="1">
                  <c:v>0.5</c:v>
                </c:pt>
                <c:pt idx="2">
                  <c:v>0.14285714285714285</c:v>
                </c:pt>
                <c:pt idx="3">
                  <c:v>7.1428571428571425E-2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3"/>
        <c:axId val="36152064"/>
        <c:axId val="36154752"/>
      </c:barChart>
      <c:catAx>
        <c:axId val="361520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3615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154752"/>
        <c:scaling>
          <c:orientation val="minMax"/>
          <c:max val="1"/>
          <c:min val="0"/>
        </c:scaling>
        <c:delete val="1"/>
        <c:axPos val="t"/>
        <c:numFmt formatCode="###0%" sourceLinked="1"/>
        <c:majorTickMark val="out"/>
        <c:minorTickMark val="none"/>
        <c:tickLblPos val="none"/>
        <c:crossAx val="361520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005780346820801"/>
          <c:y val="4.1366799752477347E-2"/>
          <c:w val="0.72138728323699397"/>
          <c:h val="0.86552582641385634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0.11</c:v>
                </c:pt>
                <c:pt idx="2">
                  <c:v>0</c:v>
                </c:pt>
                <c:pt idx="3">
                  <c:v>0.11</c:v>
                </c:pt>
                <c:pt idx="4">
                  <c:v>0.22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poinformował, że nie ma opłat</c:v>
                </c:pt>
                <c:pt idx="1">
                  <c:v>podał wyłącznie sumę  </c:v>
                </c:pt>
                <c:pt idx="2">
                  <c:v>podał sumę oraz podał wysokość poszczególnych opłat</c:v>
                </c:pt>
                <c:pt idx="3">
                  <c:v>podał wyłącznie wysokość poszczególnych opłat</c:v>
                </c:pt>
                <c:pt idx="4">
                  <c:v>nie odpowiedział na pytanie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333824"/>
        <c:axId val="56335360"/>
      </c:barChart>
      <c:catAx>
        <c:axId val="56333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33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3353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3338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(N=14**)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370304"/>
        <c:axId val="56371840"/>
      </c:barChart>
      <c:catAx>
        <c:axId val="5637030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371840"/>
        <c:crosses val="autoZero"/>
        <c:auto val="1"/>
        <c:lblAlgn val="ctr"/>
        <c:lblOffset val="100"/>
        <c:noMultiLvlLbl val="0"/>
      </c:catAx>
      <c:valAx>
        <c:axId val="5637184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370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099E-2"/>
          <c:w val="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6435072"/>
        <c:axId val="56436608"/>
      </c:barChart>
      <c:catAx>
        <c:axId val="5643507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6436608"/>
        <c:crosses val="autoZero"/>
        <c:auto val="1"/>
        <c:lblAlgn val="ctr"/>
        <c:lblOffset val="100"/>
        <c:noMultiLvlLbl val="0"/>
      </c:catAx>
      <c:valAx>
        <c:axId val="5643660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643507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"/>
          <c:y val="7.2600468758932099E-2"/>
          <c:w val="1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0.05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ma, brak kart informacyjnych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20851840"/>
        <c:axId val="121357824"/>
      </c:barChart>
      <c:catAx>
        <c:axId val="120851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357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35782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208518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3.0730622090063556E-2"/>
          <c:w val="0.56022223584352693"/>
          <c:h val="0.95192719450992891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0.71428571428571397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0.14285714285714285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0.2</c:v>
                </c:pt>
                <c:pt idx="4">
                  <c:v>0.5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0.25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448512"/>
        <c:axId val="56450048"/>
      </c:barChart>
      <c:catAx>
        <c:axId val="56448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450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4500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448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0.60869565217391342</c:v>
                </c:pt>
                <c:pt idx="1">
                  <c:v>4.3478260869565223E-2</c:v>
                </c:pt>
                <c:pt idx="2">
                  <c:v>0.34782608695652184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0.81</c:v>
                </c:pt>
                <c:pt idx="1">
                  <c:v>0</c:v>
                </c:pt>
                <c:pt idx="2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0.70000000000000007</c:v>
                </c:pt>
                <c:pt idx="1">
                  <c:v>0</c:v>
                </c:pt>
                <c:pt idx="2">
                  <c:v>0.30000000000000004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6670464"/>
        <c:axId val="56713216"/>
      </c:barChart>
      <c:catAx>
        <c:axId val="566704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56713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713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6704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886706784047150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7"/>
                <c:pt idx="0">
                  <c:v>0.2608695652173913</c:v>
                </c:pt>
                <c:pt idx="1">
                  <c:v>0.43</c:v>
                </c:pt>
                <c:pt idx="2">
                  <c:v>0.25</c:v>
                </c:pt>
                <c:pt idx="4">
                  <c:v>0.21739130434782608</c:v>
                </c:pt>
                <c:pt idx="5">
                  <c:v>0.14000000000000001</c:v>
                </c:pt>
                <c:pt idx="6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7"/>
                <c:pt idx="0">
                  <c:v>0.74</c:v>
                </c:pt>
                <c:pt idx="1">
                  <c:v>0.56999999999999995</c:v>
                </c:pt>
                <c:pt idx="2">
                  <c:v>0.75</c:v>
                </c:pt>
                <c:pt idx="4">
                  <c:v>0.43478260869565216</c:v>
                </c:pt>
                <c:pt idx="5">
                  <c:v>0.56999999999999995</c:v>
                </c:pt>
                <c:pt idx="6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7"/>
                <c:pt idx="4" formatCode="0%">
                  <c:v>0.34782608695652173</c:v>
                </c:pt>
                <c:pt idx="5" formatCode="0%">
                  <c:v>0.28999999999999998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6881152"/>
        <c:axId val="56882688"/>
      </c:barChart>
      <c:catAx>
        <c:axId val="568811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6882688"/>
        <c:crosses val="autoZero"/>
        <c:auto val="1"/>
        <c:lblAlgn val="ctr"/>
        <c:lblOffset val="100"/>
        <c:noMultiLvlLbl val="0"/>
      </c:catAx>
      <c:valAx>
        <c:axId val="56882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68811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t"/>
      <c:layout>
        <c:manualLayout>
          <c:xMode val="edge"/>
          <c:yMode val="edge"/>
          <c:x val="0"/>
          <c:y val="0.47175067790943875"/>
          <c:w val="1"/>
          <c:h val="6.9239936604633304E-2"/>
        </c:manualLayout>
      </c:layout>
      <c:overlay val="0"/>
      <c:txPr>
        <a:bodyPr/>
        <a:lstStyle/>
        <a:p>
          <a:pPr>
            <a:defRPr sz="1050"/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E-3"/>
          <c:y val="3.6429872495446325E-2"/>
          <c:w val="1"/>
          <c:h val="0.804564197530863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0.04</c:v>
                </c:pt>
                <c:pt idx="1">
                  <c:v>0.05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591E-3"/>
                  <c:y val="9.711506552717226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283E-2"/>
                  <c:y val="3.751495880413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591E-3"/>
                  <c:y val="-2.1427084466962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26E-2"/>
                  <c:y val="2.88864833518764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0.96</c:v>
                </c:pt>
                <c:pt idx="1">
                  <c:v>0.95</c:v>
                </c:pt>
                <c:pt idx="2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7119872"/>
        <c:axId val="57121408"/>
      </c:barChart>
      <c:catAx>
        <c:axId val="5711987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57121408"/>
        <c:crosses val="autoZero"/>
        <c:auto val="1"/>
        <c:lblAlgn val="ctr"/>
        <c:lblOffset val="100"/>
        <c:noMultiLvlLbl val="0"/>
      </c:catAx>
      <c:valAx>
        <c:axId val="57121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11987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0654100529100525"/>
          <c:w val="1"/>
          <c:h val="0.1934589947089947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(N=23*)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(N=21*)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57879936"/>
        <c:axId val="57885824"/>
      </c:barChart>
      <c:catAx>
        <c:axId val="578799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57885824"/>
        <c:crosses val="autoZero"/>
        <c:auto val="1"/>
        <c:lblAlgn val="ctr"/>
        <c:lblOffset val="100"/>
        <c:noMultiLvlLbl val="0"/>
      </c:catAx>
      <c:valAx>
        <c:axId val="578858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57879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0.96000000000000008</c:v>
                </c:pt>
                <c:pt idx="1">
                  <c:v>0.96000000000000008</c:v>
                </c:pt>
                <c:pt idx="2">
                  <c:v>0.87000000000000011</c:v>
                </c:pt>
                <c:pt idx="3">
                  <c:v>0.87000000000000011</c:v>
                </c:pt>
                <c:pt idx="4">
                  <c:v>0.91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0.95000000000000007</c:v>
                </c:pt>
                <c:pt idx="1">
                  <c:v>1</c:v>
                </c:pt>
                <c:pt idx="2">
                  <c:v>0.91</c:v>
                </c:pt>
                <c:pt idx="3">
                  <c:v>0.95000000000000007</c:v>
                </c:pt>
                <c:pt idx="4">
                  <c:v>0.8600000000000001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0.95000000000000007</c:v>
                </c:pt>
                <c:pt idx="2">
                  <c:v>0.8</c:v>
                </c:pt>
                <c:pt idx="3">
                  <c:v>0.9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971456"/>
        <c:axId val="57972992"/>
      </c:barChart>
      <c:catAx>
        <c:axId val="5797145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one"/>
        <c:crossAx val="5797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972992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5797145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19E-3"/>
          <c:w val="0.99923738681327257"/>
          <c:h val="0.890495867768596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0.30000000000000016</c:v>
                </c:pt>
                <c:pt idx="1">
                  <c:v>0.28571428571428598</c:v>
                </c:pt>
                <c:pt idx="2">
                  <c:v>0.43478260869565244</c:v>
                </c:pt>
                <c:pt idx="4">
                  <c:v>0.4</c:v>
                </c:pt>
                <c:pt idx="5">
                  <c:v>0.38095238095238126</c:v>
                </c:pt>
                <c:pt idx="6">
                  <c:v>0.56521739130434756</c:v>
                </c:pt>
                <c:pt idx="8">
                  <c:v>0.4</c:v>
                </c:pt>
                <c:pt idx="9">
                  <c:v>0.42857142857142855</c:v>
                </c:pt>
                <c:pt idx="10">
                  <c:v>0.52173913043478304</c:v>
                </c:pt>
                <c:pt idx="12">
                  <c:v>0.4</c:v>
                </c:pt>
                <c:pt idx="13">
                  <c:v>0.47619047619047639</c:v>
                </c:pt>
                <c:pt idx="14">
                  <c:v>0.60869565217391397</c:v>
                </c:pt>
                <c:pt idx="16">
                  <c:v>0.4</c:v>
                </c:pt>
                <c:pt idx="17">
                  <c:v>0.47619047619047639</c:v>
                </c:pt>
                <c:pt idx="18">
                  <c:v>0.60869565217391397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0.60000000000000031</c:v>
                </c:pt>
                <c:pt idx="1">
                  <c:v>0.57142857142857195</c:v>
                </c:pt>
                <c:pt idx="2">
                  <c:v>0.47826086956521757</c:v>
                </c:pt>
                <c:pt idx="4">
                  <c:v>0.5</c:v>
                </c:pt>
                <c:pt idx="5">
                  <c:v>0.57142857142857195</c:v>
                </c:pt>
                <c:pt idx="6">
                  <c:v>0.30434782608695671</c:v>
                </c:pt>
                <c:pt idx="8">
                  <c:v>0.4</c:v>
                </c:pt>
                <c:pt idx="9">
                  <c:v>0.47619047619047639</c:v>
                </c:pt>
                <c:pt idx="10">
                  <c:v>0.34782608695652195</c:v>
                </c:pt>
                <c:pt idx="12">
                  <c:v>0.55000000000000004</c:v>
                </c:pt>
                <c:pt idx="13">
                  <c:v>0.52380952380952384</c:v>
                </c:pt>
                <c:pt idx="14">
                  <c:v>0.34782608695652195</c:v>
                </c:pt>
                <c:pt idx="16">
                  <c:v>0.60000000000000031</c:v>
                </c:pt>
                <c:pt idx="17">
                  <c:v>0.47619047619047639</c:v>
                </c:pt>
                <c:pt idx="18">
                  <c:v>0.34782608695652195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0%</c:formatCode>
                <c:ptCount val="19"/>
                <c:pt idx="0">
                  <c:v>0.1</c:v>
                </c:pt>
                <c:pt idx="1">
                  <c:v>9.5238095238095247E-2</c:v>
                </c:pt>
                <c:pt idx="2">
                  <c:v>8.6956521739130488E-2</c:v>
                </c:pt>
                <c:pt idx="4">
                  <c:v>0.1</c:v>
                </c:pt>
                <c:pt idx="6">
                  <c:v>8.6956521739130488E-2</c:v>
                </c:pt>
                <c:pt idx="8">
                  <c:v>0.2</c:v>
                </c:pt>
                <c:pt idx="9">
                  <c:v>9.5238095238095247E-2</c:v>
                </c:pt>
                <c:pt idx="10">
                  <c:v>0.1304347826086957</c:v>
                </c:pt>
                <c:pt idx="12">
                  <c:v>0.05</c:v>
                </c:pt>
                <c:pt idx="14">
                  <c:v>4.3478260869565223E-2</c:v>
                </c:pt>
                <c:pt idx="18">
                  <c:v>4.3478260869565223E-2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574"/>
                  <c:y val="-2.44702087736613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5872510292950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4.7619047619047623E-2</c:v>
                </c:pt>
                <c:pt idx="5">
                  <c:v>4.7619047619047623E-2</c:v>
                </c:pt>
                <c:pt idx="6">
                  <c:v>4.3478260869565223E-2</c:v>
                </c:pt>
                <c:pt idx="17">
                  <c:v>4.7619047619047623E-2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58297344"/>
        <c:axId val="58303232"/>
      </c:barChart>
      <c:catAx>
        <c:axId val="5829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830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30323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5829734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8E-2"/>
          <c:y val="0.93985044029259746"/>
          <c:w val="0.98589065255732045"/>
          <c:h val="6.014955970740336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</c:v>
                </c:pt>
                <c:pt idx="2">
                  <c:v>0.85000000000000031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0.1</c:v>
                </c:pt>
                <c:pt idx="2">
                  <c:v>0.15000000000000008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828076610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0767616"/>
        <c:axId val="140769152"/>
      </c:barChart>
      <c:catAx>
        <c:axId val="140767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0769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769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0767616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0.70000000000000029</c:v>
                </c:pt>
                <c:pt idx="1">
                  <c:v>1</c:v>
                </c:pt>
                <c:pt idx="2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2.0776136448434401E-2"/>
                  <c:y val="6.3688642803992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0.30000000000000016</c:v>
                </c:pt>
                <c:pt idx="2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302"/>
                  <c:y val="1.49569860830846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42478720"/>
        <c:axId val="143078528"/>
      </c:barChart>
      <c:catAx>
        <c:axId val="1424787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43078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30785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42478720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solidFill>
        <a:schemeClr val="bg2"/>
      </a:solidFill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14E-3"/>
          <c:y val="9.0163934426229497E-2"/>
          <c:w val="0.94925028835063396"/>
          <c:h val="0.9180327868852433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(N=20)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54589440"/>
        <c:axId val="154701824"/>
      </c:barChart>
      <c:catAx>
        <c:axId val="15458944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54701824"/>
        <c:crosses val="autoZero"/>
        <c:auto val="1"/>
        <c:lblAlgn val="ctr"/>
        <c:lblOffset val="100"/>
        <c:noMultiLvlLbl val="0"/>
      </c:catAx>
      <c:valAx>
        <c:axId val="15470182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545894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127"/>
          <c:y val="7.2600468758932099E-2"/>
          <c:w val="0.71113053531118542"/>
          <c:h val="0.21982221460012599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1"/>
          <c:y val="9.6774193548387379E-3"/>
          <c:w val="0.72138728323699397"/>
          <c:h val="0.99354838709677396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2015 (N=x)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</c:v>
                </c:pt>
                <c:pt idx="1">
                  <c:v>0.15</c:v>
                </c:pt>
                <c:pt idx="2">
                  <c:v>0.7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</c:v>
                </c:pt>
                <c:pt idx="1">
                  <c:v>0.15</c:v>
                </c:pt>
                <c:pt idx="2">
                  <c:v>0.3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ma, brak formularzy/wniosków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</c:v>
                </c:pt>
                <c:pt idx="1">
                  <c:v>0.15</c:v>
                </c:pt>
                <c:pt idx="2">
                  <c:v>0.6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8041600"/>
        <c:axId val="158043136"/>
      </c:barChart>
      <c:catAx>
        <c:axId val="158041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58043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0431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580416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706"/>
          <c:y val="4.0322580645161437E-3"/>
          <c:w val="0.8461538461538477"/>
          <c:h val="0.842741935483875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0.85000000000000031</c:v>
                </c:pt>
                <c:pt idx="1">
                  <c:v>1</c:v>
                </c:pt>
                <c:pt idx="2">
                  <c:v>0.85000000000000031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-6.5018704233029171E-4"/>
                  <c:y val="4.652438230865046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0.15000000000000008</c:v>
                </c:pt>
                <c:pt idx="2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2.6617437601186177E-4"/>
                  <c:y val="-2.75056238264329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2015 (N=20)</c:v>
                </c:pt>
                <c:pt idx="1">
                  <c:v>2014 (N=20)</c:v>
                </c:pt>
                <c:pt idx="2">
                  <c:v>2013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2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137560064"/>
        <c:axId val="121489664"/>
      </c:barChart>
      <c:catAx>
        <c:axId val="137560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21489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4896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3756006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pPr/>
              <a:t>2016-01-28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4482" y="3825838"/>
            <a:ext cx="6479406" cy="1512168"/>
          </a:xfrm>
        </p:spPr>
        <p:txBody>
          <a:bodyPr>
            <a:no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targówek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2015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631636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(4)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90168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(5)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679245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1501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631636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Prostokąt 1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(6)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05749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(7)</a:t>
            </a:r>
            <a:endParaRPr lang="pl-PL" sz="28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846430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40469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  wniosków na tablicach </a:t>
                      </a:r>
                      <a:b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</a:b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Wygląd zewnętrzny urzędnika i jego stanowisko pracy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933800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8*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(N=13)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(N=13)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19541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110521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28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39656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Zachowanie urzędnika wobec </a:t>
            </a:r>
            <a:r>
              <a:rPr lang="pl-PL" sz="3100" dirty="0" smtClean="0">
                <a:solidFill>
                  <a:schemeClr val="tx2"/>
                </a:solidFill>
              </a:rPr>
              <a:t>interesanta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63536"/>
              </p:ext>
            </p:extLst>
          </p:nvPr>
        </p:nvGraphicFramePr>
        <p:xfrm>
          <a:off x="5220866" y="2494734"/>
          <a:ext cx="4320000" cy="4175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77158"/>
              </p:ext>
            </p:extLst>
          </p:nvPr>
        </p:nvGraphicFramePr>
        <p:xfrm>
          <a:off x="4428978" y="2440202"/>
          <a:ext cx="1727992" cy="417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7992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słów, a powitanie nie było uprzejme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44278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380204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988618" y="6475247"/>
            <a:ext cx="27725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**W 2015 roku kafeteria zmieniona na tak/nie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Zachowanie urzędnika wobec interesanta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84198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76381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6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utrzymywać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posiłek/przekąskę/pił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pożegnał Cię uprzejmie?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Spis treści</a:t>
            </a:r>
            <a:endParaRPr lang="pl-PL" sz="32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–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Obsługa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58508"/>
              </p:ext>
            </p:extLst>
          </p:nvPr>
        </p:nvGraphicFramePr>
        <p:xfrm>
          <a:off x="2938569" y="2128055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2277666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4728" y="385817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414468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47401"/>
              </p:ext>
            </p:extLst>
          </p:nvPr>
        </p:nvGraphicFramePr>
        <p:xfrm>
          <a:off x="108298" y="237011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9669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584133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280804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dotyczy**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256271"/>
              </p:ext>
            </p:extLst>
          </p:nvPr>
        </p:nvGraphicFramePr>
        <p:xfrm>
          <a:off x="5662007" y="2280178"/>
          <a:ext cx="2963607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699608" y="6466370"/>
            <a:ext cx="2628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** W kafeterii z 2015 i 2014 roku nie było takiej odpowiedzi.</a:t>
            </a:r>
            <a:endParaRPr lang="en-GB" sz="1000" dirty="0"/>
          </a:p>
        </p:txBody>
      </p:sp>
      <p:sp>
        <p:nvSpPr>
          <p:cNvPr id="19" name="pole tekstowe 16"/>
          <p:cNvSpPr txBox="1"/>
          <p:nvPr/>
        </p:nvSpPr>
        <p:spPr>
          <a:xfrm>
            <a:off x="5286797" y="6454130"/>
            <a:ext cx="2963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 smtClean="0"/>
              <a:t>*** W 2015 zmiana podstawy procentowania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4327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</a:t>
            </a:r>
            <a:r>
              <a:rPr lang="pl-PL" sz="3100" dirty="0" smtClean="0">
                <a:solidFill>
                  <a:schemeClr val="tx2"/>
                </a:solidFill>
              </a:rPr>
              <a:t>Obsługa przedstawionej 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59279"/>
              </p:ext>
            </p:extLst>
          </p:nvPr>
        </p:nvGraphicFramePr>
        <p:xfrm>
          <a:off x="972874" y="2493690"/>
          <a:ext cx="3743936" cy="436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129575"/>
              </p:ext>
            </p:extLst>
          </p:nvPr>
        </p:nvGraphicFramePr>
        <p:xfrm>
          <a:off x="543689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449396"/>
              </p:ext>
            </p:extLst>
          </p:nvPr>
        </p:nvGraphicFramePr>
        <p:xfrm>
          <a:off x="108298" y="2421682"/>
          <a:ext cx="1800000" cy="44394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0720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93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938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938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196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6303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364086"/>
              </p:ext>
            </p:extLst>
          </p:nvPr>
        </p:nvGraphicFramePr>
        <p:xfrm>
          <a:off x="4652906" y="2422130"/>
          <a:ext cx="1800000" cy="4002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 duplikatu Karty Warszawiaka</a:t>
                      </a:r>
                    </a:p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4160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(1)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urzędnik poinformował Cię sam o następujących krokach do załatwienia przedstawionej przez Ciebie sprawy?</a:t>
            </a:r>
          </a:p>
          <a:p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44141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43630"/>
            <a:ext cx="4552548" cy="1049580"/>
            <a:chOff x="757332" y="5376014"/>
            <a:chExt cx="7656258" cy="1049580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6761790"/>
                </p:ext>
              </p:extLst>
            </p:nvPr>
          </p:nvGraphicFramePr>
          <p:xfrm>
            <a:off x="803382" y="5376014"/>
            <a:ext cx="7610208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378073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</a:t>
            </a:r>
            <a:r>
              <a:rPr lang="pl-PL" sz="3100" dirty="0">
                <a:solidFill>
                  <a:schemeClr val="tx2"/>
                </a:solidFill>
              </a:rPr>
              <a:t>2014/2013 </a:t>
            </a:r>
            <a:r>
              <a:rPr lang="pl-PL" sz="3100" dirty="0" smtClean="0">
                <a:solidFill>
                  <a:schemeClr val="tx2"/>
                </a:solidFill>
              </a:rPr>
              <a:t>(2)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179345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650804"/>
              </p:ext>
            </p:extLst>
          </p:nvPr>
        </p:nvGraphicFramePr>
        <p:xfrm>
          <a:off x="5029215" y="2494734"/>
          <a:ext cx="4320000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049257"/>
              </p:ext>
            </p:extLst>
          </p:nvPr>
        </p:nvGraphicFramePr>
        <p:xfrm>
          <a:off x="4212754" y="2422130"/>
          <a:ext cx="1800200" cy="4437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/>
              </a:tblGrid>
              <a:tr h="67508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5084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8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8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8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638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76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  <a:p>
            <a:r>
              <a:rPr lang="pl-PL" dirty="0"/>
              <a:t>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-35719" y="6310114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43630"/>
            <a:ext cx="4552548" cy="1049580"/>
            <a:chOff x="757332" y="5376014"/>
            <a:chExt cx="7656258" cy="1049580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9196471"/>
                </p:ext>
              </p:extLst>
            </p:nvPr>
          </p:nvGraphicFramePr>
          <p:xfrm>
            <a:off x="803382" y="5376014"/>
            <a:ext cx="7610208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19244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2015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005115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246493"/>
              </p:ext>
            </p:extLst>
          </p:nvPr>
        </p:nvGraphicFramePr>
        <p:xfrm>
          <a:off x="5029215" y="2494734"/>
          <a:ext cx="4320000" cy="43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Po dopytaniu o opłaty urzędnik...</a:t>
            </a:r>
          </a:p>
          <a:p>
            <a:r>
              <a:rPr lang="pl-PL" dirty="0"/>
              <a:t>(zadawane gdy urzędnik nie poinformował o</a:t>
            </a:r>
          </a:p>
          <a:p>
            <a:r>
              <a:rPr lang="pl-PL" dirty="0"/>
              <a:t>opłatach lub ich braku) </a:t>
            </a:r>
          </a:p>
          <a:p>
            <a:r>
              <a:rPr lang="pl-PL" dirty="0"/>
              <a:t>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Które ze stwierdzeń najlepiej opisuje to w jaki sposób urzędnik </a:t>
            </a:r>
            <a:r>
              <a:rPr lang="pl-PL" sz="1200" b="1" u="sng" dirty="0"/>
              <a:t>sam z siebie, bez Twojego dopytywania</a:t>
            </a:r>
            <a:r>
              <a:rPr lang="pl-PL" sz="1200" b="1" dirty="0"/>
              <a:t> poinformował Cię o opłatach/braku opłat jakie są wymagane przy załatwianiu  przedstawionej przez Ciebie sprawy?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-35719" y="6639957"/>
            <a:ext cx="2629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. </a:t>
            </a:r>
            <a:endParaRPr lang="en-GB" sz="1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-35719" y="6310114"/>
            <a:ext cx="262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32889"/>
              </p:ext>
            </p:extLst>
          </p:nvPr>
        </p:nvGraphicFramePr>
        <p:xfrm>
          <a:off x="191530" y="2565698"/>
          <a:ext cx="1716968" cy="3487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6968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35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3933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345">
                <a:tc>
                  <a:txBody>
                    <a:bodyPr/>
                    <a:lstStyle/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370212"/>
              </p:ext>
            </p:extLst>
          </p:nvPr>
        </p:nvGraphicFramePr>
        <p:xfrm>
          <a:off x="3852714" y="2599742"/>
          <a:ext cx="1944216" cy="3824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4216"/>
              </a:tblGrid>
              <a:tr h="678398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nie ma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8398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sumę 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podał wysokość poszczególnych opłat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719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wyłącznie wysokość poszczególnych opłat</a:t>
                      </a:r>
                    </a:p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9179">
                <a:tc>
                  <a:txBody>
                    <a:bodyPr/>
                    <a:lstStyle/>
                    <a:p>
                      <a:pPr marL="0" marR="0" lvl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Nie odpowiedział </a:t>
                      </a:r>
                      <a:b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kumimoji="0" lang="pl-PL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8285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</a:rPr>
                        <a:t>na pytanie</a:t>
                      </a: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0" marR="0" indent="0" algn="ctr" defTabSz="91430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endParaRPr lang="pl-PL" sz="1200" b="1" i="0" u="none" strike="noStrike" kern="1200" baseline="0" dirty="0" smtClean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12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646095" y="2159552"/>
            <a:ext cx="3229136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6038632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Prostokąt 23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6" name="Grupa 15"/>
          <p:cNvGrpSpPr/>
          <p:nvPr/>
        </p:nvGrpSpPr>
        <p:grpSpPr>
          <a:xfrm>
            <a:off x="5148858" y="2159552"/>
            <a:ext cx="3229136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319966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Urzędnik: Sposób załatwienia przedstawionej </a:t>
            </a:r>
            <a:r>
              <a:rPr lang="pl-PL" sz="3100" dirty="0" smtClean="0">
                <a:solidFill>
                  <a:schemeClr val="tx2"/>
                </a:solidFill>
              </a:rPr>
              <a:t>sprawy (3)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363445"/>
              </p:ext>
            </p:extLst>
          </p:nvPr>
        </p:nvGraphicFramePr>
        <p:xfrm>
          <a:off x="1132484" y="2493690"/>
          <a:ext cx="4176464" cy="3661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94938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48483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700585" y="6466370"/>
            <a:ext cx="29523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** W 2015 zmiana podstawy procentowania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 smtClean="0">
                <a:solidFill>
                  <a:schemeClr val="tx2"/>
                </a:solidFill>
              </a:rPr>
              <a:t>Urzędnik: Sposób załatwiania przedstawionej sprawy (4)</a:t>
            </a:r>
            <a:endParaRPr lang="pl-PL" sz="3100" dirty="0">
              <a:solidFill>
                <a:schemeClr val="tx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947002"/>
              </p:ext>
            </p:extLst>
          </p:nvPr>
        </p:nvGraphicFramePr>
        <p:xfrm>
          <a:off x="2935543" y="2100463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226267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4003755"/>
            <a:ext cx="1200358" cy="1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431024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1551923"/>
              </p:ext>
            </p:extLst>
          </p:nvPr>
        </p:nvGraphicFramePr>
        <p:xfrm>
          <a:off x="108298" y="2277666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059710"/>
              </p:ext>
            </p:extLst>
          </p:nvPr>
        </p:nvGraphicFramePr>
        <p:xfrm>
          <a:off x="2924286" y="5302170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41603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Prostokąt 17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(5)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84948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161041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3132634" y="6382122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Informacje o metodzie</a:t>
            </a:r>
            <a:endParaRPr lang="pl-PL" sz="3200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5 października – 13 listopada 2015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 każdym urzędzie)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1079180" y="6352505"/>
            <a:ext cx="69872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dirty="0" smtClean="0"/>
              <a:t>Ze względu na zaokrąglenia wartości po przecinku, w niektórych przypadkach dane na wykresach mogą się nie sumować do 100 proc.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1203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3100" dirty="0">
                <a:solidFill>
                  <a:schemeClr val="tx2"/>
                </a:solidFill>
              </a:rPr>
              <a:t>U</a:t>
            </a:r>
            <a:r>
              <a:rPr lang="pl-PL" sz="3100" dirty="0" smtClean="0">
                <a:solidFill>
                  <a:schemeClr val="tx2"/>
                </a:solidFill>
              </a:rPr>
              <a:t>rzędnik: Sposób załatwienia przedstawionej sprawy (6)</a:t>
            </a:r>
            <a:endParaRPr lang="pl-PL" sz="31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789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75673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5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(N=21*)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-35718" y="645947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* W niektórych sytuacjach audytorzy byli obsługiwani przez dwóch urzędników.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42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Kryteria oceny</a:t>
            </a:r>
            <a:endParaRPr lang="pl-PL" sz="3200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tx2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7474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29466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(1)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2">
                    <a:lumMod val="75000"/>
                  </a:schemeClr>
                </a:solidFill>
              </a:rPr>
              <a:t>OTOCZENIE – WYGLĄD URZĘDU (1)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928324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2">
                    <a:lumMod val="75000"/>
                  </a:schemeClr>
                </a:solidFill>
              </a:rPr>
              <a:t>FUNKCJONOWANIE URZĘDU </a:t>
            </a:r>
            <a:endParaRPr lang="en-GB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223825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sz="4200" dirty="0" smtClean="0"/>
              <a:t/>
            </a:r>
            <a:br>
              <a:rPr lang="pl-PL" sz="4200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(2)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006645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Urząd Dzielnicy Targówek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800" dirty="0" smtClean="0">
                <a:solidFill>
                  <a:schemeClr val="tx2"/>
                </a:solidFill>
              </a:rPr>
              <a:t>Otoczenie: Wygląd Urzędu (3)</a:t>
            </a:r>
            <a:endParaRPr lang="pl-PL" sz="2800" dirty="0">
              <a:solidFill>
                <a:schemeClr val="tx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499441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8085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RC">
    <a:dk1>
      <a:srgbClr val="808285"/>
    </a:dk1>
    <a:lt1>
      <a:srgbClr val="FFFFFF"/>
    </a:lt1>
    <a:dk2>
      <a:srgbClr val="F89728"/>
    </a:dk2>
    <a:lt2>
      <a:srgbClr val="FFFFFF"/>
    </a:lt2>
    <a:accent1>
      <a:srgbClr val="0070C0"/>
    </a:accent1>
    <a:accent2>
      <a:srgbClr val="F89728"/>
    </a:accent2>
    <a:accent3>
      <a:srgbClr val="808285"/>
    </a:accent3>
    <a:accent4>
      <a:srgbClr val="E34A21"/>
    </a:accent4>
    <a:accent5>
      <a:srgbClr val="477237"/>
    </a:accent5>
    <a:accent6>
      <a:srgbClr val="827364"/>
    </a:accent6>
    <a:hlink>
      <a:srgbClr val="00229F"/>
    </a:hlink>
    <a:folHlink>
      <a:srgbClr val="00229F"/>
    </a:folHlink>
  </a:clrScheme>
  <a:fontScheme name="ARC">
    <a:majorFont>
      <a:latin typeface="Arial Bold"/>
      <a:ea typeface=""/>
      <a:cs typeface=""/>
    </a:majorFont>
    <a:minorFont>
      <a:latin typeface="Arial Light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1050</TotalTime>
  <Words>1940</Words>
  <Application>Microsoft Office PowerPoint</Application>
  <PresentationFormat>Niestandardowy</PresentationFormat>
  <Paragraphs>351</Paragraphs>
  <Slides>31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ARC</vt:lpstr>
      <vt:lpstr>TAJEMNICZY KLIENT URZĄD DZIELNICY targówek</vt:lpstr>
      <vt:lpstr>Spis treści</vt:lpstr>
      <vt:lpstr>Informacje o metodzie</vt:lpstr>
      <vt:lpstr>Wyniki badania</vt:lpstr>
      <vt:lpstr>Kryteria oceny</vt:lpstr>
      <vt:lpstr>Wyniki badania</vt:lpstr>
      <vt:lpstr>Urząd Dzielnicy Targówek Otoczenie: Wygląd Urzędu (1)</vt:lpstr>
      <vt:lpstr>Urząd Dzielnicy Targówek Otoczenie: Wygląd Urzędu (2)</vt:lpstr>
      <vt:lpstr>Urząd Dzielnicy Targówek Otoczenie: Wygląd Urzędu (3)</vt:lpstr>
      <vt:lpstr>Urząd Dzielnicy Targówek Otoczenie: Wygląd Urzędu (4)</vt:lpstr>
      <vt:lpstr>Urząd Dzielnicy Targówek Otoczenie: Wygląd Urzędu (5)</vt:lpstr>
      <vt:lpstr>Urząd Dzielnicy Targówek Otoczenie: Wygląd Urzędu (6)</vt:lpstr>
      <vt:lpstr>Urząd Dzielnicy Targówek Otoczenie: Wygląd Urzędu (7)</vt:lpstr>
      <vt:lpstr>Wyniki badania</vt:lpstr>
      <vt:lpstr>Urząd Dzielnicy Targówek Wygląd zewnętrzny urzędnika i jego stanowisko pracy</vt:lpstr>
      <vt:lpstr>Wyniki badania</vt:lpstr>
      <vt:lpstr>Urząd Dzielnicy Targówek Zachowanie urzędnika wobec interesanta (1)</vt:lpstr>
      <vt:lpstr>Urząd Dzielnicy Targówek Zachowanie urzędnika wobec interesanta (2)</vt:lpstr>
      <vt:lpstr>Wyniki badania</vt:lpstr>
      <vt:lpstr>Urząd Dzielnicy Targówek Urzędnik: Obsługa przedstawionej sprawy (1)</vt:lpstr>
      <vt:lpstr>Urząd Dzielnicy Targówek Urzędnik: Obsługa przedstawionej sprawy (2)</vt:lpstr>
      <vt:lpstr>Urząd Dzielnicy Targówek Urzędnik: Obsługa przedstawionej sprawy (3)</vt:lpstr>
      <vt:lpstr>Wyniki badania</vt:lpstr>
      <vt:lpstr>Urząd Dzielnicy Targówek Urzędnik: Sposób załatwienia przedstawionej sprawy (1)</vt:lpstr>
      <vt:lpstr>Urząd Dzielnicy Targówek Urzędnik: Sposób załatwienia przedstawionej sprawy 2014/2013 (2)</vt:lpstr>
      <vt:lpstr>Urząd Dzielnicy Targówek Urzędnik: Sposób załatwienia przedstawionej sprawy 2015 (3)</vt:lpstr>
      <vt:lpstr>Urząd Dzielnicy Targówek Urzędnik: Sposób załatwienia przedstawionej sprawy (3)</vt:lpstr>
      <vt:lpstr>Urząd Dzielnicy Targówek Urzędnik: Sposób załatwiania przedstawionej sprawy (4)</vt:lpstr>
      <vt:lpstr>Urząd Dzielnicy Targówek Urzędnik: Sposób załatwienia przedstawionej sprawy (5)</vt:lpstr>
      <vt:lpstr>Urząd Dzielnicy Targówek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Stempniak Dorota</cp:lastModifiedBy>
  <cp:revision>191</cp:revision>
  <dcterms:created xsi:type="dcterms:W3CDTF">2013-09-17T08:07:59Z</dcterms:created>
  <dcterms:modified xsi:type="dcterms:W3CDTF">2016-01-28T12:07:44Z</dcterms:modified>
</cp:coreProperties>
</file>