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drawings/drawing3.xml" ContentType="application/vnd.openxmlformats-officedocument.drawingml.chartshapes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2"/>
  </p:notesMasterIdLst>
  <p:sldIdLst>
    <p:sldId id="288" r:id="rId2"/>
    <p:sldId id="319" r:id="rId3"/>
    <p:sldId id="320" r:id="rId4"/>
    <p:sldId id="290" r:id="rId5"/>
    <p:sldId id="293" r:id="rId6"/>
    <p:sldId id="291" r:id="rId7"/>
    <p:sldId id="294" r:id="rId8"/>
    <p:sldId id="295" r:id="rId9"/>
    <p:sldId id="296" r:id="rId10"/>
    <p:sldId id="302" r:id="rId11"/>
    <p:sldId id="303" r:id="rId12"/>
    <p:sldId id="304" r:id="rId13"/>
    <p:sldId id="305" r:id="rId14"/>
    <p:sldId id="297" r:id="rId15"/>
    <p:sldId id="313" r:id="rId16"/>
    <p:sldId id="298" r:id="rId17"/>
    <p:sldId id="317" r:id="rId18"/>
    <p:sldId id="306" r:id="rId19"/>
    <p:sldId id="299" r:id="rId20"/>
    <p:sldId id="312" r:id="rId21"/>
    <p:sldId id="316" r:id="rId22"/>
    <p:sldId id="310" r:id="rId23"/>
    <p:sldId id="300" r:id="rId24"/>
    <p:sldId id="307" r:id="rId25"/>
    <p:sldId id="308" r:id="rId26"/>
    <p:sldId id="309" r:id="rId27"/>
    <p:sldId id="311" r:id="rId28"/>
    <p:sldId id="314" r:id="rId29"/>
    <p:sldId id="315" r:id="rId30"/>
    <p:sldId id="318" r:id="rId31"/>
  </p:sldIdLst>
  <p:sldSz cx="9145588" cy="6859588"/>
  <p:notesSz cx="6858000" cy="9144000"/>
  <p:defaultTextStyle>
    <a:defPPr>
      <a:defRPr lang="pl-PL"/>
    </a:defPPr>
    <a:lvl1pPr marL="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4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91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737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983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229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474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720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966" algn="l" defTabSz="9144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8">
          <p15:clr>
            <a:srgbClr val="A4A3A4"/>
          </p15:clr>
        </p15:guide>
        <p15:guide id="2" pos="55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808285"/>
    <a:srgbClr val="FFFFFF"/>
    <a:srgbClr val="D1D3D4"/>
    <a:srgbClr val="000000"/>
    <a:srgbClr val="ACAD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howGuides="1">
      <p:cViewPr varScale="1">
        <p:scale>
          <a:sx n="71" d="100"/>
          <a:sy n="71" d="100"/>
        </p:scale>
        <p:origin x="1260" y="60"/>
      </p:cViewPr>
      <p:guideLst>
        <p:guide orient="horz" pos="2568"/>
        <p:guide pos="55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2.5</c:v>
                </c:pt>
                <c:pt idx="2" formatCode="0.0">
                  <c:v>1.3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4.4000000000000004</c:v>
                </c:pt>
                <c:pt idx="2" formatCode="0.0">
                  <c:v>1.1363636363636365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spPr>
              <a:noFill/>
              <a:ln w="2325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</c:f>
              <c:strCache>
                <c:ptCount val="1"/>
                <c:pt idx="0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2.8</c:v>
                </c:pt>
                <c:pt idx="2" formatCode="0.0">
                  <c:v>0.65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32210440"/>
        <c:axId val="284732592"/>
      </c:barChart>
      <c:catAx>
        <c:axId val="2322104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284732592"/>
        <c:crosses val="autoZero"/>
        <c:auto val="1"/>
        <c:lblAlgn val="ctr"/>
        <c:lblOffset val="100"/>
        <c:noMultiLvlLbl val="0"/>
      </c:catAx>
      <c:valAx>
        <c:axId val="284732592"/>
        <c:scaling>
          <c:orientation val="minMax"/>
          <c:max val="15"/>
          <c:min val="0"/>
        </c:scaling>
        <c:delete val="1"/>
        <c:axPos val="l"/>
        <c:numFmt formatCode="0.0" sourceLinked="1"/>
        <c:majorTickMark val="out"/>
        <c:minorTickMark val="none"/>
        <c:tickLblPos val="none"/>
        <c:crossAx val="232210440"/>
        <c:crosses val="autoZero"/>
        <c:crossBetween val="between"/>
      </c:valAx>
      <c:spPr>
        <a:noFill/>
        <a:ln w="2325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54"/>
          <c:y val="4.0322580645161393E-3"/>
          <c:w val="0.84615384615384714"/>
          <c:h val="0.842741935483873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0.95</c:v>
                </c:pt>
                <c:pt idx="2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1">
                  <c:v>0.05</c:v>
                </c:pt>
                <c:pt idx="2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9860830847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82910488"/>
        <c:axId val="282914408"/>
      </c:barChart>
      <c:catAx>
        <c:axId val="28291048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829144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291440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82910488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82907744"/>
        <c:axId val="282914016"/>
      </c:barChart>
      <c:catAx>
        <c:axId val="282907744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282914016"/>
        <c:crosses val="autoZero"/>
        <c:auto val="1"/>
        <c:lblAlgn val="ctr"/>
        <c:lblOffset val="100"/>
        <c:noMultiLvlLbl val="0"/>
      </c:catAx>
      <c:valAx>
        <c:axId val="282914016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282907744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innym miejscu </c:v>
                </c:pt>
                <c:pt idx="5">
                  <c:v>Nie są dostępne</c:v>
                </c:pt>
                <c:pt idx="6">
                  <c:v>W kieszonkach, na stojakach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0.9</c:v>
                </c:pt>
                <c:pt idx="1">
                  <c:v>0</c:v>
                </c:pt>
                <c:pt idx="2">
                  <c:v>0.42</c:v>
                </c:pt>
                <c:pt idx="3">
                  <c:v>0.21</c:v>
                </c:pt>
                <c:pt idx="4">
                  <c:v>0.05</c:v>
                </c:pt>
                <c:pt idx="5">
                  <c:v>0</c:v>
                </c:pt>
                <c:pt idx="6">
                  <c:v>0.16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innym miejscu </c:v>
                </c:pt>
                <c:pt idx="5">
                  <c:v>Nie są dostępne</c:v>
                </c:pt>
                <c:pt idx="6">
                  <c:v>W kieszonkach, na stojakach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0.8</c:v>
                </c:pt>
                <c:pt idx="1">
                  <c:v>0.05</c:v>
                </c:pt>
                <c:pt idx="2">
                  <c:v>0.05</c:v>
                </c:pt>
                <c:pt idx="3">
                  <c:v>0.1</c:v>
                </c:pt>
                <c:pt idx="4">
                  <c:v>0.05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Na tablicy</c:v>
                </c:pt>
                <c:pt idx="1">
                  <c:v>W okienku PI/ przy stanowisku WOM/ delegatury BAiSO</c:v>
                </c:pt>
                <c:pt idx="2">
                  <c:v>Poza okienkiem PI/ stanowiskiem WOM/ delegatury BAiSO</c:v>
                </c:pt>
                <c:pt idx="3">
                  <c:v>Na stolikach</c:v>
                </c:pt>
                <c:pt idx="4">
                  <c:v>W innym miejscu </c:v>
                </c:pt>
                <c:pt idx="5">
                  <c:v>Nie są dostępne</c:v>
                </c:pt>
                <c:pt idx="6">
                  <c:v>W kieszonkach, na stojakach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0.65</c:v>
                </c:pt>
                <c:pt idx="1">
                  <c:v>0</c:v>
                </c:pt>
                <c:pt idx="2">
                  <c:v>0.15</c:v>
                </c:pt>
                <c:pt idx="3">
                  <c:v>0</c:v>
                </c:pt>
                <c:pt idx="4">
                  <c:v>0.05</c:v>
                </c:pt>
                <c:pt idx="5">
                  <c:v>0.25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82907352"/>
        <c:axId val="282916760"/>
      </c:barChart>
      <c:catAx>
        <c:axId val="2829073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829167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291676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8290735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08925318761384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Sheet1!$B$2:$B$25</c:f>
              <c:numCache>
                <c:formatCode>0%</c:formatCode>
                <c:ptCount val="19"/>
                <c:pt idx="0">
                  <c:v>0.95</c:v>
                </c:pt>
                <c:pt idx="1">
                  <c:v>0.95</c:v>
                </c:pt>
                <c:pt idx="2">
                  <c:v>0.65</c:v>
                </c:pt>
                <c:pt idx="4">
                  <c:v>1</c:v>
                </c:pt>
                <c:pt idx="5">
                  <c:v>0.95</c:v>
                </c:pt>
                <c:pt idx="6">
                  <c:v>0.9</c:v>
                </c:pt>
                <c:pt idx="8">
                  <c:v>1</c:v>
                </c:pt>
                <c:pt idx="9">
                  <c:v>0.95</c:v>
                </c:pt>
                <c:pt idx="10">
                  <c:v>0.9</c:v>
                </c:pt>
                <c:pt idx="14">
                  <c:v>0.05</c:v>
                </c:pt>
                <c:pt idx="16">
                  <c:v>0.05</c:v>
                </c:pt>
                <c:pt idx="17">
                  <c:v>0.15</c:v>
                </c:pt>
                <c:pt idx="18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Sheet1!$C$2:$C$25</c:f>
              <c:numCache>
                <c:formatCode>0%</c:formatCode>
                <c:ptCount val="19"/>
                <c:pt idx="0">
                  <c:v>0.05</c:v>
                </c:pt>
                <c:pt idx="1">
                  <c:v>0.05</c:v>
                </c:pt>
                <c:pt idx="2">
                  <c:v>0.35</c:v>
                </c:pt>
                <c:pt idx="5">
                  <c:v>0.05</c:v>
                </c:pt>
                <c:pt idx="6">
                  <c:v>0.1</c:v>
                </c:pt>
                <c:pt idx="9">
                  <c:v>0.05</c:v>
                </c:pt>
                <c:pt idx="10">
                  <c:v>0.1</c:v>
                </c:pt>
                <c:pt idx="14">
                  <c:v>0.05</c:v>
                </c:pt>
                <c:pt idx="16">
                  <c:v>0.95</c:v>
                </c:pt>
                <c:pt idx="17">
                  <c:v>0.85</c:v>
                </c:pt>
                <c:pt idx="18">
                  <c:v>0.85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Brak systemu numerkowego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2"/>
                  <c:y val="5.239064586712876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Sheet1!$A$2:$A$25</c:f>
              <c:strCache>
                <c:ptCount val="18"/>
                <c:pt idx="1">
                  <c:v>Czy odległość blatów  stolików od wzorów wypełnionych formularzy  wniosków na tablicach  w skoroszytach jest odpowiednia?</c:v>
                </c:pt>
                <c:pt idx="5">
                  <c:v>Czy liczba blatów  stolików do pisania formularzy  wniosków jest wystarczająca?</c:v>
                </c:pt>
                <c:pt idx="9">
                  <c:v>Czy ilość miejsc siedzących dla oczekujących jest wystarczająca?</c:v>
                </c:pt>
                <c:pt idx="13">
                  <c:v>Czy działa system numerkowy?</c:v>
                </c:pt>
                <c:pt idx="17">
                  <c:v>Czy któryś z pracowników podszedł i zaoferował pomoc?</c:v>
                </c:pt>
              </c:strCache>
            </c:strRef>
          </c:cat>
          <c:val>
            <c:numRef>
              <c:f>Sheet1!$D$2:$D$25</c:f>
              <c:numCache>
                <c:formatCode>General</c:formatCode>
                <c:ptCount val="19"/>
                <c:pt idx="12" formatCode="0%">
                  <c:v>1</c:v>
                </c:pt>
                <c:pt idx="13" formatCode="0%">
                  <c:v>1</c:v>
                </c:pt>
                <c:pt idx="14" formatCode="0%">
                  <c:v>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92243920"/>
        <c:axId val="92241176"/>
      </c:barChart>
      <c:catAx>
        <c:axId val="9224392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92241176"/>
        <c:crosses val="autoZero"/>
        <c:auto val="1"/>
        <c:lblAlgn val="ctr"/>
        <c:lblOffset val="100"/>
        <c:noMultiLvlLbl val="0"/>
      </c:catAx>
      <c:valAx>
        <c:axId val="9224117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92243920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823E-2"/>
          <c:y val="0.93624772313296856"/>
          <c:w val="0.86278195488721809"/>
          <c:h val="6.5573770491803282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45675523349436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Sheet1!$B$2:$B$26</c:f>
              <c:numCache>
                <c:formatCode>0%</c:formatCode>
                <c:ptCount val="20"/>
                <c:pt idx="0">
                  <c:v>0.95</c:v>
                </c:pt>
                <c:pt idx="1">
                  <c:v>0.59090909090909094</c:v>
                </c:pt>
                <c:pt idx="2">
                  <c:v>0.9</c:v>
                </c:pt>
                <c:pt idx="4">
                  <c:v>0.9</c:v>
                </c:pt>
                <c:pt idx="5">
                  <c:v>0.86363636363636365</c:v>
                </c:pt>
                <c:pt idx="6">
                  <c:v>0.95</c:v>
                </c:pt>
                <c:pt idx="10">
                  <c:v>0.05</c:v>
                </c:pt>
                <c:pt idx="12">
                  <c:v>0.95</c:v>
                </c:pt>
                <c:pt idx="13">
                  <c:v>0.81818181818181812</c:v>
                </c:pt>
                <c:pt idx="14">
                  <c:v>0.85</c:v>
                </c:pt>
                <c:pt idx="16">
                  <c:v>0.55000000000000004</c:v>
                </c:pt>
                <c:pt idx="17">
                  <c:v>0.73</c:v>
                </c:pt>
                <c:pt idx="18">
                  <c:v>0.85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Sheet1!$C$2:$C$26</c:f>
              <c:numCache>
                <c:formatCode>0%</c:formatCode>
                <c:ptCount val="20"/>
                <c:pt idx="0">
                  <c:v>0.05</c:v>
                </c:pt>
                <c:pt idx="1">
                  <c:v>0.31818181818181818</c:v>
                </c:pt>
                <c:pt idx="2">
                  <c:v>0.1</c:v>
                </c:pt>
                <c:pt idx="4">
                  <c:v>0.05</c:v>
                </c:pt>
                <c:pt idx="6">
                  <c:v>0.05</c:v>
                </c:pt>
                <c:pt idx="8">
                  <c:v>0.95</c:v>
                </c:pt>
                <c:pt idx="9">
                  <c:v>0.86363636363636365</c:v>
                </c:pt>
                <c:pt idx="10">
                  <c:v>0.95</c:v>
                </c:pt>
                <c:pt idx="13">
                  <c:v>4.5454545454545456E-2</c:v>
                </c:pt>
                <c:pt idx="14">
                  <c:v>0.15</c:v>
                </c:pt>
                <c:pt idx="16">
                  <c:v>0.45</c:v>
                </c:pt>
                <c:pt idx="17">
                  <c:v>0.23</c:v>
                </c:pt>
                <c:pt idx="18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2"/>
                  <c:y val="5.239064586712876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Sheet1!$A$2:$A$26</c:f>
              <c:strCache>
                <c:ptCount val="18"/>
                <c:pt idx="1">
                  <c:v>Czy urzędnik jest ubrany “na służbowo”?</c:v>
                </c:pt>
                <c:pt idx="5">
                  <c:v>Czy na biurku urzędnika jest porządek?</c:v>
                </c:pt>
                <c:pt idx="9">
                  <c:v>Czy na biurku są naczynia? </c:v>
                </c:pt>
                <c:pt idx="12">
                  <c:v>Czy na biurku urzędnika znajdują się tylko przedmioty związane z pracą? 
</c:v>
                </c:pt>
                <c:pt idx="17">
                  <c:v>Czy urzędnik ma identyfikator z imieniem  i nazwiskiem?</c:v>
                </c:pt>
              </c:strCache>
            </c:strRef>
          </c:cat>
          <c:val>
            <c:numRef>
              <c:f>Sheet1!$D$2:$D$26</c:f>
              <c:numCache>
                <c:formatCode>0%</c:formatCode>
                <c:ptCount val="20"/>
                <c:pt idx="1">
                  <c:v>9.0909090909090912E-2</c:v>
                </c:pt>
                <c:pt idx="4">
                  <c:v>0.05</c:v>
                </c:pt>
                <c:pt idx="5">
                  <c:v>0.13636363636363635</c:v>
                </c:pt>
                <c:pt idx="8">
                  <c:v>0.05</c:v>
                </c:pt>
                <c:pt idx="9">
                  <c:v>0.13636363636363635</c:v>
                </c:pt>
                <c:pt idx="12">
                  <c:v>0.05</c:v>
                </c:pt>
                <c:pt idx="13">
                  <c:v>0.13636363636363635</c:v>
                </c:pt>
                <c:pt idx="17">
                  <c:v>0.04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92241960"/>
        <c:axId val="293399256"/>
      </c:barChart>
      <c:catAx>
        <c:axId val="9224196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93399256"/>
        <c:crosses val="autoZero"/>
        <c:auto val="1"/>
        <c:lblAlgn val="ctr"/>
        <c:lblOffset val="100"/>
        <c:noMultiLvlLbl val="0"/>
      </c:catAx>
      <c:valAx>
        <c:axId val="29339925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92241960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4.3825760009478999E-2"/>
          <c:y val="0.94209541062801927"/>
          <c:w val="0.847735262287025"/>
          <c:h val="3.7453703703703704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6.0606060606060623E-3"/>
          <c:w val="1"/>
          <c:h val="0.569696969696969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Identyfikator przypięty/ powieszony na szyi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(N=x)</c:v>
                </c:pt>
                <c:pt idx="1">
                  <c:v>2013 (N=)</c:v>
                </c:pt>
                <c:pt idx="2">
                  <c:v>2012 (N=17)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0.91</c:v>
                </c:pt>
                <c:pt idx="1">
                  <c:v>0.5625</c:v>
                </c:pt>
                <c:pt idx="2">
                  <c:v>0.65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Indetyfikator znajduje się w okienku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3382">
              <a:noFill/>
            </a:ln>
          </c:spPr>
          <c:invertIfNegative val="0"/>
          <c:dLbls>
            <c:dLbl>
              <c:idx val="4"/>
              <c:layout>
                <c:manualLayout>
                  <c:x val="-7.362574987258412E-2"/>
                  <c:y val="-0.3694756235985638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(N=x)</c:v>
                </c:pt>
                <c:pt idx="1">
                  <c:v>2013 (N=)</c:v>
                </c:pt>
                <c:pt idx="2">
                  <c:v>2012 (N=17)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0" formatCode="0%">
                  <c:v>0.09</c:v>
                </c:pt>
                <c:pt idx="2" formatCode="0%">
                  <c:v>0.18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Identyfikator był przypiety w innym miejscu niż na szyi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23382">
              <a:noFill/>
            </a:ln>
          </c:spPr>
          <c:invertIfNegative val="0"/>
          <c:dLbls>
            <c:spPr>
              <a:noFill/>
              <a:ln w="23382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(N=x)</c:v>
                </c:pt>
                <c:pt idx="1">
                  <c:v>2013 (N=)</c:v>
                </c:pt>
                <c:pt idx="2">
                  <c:v>2012 (N=17)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3"/>
                <c:pt idx="1">
                  <c:v>0.4375</c:v>
                </c:pt>
                <c:pt idx="2">
                  <c:v>0.18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93397688"/>
        <c:axId val="293411800"/>
      </c:barChart>
      <c:catAx>
        <c:axId val="29339768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934118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341180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93397688"/>
        <c:crosses val="autoZero"/>
        <c:crossBetween val="between"/>
        <c:majorUnit val="0.2"/>
      </c:valAx>
      <c:spPr>
        <a:noFill/>
        <a:ln w="23382">
          <a:noFill/>
        </a:ln>
      </c:spPr>
    </c:plotArea>
    <c:legend>
      <c:legendPos val="b"/>
      <c:layout>
        <c:manualLayout>
          <c:xMode val="edge"/>
          <c:yMode val="edge"/>
          <c:x val="6.5897858319604614E-3"/>
          <c:y val="0.58181818181818157"/>
          <c:w val="0.97693574958813922"/>
          <c:h val="0.29090909090909134"/>
        </c:manualLayout>
      </c:layout>
      <c:overlay val="0"/>
      <c:spPr>
        <a:noFill/>
        <a:ln w="23382">
          <a:noFill/>
        </a:ln>
      </c:spPr>
      <c:txPr>
        <a:bodyPr/>
        <a:lstStyle/>
        <a:p>
          <a:pPr>
            <a:defRPr sz="10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(N=22*)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93398080"/>
        <c:axId val="293411016"/>
      </c:barChart>
      <c:catAx>
        <c:axId val="293398080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293411016"/>
        <c:crosses val="autoZero"/>
        <c:auto val="1"/>
        <c:lblAlgn val="ctr"/>
        <c:lblOffset val="100"/>
        <c:noMultiLvlLbl val="0"/>
      </c:catAx>
      <c:valAx>
        <c:axId val="29341101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29339808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27"/>
          <c:y val="1.6412992311313348E-2"/>
          <c:w val="0.81374722838137559"/>
          <c:h val="0.7300374727066251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zajął się sprawą</c:v>
                </c:pt>
              </c:strCache>
            </c:strRef>
          </c:tx>
          <c:spPr>
            <a:solidFill>
              <a:schemeClr val="accent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0.89</c:v>
                </c:pt>
                <c:pt idx="1">
                  <c:v>0.95</c:v>
                </c:pt>
                <c:pt idx="2">
                  <c:v>0.85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Odesłał w inne miejsce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Sheet1!$B$3:$D$3</c:f>
              <c:numCache>
                <c:formatCode>0%</c:formatCode>
                <c:ptCount val="3"/>
                <c:pt idx="0">
                  <c:v>0.11</c:v>
                </c:pt>
                <c:pt idx="1">
                  <c:v>0.05</c:v>
                </c:pt>
                <c:pt idx="2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Zachował się inaczej</c:v>
                </c:pt>
              </c:strCache>
            </c:strRef>
          </c:tx>
          <c:spPr>
            <a:solidFill>
              <a:schemeClr val="tx1"/>
            </a:solidFill>
            <a:ln w="23586">
              <a:noFill/>
            </a:ln>
          </c:spPr>
          <c:invertIfNegative val="0"/>
          <c:dLbls>
            <c:dLbl>
              <c:idx val="2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293409840"/>
        <c:axId val="293403960"/>
      </c:barChart>
      <c:catAx>
        <c:axId val="29340984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93403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340396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293409840"/>
        <c:crosses val="autoZero"/>
        <c:crossBetween val="between"/>
        <c:majorUnit val="1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1.2576163953833446E-3"/>
          <c:y val="0.74515793588949142"/>
          <c:w val="0.8445230329231026"/>
          <c:h val="0.23531051283619719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25277161862527"/>
          <c:y val="1.6412992311313348E-2"/>
          <c:w val="0.81374722838137559"/>
          <c:h val="0.6572542168048799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Tak, od razu rozpoczął obsługę mojej sprawy</c:v>
                </c:pt>
              </c:strCache>
            </c:strRef>
          </c:tx>
          <c:spPr>
            <a:solidFill>
              <a:schemeClr val="tx2"/>
            </a:solidFill>
            <a:ln w="23586">
              <a:noFill/>
            </a:ln>
          </c:spPr>
          <c:invertIfNegative val="0"/>
          <c:dLbls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(N=22*)</c:v>
                </c:pt>
                <c:pt idx="2">
                  <c:v>2012 (N=20)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0.9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 od razu, ale wyjaśnił przyczynę / przeprosił</c:v>
                </c:pt>
              </c:strCache>
            </c:strRef>
          </c:tx>
          <c:spPr>
            <a:solidFill>
              <a:schemeClr val="accent1"/>
            </a:solidFill>
            <a:ln w="23586"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5.20863238538958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(N=22*)</c:v>
                </c:pt>
                <c:pt idx="2">
                  <c:v>2012 (N=20)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 formatCode="0%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Nie od razu, nie wyjaśnił przyczyny ani nie przeprosił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23586">
              <a:noFill/>
            </a:ln>
          </c:spPr>
          <c:invertIfNegative val="0"/>
          <c:dLbls>
            <c:dLbl>
              <c:idx val="0"/>
              <c:layout>
                <c:manualLayout>
                  <c:x val="-6.3736460612794418E-3"/>
                  <c:y val="-6.366060678972346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586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(N=22*)</c:v>
                </c:pt>
                <c:pt idx="2">
                  <c:v>2012 (N=20)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 formatCode="0%">
                  <c:v>0.05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2014 (N=20)</c:v>
                </c:pt>
                <c:pt idx="1">
                  <c:v>2013 (N=22*)</c:v>
                </c:pt>
                <c:pt idx="2">
                  <c:v>2012 (N=20)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293405136"/>
        <c:axId val="293405528"/>
      </c:barChart>
      <c:catAx>
        <c:axId val="293405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23586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93405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340552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93405136"/>
        <c:crosses val="autoZero"/>
        <c:crossBetween val="between"/>
      </c:valAx>
      <c:spPr>
        <a:noFill/>
        <a:ln w="23586">
          <a:noFill/>
        </a:ln>
      </c:spPr>
    </c:plotArea>
    <c:legend>
      <c:legendPos val="b"/>
      <c:layout>
        <c:manualLayout>
          <c:xMode val="edge"/>
          <c:yMode val="edge"/>
          <c:x val="0"/>
          <c:y val="0.68759043154025457"/>
          <c:w val="1"/>
          <c:h val="0.27187829378586564"/>
        </c:manualLayout>
      </c:layout>
      <c:overlay val="0"/>
      <c:spPr>
        <a:noFill/>
        <a:ln w="23586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82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Tak, przywitał, ale użył innych słów a powitanie nie było uprzejme</c:v>
                </c:pt>
                <c:pt idx="4">
                  <c:v>Nie przywitał mnie w ogóle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0.85</c:v>
                </c:pt>
                <c:pt idx="1">
                  <c:v>0.1</c:v>
                </c:pt>
                <c:pt idx="2">
                  <c:v>0</c:v>
                </c:pt>
                <c:pt idx="3">
                  <c:v>0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(N=22)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Tak, przywitał, ale użył innych słów a powitanie nie było uprzejme</c:v>
                </c:pt>
                <c:pt idx="4">
                  <c:v>Nie przywitał mnie w ogóle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0.45454545454545453</c:v>
                </c:pt>
                <c:pt idx="1">
                  <c:v>0.22727272727272727</c:v>
                </c:pt>
                <c:pt idx="2">
                  <c:v>0.22727272727272727</c:v>
                </c:pt>
                <c:pt idx="3">
                  <c:v>0</c:v>
                </c:pt>
                <c:pt idx="4">
                  <c:v>9.0909090909090912E-2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Tak, powiedział „dzień dobry” lub „w czym mogę pomóc” w uprzejmy sposób</c:v>
                </c:pt>
                <c:pt idx="1">
                  <c:v>Tak, przywitał mnie uprzejmie, ale użył innych słów</c:v>
                </c:pt>
                <c:pt idx="2">
                  <c:v>Tak, powiedział „dzień dobry” lub „w czym mogę pomóc”, ale nie było to uprzejme</c:v>
                </c:pt>
                <c:pt idx="3">
                  <c:v>Tak, przywitał, ale użył innych słów a powitanie nie było uprzejme</c:v>
                </c:pt>
                <c:pt idx="4">
                  <c:v>Nie przywitał mnie w ogóle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0.75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93406704"/>
        <c:axId val="293403176"/>
      </c:barChart>
      <c:catAx>
        <c:axId val="2934067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93403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3403176"/>
        <c:scaling>
          <c:orientation val="minMax"/>
          <c:max val="1.08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9340670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 jest widoczne /czytelne?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 jest widoczne /czytelne?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Czy widoczna jest tablica informacyjna?</c:v>
                </c:pt>
                <c:pt idx="1">
                  <c:v>Czy oznakowanie Punktu Informacyjnego jest widoczne /czytelne?</c:v>
                </c:pt>
                <c:pt idx="2">
                  <c:v>Czy oznakowanie poszczególnych stanowisk WOM jest widoczne /czytelne?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0.95</c:v>
                </c:pt>
                <c:pt idx="1">
                  <c:v>0.95</c:v>
                </c:pt>
                <c:pt idx="2">
                  <c:v>0.95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84742392"/>
        <c:axId val="284737688"/>
      </c:barChart>
      <c:catAx>
        <c:axId val="2847423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84737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4737688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8474239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45675523349436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Sheet1!$B$2:$B$31</c:f>
              <c:numCache>
                <c:formatCode>0%</c:formatCode>
                <c:ptCount val="24"/>
                <c:pt idx="0">
                  <c:v>1</c:v>
                </c:pt>
                <c:pt idx="1">
                  <c:v>0.90909090909090906</c:v>
                </c:pt>
                <c:pt idx="2">
                  <c:v>0.9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10">
                  <c:v>0.05</c:v>
                </c:pt>
                <c:pt idx="16">
                  <c:v>0.1</c:v>
                </c:pt>
                <c:pt idx="17">
                  <c:v>4.5454545454545456E-2</c:v>
                </c:pt>
                <c:pt idx="18">
                  <c:v>0.15</c:v>
                </c:pt>
                <c:pt idx="20">
                  <c:v>1</c:v>
                </c:pt>
                <c:pt idx="21">
                  <c:v>0.86363636363636398</c:v>
                </c:pt>
                <c:pt idx="22">
                  <c:v>0.75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Sheet1!$C$2:$C$31</c:f>
              <c:numCache>
                <c:formatCode>0%</c:formatCode>
                <c:ptCount val="24"/>
                <c:pt idx="1">
                  <c:v>9.0909090909090912E-2</c:v>
                </c:pt>
                <c:pt idx="2">
                  <c:v>0.1</c:v>
                </c:pt>
                <c:pt idx="8">
                  <c:v>1</c:v>
                </c:pt>
                <c:pt idx="9">
                  <c:v>1</c:v>
                </c:pt>
                <c:pt idx="10">
                  <c:v>0.95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6">
                  <c:v>0.9</c:v>
                </c:pt>
                <c:pt idx="17">
                  <c:v>0.95454545454545459</c:v>
                </c:pt>
                <c:pt idx="18">
                  <c:v>0.85</c:v>
                </c:pt>
                <c:pt idx="21">
                  <c:v>0.13636363636363635</c:v>
                </c:pt>
                <c:pt idx="22">
                  <c:v>0.25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Trudno powiedzieć</c:v>
                </c:pt>
              </c:strCache>
            </c:strRef>
          </c:tx>
          <c:spPr>
            <a:solidFill>
              <a:schemeClr val="tx1"/>
            </a:solidFill>
            <a:ln w="23104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11"/>
              <c:layout>
                <c:manualLayout>
                  <c:x val="-0.1544528786282322"/>
                  <c:y val="5.239064586712876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Sheet1!$A$2:$A$31</c:f>
              <c:strCache>
                <c:ptCount val="22"/>
                <c:pt idx="1">
                  <c:v>Czy urzędnik podczas rozmowy starał się podtrzymywać kontakt wzrokowy z Tobą?</c:v>
                </c:pt>
                <c:pt idx="5">
                  <c:v>Czy urzędnik mówił wyraźnie?</c:v>
                </c:pt>
                <c:pt idx="9">
                  <c:v>Czy podczas rozmowy z Tobą urzędnik zajmował się prywatnymi sprawami? </c:v>
                </c:pt>
                <c:pt idx="12">
                  <c:v>Czy podczas rozmowy z Tobą urzędnik jadł posiłek / pił herbatę, kawę lub inny napój? </c:v>
                </c:pt>
                <c:pt idx="17">
                  <c:v>Czy urzędnik okazywał zniecierpliwienie?</c:v>
                </c:pt>
                <c:pt idx="21">
                  <c:v>Czy urzędnik uprzejmie Cię pożegnał?</c:v>
                </c:pt>
              </c:strCache>
            </c:strRef>
          </c:cat>
          <c:val>
            <c:numRef>
              <c:f>Sheet1!$D$2:$D$31</c:f>
              <c:numCache>
                <c:formatCode>General</c:formatCode>
                <c:ptCount val="2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74612552"/>
        <c:axId val="198174696"/>
      </c:barChart>
      <c:catAx>
        <c:axId val="17461255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98174696"/>
        <c:crosses val="autoZero"/>
        <c:auto val="1"/>
        <c:lblAlgn val="ctr"/>
        <c:lblOffset val="100"/>
        <c:noMultiLvlLbl val="0"/>
      </c:catAx>
      <c:valAx>
        <c:axId val="19817469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4612552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6.7669172932330823E-2"/>
          <c:y val="0.96254629629629629"/>
          <c:w val="0.847735262287025"/>
          <c:h val="3.7453703703703704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04654823428079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Sheet1!$A$3:$A$15</c:f>
              <c:strCache>
                <c:ptCount val="8"/>
                <c:pt idx="0">
                  <c:v> Czy urzędnik dopytywał o szczegóły przedstawionej przez Ciebie sprawy</c:v>
                </c:pt>
                <c:pt idx="4">
                  <c:v>Czy urzędnik używał zrozumiałej terminologii?</c:v>
                </c:pt>
                <c:pt idx="7">
                  <c:v>Czy urzędnik opuszczał stanowisko pracy podczas rozmowy z Tobą</c:v>
                </c:pt>
              </c:strCache>
            </c:strRef>
          </c:cat>
          <c:val>
            <c:numRef>
              <c:f>Sheet1!$B$2:$B$15</c:f>
              <c:numCache>
                <c:formatCode>0%</c:formatCode>
                <c:ptCount val="11"/>
                <c:pt idx="0">
                  <c:v>0.8</c:v>
                </c:pt>
                <c:pt idx="1">
                  <c:v>0.72727272727272729</c:v>
                </c:pt>
                <c:pt idx="2">
                  <c:v>0.7</c:v>
                </c:pt>
                <c:pt idx="4">
                  <c:v>1</c:v>
                </c:pt>
                <c:pt idx="5">
                  <c:v>1</c:v>
                </c:pt>
                <c:pt idx="6">
                  <c:v>0.95</c:v>
                </c:pt>
                <c:pt idx="8">
                  <c:v>0.05</c:v>
                </c:pt>
                <c:pt idx="9">
                  <c:v>9.0909090909090912E-2</c:v>
                </c:pt>
                <c:pt idx="10">
                  <c:v>0.3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Sheet1!$A$3:$A$15</c:f>
              <c:strCache>
                <c:ptCount val="8"/>
                <c:pt idx="0">
                  <c:v> Czy urzędnik dopytywał o szczegóły przedstawionej przez Ciebie sprawy</c:v>
                </c:pt>
                <c:pt idx="4">
                  <c:v>Czy urzędnik używał zrozumiałej terminologii?</c:v>
                </c:pt>
                <c:pt idx="7">
                  <c:v>Czy urzędnik opuszczał stanowisko pracy podczas rozmowy z Tobą</c:v>
                </c:pt>
              </c:strCache>
            </c:strRef>
          </c:cat>
          <c:val>
            <c:numRef>
              <c:f>Sheet1!$C$2:$C$15</c:f>
              <c:numCache>
                <c:formatCode>0%</c:formatCode>
                <c:ptCount val="11"/>
                <c:pt idx="0">
                  <c:v>0.2</c:v>
                </c:pt>
                <c:pt idx="1">
                  <c:v>0.27272727272727271</c:v>
                </c:pt>
                <c:pt idx="2">
                  <c:v>0.3</c:v>
                </c:pt>
                <c:pt idx="6">
                  <c:v>0.05</c:v>
                </c:pt>
                <c:pt idx="8">
                  <c:v>0.95</c:v>
                </c:pt>
                <c:pt idx="9">
                  <c:v>0.90909090909090906</c:v>
                </c:pt>
                <c:pt idx="10">
                  <c:v>0.7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98173912"/>
        <c:axId val="198171952"/>
      </c:barChart>
      <c:catAx>
        <c:axId val="19817391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198171952"/>
        <c:crosses val="autoZero"/>
        <c:auto val="1"/>
        <c:lblAlgn val="ctr"/>
        <c:lblOffset val="100"/>
        <c:noMultiLvlLbl val="0"/>
      </c:catAx>
      <c:valAx>
        <c:axId val="1981719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98173912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8.6214233682315067E-2"/>
          <c:y val="0.92442850990525405"/>
          <c:w val="0.847735262287025"/>
          <c:h val="6.4972512165224164E-2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(N=22*)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98173520"/>
        <c:axId val="175774568"/>
      </c:barChart>
      <c:catAx>
        <c:axId val="198173520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175774568"/>
        <c:crosses val="autoZero"/>
        <c:auto val="1"/>
        <c:lblAlgn val="ctr"/>
        <c:lblOffset val="100"/>
        <c:noMultiLvlLbl val="0"/>
      </c:catAx>
      <c:valAx>
        <c:axId val="175774568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9817352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0.4</c:v>
                </c:pt>
                <c:pt idx="1">
                  <c:v>0.45</c:v>
                </c:pt>
                <c:pt idx="2">
                  <c:v>0.1</c:v>
                </c:pt>
                <c:pt idx="3">
                  <c:v>0</c:v>
                </c:pt>
                <c:pt idx="4">
                  <c:v>0.05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0.22727272727272699</c:v>
                </c:pt>
                <c:pt idx="1">
                  <c:v>0.54545454545454541</c:v>
                </c:pt>
                <c:pt idx="2">
                  <c:v>4.5454545454545456E-2</c:v>
                </c:pt>
                <c:pt idx="3">
                  <c:v>0.18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Wydał druk formularza / wniosku</c:v>
                </c:pt>
                <c:pt idx="1">
                  <c:v>Poinformował, gdzie znaleźć formularz / wniosek na terenie urzędu</c:v>
                </c:pt>
                <c:pt idx="2">
                  <c:v>Poinformował, że są one dostępne na stronie internetowej urzędu</c:v>
                </c:pt>
                <c:pt idx="3">
                  <c:v>Nie dotyczy</c:v>
                </c:pt>
                <c:pt idx="4">
                  <c:v>Nie wspomniał o formularzu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0.65</c:v>
                </c:pt>
                <c:pt idx="1">
                  <c:v>0.2</c:v>
                </c:pt>
                <c:pt idx="2">
                  <c:v>0.1</c:v>
                </c:pt>
                <c:pt idx="3">
                  <c:v>0.1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75773392"/>
        <c:axId val="175772608"/>
      </c:barChart>
      <c:catAx>
        <c:axId val="1757733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5772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772608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577339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197608886862E-2"/>
          <c:y val="5.9422750424448369E-2"/>
          <c:w val="0.58692115679056589"/>
          <c:h val="0.797962648556876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14887">
              <a:noFill/>
            </a:ln>
          </c:spPr>
          <c:invertIfNegative val="0"/>
          <c:dLbls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2014 (N=20)</c:v>
                </c:pt>
                <c:pt idx="1">
                  <c:v>2013 (N=22*)</c:v>
                </c:pt>
                <c:pt idx="2">
                  <c:v>2012 (N=20)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3"/>
                <c:pt idx="0">
                  <c:v>0.1</c:v>
                </c:pt>
                <c:pt idx="1">
                  <c:v>0.05</c:v>
                </c:pt>
                <c:pt idx="2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14887">
              <a:noFill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2014 (N=20)</c:v>
                </c:pt>
                <c:pt idx="1">
                  <c:v>2013 (N=22*)</c:v>
                </c:pt>
                <c:pt idx="2">
                  <c:v>2012 (N=20)</c:v>
                </c:pt>
              </c:strCache>
            </c:strRef>
          </c:cat>
          <c:val>
            <c:numRef>
              <c:f>Sheet1!$B$3:$E$3</c:f>
              <c:numCache>
                <c:formatCode>0%</c:formatCode>
                <c:ptCount val="3"/>
                <c:pt idx="0">
                  <c:v>0.65</c:v>
                </c:pt>
                <c:pt idx="1">
                  <c:v>0.54</c:v>
                </c:pt>
                <c:pt idx="2">
                  <c:v>0.65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14887">
              <a:noFill/>
            </a:ln>
          </c:spPr>
          <c:invertIfNegative val="0"/>
          <c:dLbls>
            <c:dLbl>
              <c:idx val="0"/>
              <c:layout>
                <c:manualLayout>
                  <c:x val="1.0405225096348445E-2"/>
                  <c:y val="-1.71343918389272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5644763556643947E-3"/>
                  <c:y val="-2.069984806151434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4887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3"/>
                <c:pt idx="0">
                  <c:v>2014 (N=20)</c:v>
                </c:pt>
                <c:pt idx="1">
                  <c:v>2013 (N=22*)</c:v>
                </c:pt>
                <c:pt idx="2">
                  <c:v>2012 (N=20)</c:v>
                </c:pt>
              </c:strCache>
            </c:strRef>
          </c:cat>
          <c:val>
            <c:numRef>
              <c:f>Sheet1!$B$4:$E$4</c:f>
              <c:numCache>
                <c:formatCode>0%</c:formatCode>
                <c:ptCount val="3"/>
                <c:pt idx="0">
                  <c:v>0.25</c:v>
                </c:pt>
                <c:pt idx="1">
                  <c:v>0.41</c:v>
                </c:pt>
                <c:pt idx="2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175774176"/>
        <c:axId val="175775352"/>
      </c:barChart>
      <c:catAx>
        <c:axId val="175774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88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757753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7577535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175774176"/>
        <c:crosses val="autoZero"/>
        <c:crossBetween val="between"/>
      </c:valAx>
      <c:spPr>
        <a:noFill/>
        <a:ln w="14887">
          <a:noFill/>
        </a:ln>
      </c:spPr>
    </c:plotArea>
    <c:legend>
      <c:legendPos val="r"/>
      <c:overlay val="0"/>
      <c:spPr>
        <a:noFill/>
        <a:ln w="14887">
          <a:noFill/>
        </a:ln>
      </c:spPr>
      <c:txPr>
        <a:bodyPr/>
        <a:lstStyle/>
        <a:p>
          <a:pPr>
            <a:defRPr sz="1100" b="0" i="0" u="none" strike="noStrike" baseline="0">
              <a:solidFill>
                <a:schemeClr val="tx1">
                  <a:lumMod val="50000"/>
                </a:schemeClr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21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(N=22*)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80965112"/>
        <c:axId val="280965504"/>
      </c:barChart>
      <c:catAx>
        <c:axId val="280965112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280965504"/>
        <c:crosses val="autoZero"/>
        <c:auto val="1"/>
        <c:lblAlgn val="ctr"/>
        <c:lblOffset val="100"/>
        <c:noMultiLvlLbl val="0"/>
      </c:catAx>
      <c:valAx>
        <c:axId val="280965504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28096511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  <c:pt idx="4">
                  <c:v>Trudno powiedzieć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0.8</c:v>
                </c:pt>
                <c:pt idx="1">
                  <c:v>0.2</c:v>
                </c:pt>
                <c:pt idx="2">
                  <c:v>0</c:v>
                </c:pt>
                <c:pt idx="3">
                  <c:v>0.1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(N=22)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  <c:pt idx="4">
                  <c:v>Trudno powiedzieć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0.72727272727272729</c:v>
                </c:pt>
                <c:pt idx="1">
                  <c:v>4.5454545454545456E-2</c:v>
                </c:pt>
                <c:pt idx="2">
                  <c:v>0.13636363636363635</c:v>
                </c:pt>
                <c:pt idx="3">
                  <c:v>0</c:v>
                </c:pt>
                <c:pt idx="4">
                  <c:v>4.5454545454545456E-2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5"/>
                <c:pt idx="0">
                  <c:v>Wyjaśniał sprawę „z głowy”</c:v>
                </c:pt>
                <c:pt idx="1">
                  <c:v>Posługiwał się papierowymi kartami informacyjnymi</c:v>
                </c:pt>
                <c:pt idx="2">
                  <c:v>Posługiwał się komputerem</c:v>
                </c:pt>
                <c:pt idx="3">
                  <c:v>Korzystał z pomocy innych urzędników</c:v>
                </c:pt>
                <c:pt idx="4">
                  <c:v>Trudno powiedzieć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5"/>
                <c:pt idx="0">
                  <c:v>0.85</c:v>
                </c:pt>
                <c:pt idx="1">
                  <c:v>0.05</c:v>
                </c:pt>
                <c:pt idx="2">
                  <c:v>0.15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75773784"/>
        <c:axId val="232250824"/>
      </c:barChart>
      <c:catAx>
        <c:axId val="1757737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32250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225082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7577378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0.05</c:v>
                </c:pt>
                <c:pt idx="1">
                  <c:v>0.2</c:v>
                </c:pt>
                <c:pt idx="2">
                  <c:v>0</c:v>
                </c:pt>
                <c:pt idx="3">
                  <c:v>0.75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9.0909090909090912E-2</c:v>
                </c:pt>
                <c:pt idx="1">
                  <c:v>0.13636363636363635</c:v>
                </c:pt>
                <c:pt idx="2">
                  <c:v>0.13636363636363635</c:v>
                </c:pt>
                <c:pt idx="3">
                  <c:v>0.63636363636363635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dLbl>
              <c:idx val="3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 Dał Ci kartę informacyjną</c:v>
                </c:pt>
                <c:pt idx="1">
                  <c:v> Powiedział gdzie możesz znaleźć kartę informacyjną na terenie Urzędu</c:v>
                </c:pt>
                <c:pt idx="2">
                  <c:v> Powiedział, że taka karta informacyjna jest dostępna na stronie internetowej Urzędu</c:v>
                </c:pt>
                <c:pt idx="3">
                  <c:v> Nie wspomniał o karcie informacyjnej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0.25</c:v>
                </c:pt>
                <c:pt idx="1">
                  <c:v>0.25</c:v>
                </c:pt>
                <c:pt idx="2">
                  <c:v>0.05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169415584"/>
        <c:axId val="169417152"/>
      </c:barChart>
      <c:catAx>
        <c:axId val="1694155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69417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941715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16941558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(N=22*)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96970720"/>
        <c:axId val="296978952"/>
      </c:barChart>
      <c:catAx>
        <c:axId val="296970720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296978952"/>
        <c:crosses val="autoZero"/>
        <c:auto val="1"/>
        <c:lblAlgn val="ctr"/>
        <c:lblOffset val="100"/>
        <c:noMultiLvlLbl val="0"/>
      </c:catAx>
      <c:valAx>
        <c:axId val="296978952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29697072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0.95</c:v>
                </c:pt>
                <c:pt idx="1">
                  <c:v>0.5</c:v>
                </c:pt>
                <c:pt idx="2">
                  <c:v>0.75</c:v>
                </c:pt>
                <c:pt idx="3">
                  <c:v>0.5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0.68181818181818177</c:v>
                </c:pt>
                <c:pt idx="1">
                  <c:v>0.45454545454545453</c:v>
                </c:pt>
                <c:pt idx="2">
                  <c:v>0.45454545454545453</c:v>
                </c:pt>
                <c:pt idx="3">
                  <c:v>0.31818181818181818</c:v>
                </c:pt>
                <c:pt idx="4">
                  <c:v>9.0909090909090912E-2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Wymagane dokumenty</c:v>
                </c:pt>
                <c:pt idx="1">
                  <c:v>Wymagane opłaty/brak opłat</c:v>
                </c:pt>
                <c:pt idx="2">
                  <c:v>Miejsce złożenia dokumentów</c:v>
                </c:pt>
                <c:pt idx="3">
                  <c:v>Termin odpowiedzi (czas oczekiwania na rozpatrzenie)</c:v>
                </c:pt>
                <c:pt idx="4">
                  <c:v>Audytor o wszystko musiał dopytać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0.8</c:v>
                </c:pt>
                <c:pt idx="1">
                  <c:v>0.55000000000000004</c:v>
                </c:pt>
                <c:pt idx="2">
                  <c:v>0.6</c:v>
                </c:pt>
                <c:pt idx="3">
                  <c:v>0.3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96978168"/>
        <c:axId val="296968760"/>
      </c:barChart>
      <c:catAx>
        <c:axId val="29697816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969687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6968760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9697816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84747488"/>
        <c:axId val="284741608"/>
      </c:barChart>
      <c:catAx>
        <c:axId val="284747488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284741608"/>
        <c:crosses val="autoZero"/>
        <c:auto val="1"/>
        <c:lblAlgn val="ctr"/>
        <c:lblOffset val="100"/>
        <c:noMultiLvlLbl val="0"/>
      </c:catAx>
      <c:valAx>
        <c:axId val="284741608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28474748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96966408"/>
        <c:axId val="296969936"/>
      </c:barChart>
      <c:catAx>
        <c:axId val="29696640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296969936"/>
        <c:crosses val="autoZero"/>
        <c:auto val="1"/>
        <c:lblAlgn val="ctr"/>
        <c:lblOffset val="100"/>
        <c:noMultiLvlLbl val="0"/>
      </c:catAx>
      <c:valAx>
        <c:axId val="29696993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29696640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(N=15)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96967192"/>
        <c:axId val="296976600"/>
      </c:barChart>
      <c:catAx>
        <c:axId val="296967192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296976600"/>
        <c:crosses val="autoZero"/>
        <c:auto val="1"/>
        <c:lblAlgn val="ctr"/>
        <c:lblOffset val="100"/>
        <c:noMultiLvlLbl val="0"/>
      </c:catAx>
      <c:valAx>
        <c:axId val="296976600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29696719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mi spontanicznie żadnej informacji na temat opłat\braku opłat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0.25</c:v>
                </c:pt>
                <c:pt idx="1">
                  <c:v>0.35</c:v>
                </c:pt>
                <c:pt idx="2">
                  <c:v>0</c:v>
                </c:pt>
                <c:pt idx="3">
                  <c:v>0.4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(N=22)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mi spontanicznie żadnej informacji na temat opłat\braku opłat 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0.31818181818181818</c:v>
                </c:pt>
                <c:pt idx="1">
                  <c:v>0.27272727272727271</c:v>
                </c:pt>
                <c:pt idx="2">
                  <c:v>9.0909090909090912E-2</c:v>
                </c:pt>
                <c:pt idx="3">
                  <c:v>0.31818181818181818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Poinformował mnie o braku opłat </c:v>
                </c:pt>
                <c:pt idx="1">
                  <c:v>Podał sumę nie wchodząc w szczegóły </c:v>
                </c:pt>
                <c:pt idx="2">
                  <c:v>Podał sumę oraz podawał wysokość poszczególnych opłat </c:v>
                </c:pt>
                <c:pt idx="3">
                  <c:v>Nie podał mi spontanicznie żadnej informacji na temat opłat\braku opłat 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0.25</c:v>
                </c:pt>
                <c:pt idx="1">
                  <c:v>0.3</c:v>
                </c:pt>
                <c:pt idx="2">
                  <c:v>0</c:v>
                </c:pt>
                <c:pt idx="3">
                  <c:v>0.45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96963664"/>
        <c:axId val="296963272"/>
      </c:barChart>
      <c:catAx>
        <c:axId val="296963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96963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9696327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9696366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0.35</c:v>
                </c:pt>
                <c:pt idx="1">
                  <c:v>0.1</c:v>
                </c:pt>
                <c:pt idx="2">
                  <c:v>0</c:v>
                </c:pt>
                <c:pt idx="3">
                  <c:v>0.55000000000000004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0.46666666666666667</c:v>
                </c:pt>
                <c:pt idx="1">
                  <c:v>0.2</c:v>
                </c:pt>
                <c:pt idx="2">
                  <c:v>0.33333333333333331</c:v>
                </c:pt>
                <c:pt idx="3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4"/>
                <c:pt idx="0">
                  <c:v>Poinformował, że wymienił wszystkie opłaty</c:v>
                </c:pt>
                <c:pt idx="1">
                  <c:v>Poinformował o opłatach, których nie wymienił wcześniej</c:v>
                </c:pt>
                <c:pt idx="2">
                  <c:v>Nie odpowiedział na pytanie</c:v>
                </c:pt>
                <c:pt idx="3">
                  <c:v>Nie dotyczy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0.67</c:v>
                </c:pt>
                <c:pt idx="1">
                  <c:v>0.22</c:v>
                </c:pt>
                <c:pt idx="2">
                  <c:v>0.11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96974248"/>
        <c:axId val="196185632"/>
      </c:barChart>
      <c:catAx>
        <c:axId val="2969742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196185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6185632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9697424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(N=22*)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198242168"/>
        <c:axId val="172630616"/>
      </c:barChart>
      <c:catAx>
        <c:axId val="198242168"/>
        <c:scaling>
          <c:orientation val="maxMin"/>
        </c:scaling>
        <c:delete val="1"/>
        <c:axPos val="b"/>
        <c:numFmt formatCode="General" sourceLinked="1"/>
        <c:majorTickMark val="out"/>
        <c:minorTickMark val="none"/>
        <c:tickLblPos val="none"/>
        <c:crossAx val="172630616"/>
        <c:crosses val="autoZero"/>
        <c:auto val="1"/>
        <c:lblAlgn val="ctr"/>
        <c:lblOffset val="100"/>
        <c:noMultiLvlLbl val="0"/>
      </c:catAx>
      <c:valAx>
        <c:axId val="172630616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19824216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5"/>
                <c:pt idx="0">
                  <c:v>Tak, w kasie </c:v>
                </c:pt>
                <c:pt idx="1">
                  <c:v>Tak, w banku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5"/>
                <c:pt idx="0">
                  <c:v>0.2</c:v>
                </c:pt>
                <c:pt idx="1">
                  <c:v>0</c:v>
                </c:pt>
                <c:pt idx="2">
                  <c:v>0</c:v>
                </c:pt>
                <c:pt idx="3">
                  <c:v>0.25</c:v>
                </c:pt>
                <c:pt idx="4">
                  <c:v>0.55000000000000004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(N=22)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5"/>
                <c:pt idx="0">
                  <c:v>Tak, w kasie </c:v>
                </c:pt>
                <c:pt idx="1">
                  <c:v>Tak, w banku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5"/>
                <c:pt idx="0">
                  <c:v>0.3</c:v>
                </c:pt>
                <c:pt idx="1">
                  <c:v>0.05</c:v>
                </c:pt>
                <c:pt idx="2">
                  <c:v>0.05</c:v>
                </c:pt>
                <c:pt idx="3">
                  <c:v>0.05</c:v>
                </c:pt>
                <c:pt idx="4">
                  <c:v>0.7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5"/>
                <c:pt idx="0">
                  <c:v>Tak, w kasie </c:v>
                </c:pt>
                <c:pt idx="1">
                  <c:v>Tak, w banku</c:v>
                </c:pt>
                <c:pt idx="2">
                  <c:v>Tak, na poczcie</c:v>
                </c:pt>
                <c:pt idx="3">
                  <c:v>W ogóle nie poinformował o miejscu uiszczenia opłaty </c:v>
                </c:pt>
                <c:pt idx="4">
                  <c:v>Nie dotyczy 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5"/>
                <c:pt idx="0">
                  <c:v>0.3</c:v>
                </c:pt>
                <c:pt idx="1">
                  <c:v>0</c:v>
                </c:pt>
                <c:pt idx="2">
                  <c:v>0</c:v>
                </c:pt>
                <c:pt idx="3">
                  <c:v>0.1</c:v>
                </c:pt>
                <c:pt idx="4">
                  <c:v>0.6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40111768"/>
        <c:axId val="240112160"/>
      </c:barChart>
      <c:catAx>
        <c:axId val="2401117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40112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011216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40111768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0.85</c:v>
                </c:pt>
                <c:pt idx="1">
                  <c:v>0.05</c:v>
                </c:pt>
                <c:pt idx="2">
                  <c:v>0.1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0.81818181818181812</c:v>
                </c:pt>
                <c:pt idx="1">
                  <c:v>0</c:v>
                </c:pt>
                <c:pt idx="2">
                  <c:v>0.18181818181818182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Tak, prawidłowo mnie poinformował</c:v>
                </c:pt>
                <c:pt idx="1">
                  <c:v>Poinformował mnie ale nieprawidłowo </c:v>
                </c:pt>
                <c:pt idx="2">
                  <c:v>W ogóle mnie nie poinformował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0.6</c:v>
                </c:pt>
                <c:pt idx="1">
                  <c:v>0.05</c:v>
                </c:pt>
                <c:pt idx="2">
                  <c:v>0.35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40112944"/>
        <c:axId val="240113336"/>
      </c:barChart>
      <c:catAx>
        <c:axId val="2401129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401133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0113336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40112944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945675523349436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Sheet1!$A$3:$A$9</c:f>
              <c:strCache>
                <c:ptCount val="5"/>
                <c:pt idx="0">
                  <c:v>Czy urzędnik upewnił się, że zrozumiałeś jego /jej wyjaśnienia</c:v>
                </c:pt>
                <c:pt idx="4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Sheet1!$B$3:$B$9</c:f>
              <c:numCache>
                <c:formatCode>0%</c:formatCode>
                <c:ptCount val="6"/>
                <c:pt idx="0">
                  <c:v>0.63636363636363635</c:v>
                </c:pt>
                <c:pt idx="1">
                  <c:v>0.4</c:v>
                </c:pt>
                <c:pt idx="3">
                  <c:v>0.25</c:v>
                </c:pt>
                <c:pt idx="4">
                  <c:v>0.31818181818181818</c:v>
                </c:pt>
                <c:pt idx="5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Sheet1!$A$3:$A$9</c:f>
              <c:strCache>
                <c:ptCount val="5"/>
                <c:pt idx="0">
                  <c:v>Czy urzędnik upewnił się, że zrozumiałeś jego /jej wyjaśnienia</c:v>
                </c:pt>
                <c:pt idx="4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Sheet1!$C$3:$C$9</c:f>
              <c:numCache>
                <c:formatCode>0%</c:formatCode>
                <c:ptCount val="6"/>
                <c:pt idx="0">
                  <c:v>0.36363636363636365</c:v>
                </c:pt>
                <c:pt idx="1">
                  <c:v>0.6</c:v>
                </c:pt>
                <c:pt idx="3">
                  <c:v>0.45</c:v>
                </c:pt>
                <c:pt idx="4">
                  <c:v>0.68181818181818188</c:v>
                </c:pt>
                <c:pt idx="5">
                  <c:v>0.85</c:v>
                </c:pt>
              </c:numCache>
            </c:numRef>
          </c:val>
        </c:ser>
        <c:ser>
          <c:idx val="2"/>
          <c:order val="2"/>
          <c:tx>
            <c:strRef>
              <c:f>Sheet1!$D$1:$D$2</c:f>
              <c:strCache>
                <c:ptCount val="1"/>
                <c:pt idx="0">
                  <c:v>Nie dotyczy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Sheet1!$A$3:$A$9</c:f>
              <c:strCache>
                <c:ptCount val="5"/>
                <c:pt idx="0">
                  <c:v>Czy urzędnik upewnił się, że zrozumiałeś jego /jej wyjaśnienia</c:v>
                </c:pt>
                <c:pt idx="4">
                  <c:v>Czy urzędnik poinformował Cię, że istnieje możliwość telefonicznego poinformowania o odbiorze decyzji</c:v>
                </c:pt>
              </c:strCache>
            </c:strRef>
          </c:cat>
          <c:val>
            <c:numRef>
              <c:f>Sheet1!$D$3:$D$9</c:f>
              <c:numCache>
                <c:formatCode>General</c:formatCode>
                <c:ptCount val="6"/>
                <c:pt idx="3" formatCode="0%">
                  <c:v>0.3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40111376"/>
        <c:axId val="240110984"/>
      </c:barChart>
      <c:catAx>
        <c:axId val="240111376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40110984"/>
        <c:crosses val="autoZero"/>
        <c:auto val="1"/>
        <c:lblAlgn val="ctr"/>
        <c:lblOffset val="100"/>
        <c:noMultiLvlLbl val="0"/>
      </c:catAx>
      <c:valAx>
        <c:axId val="24011098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40111376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r"/>
      <c:layout>
        <c:manualLayout>
          <c:xMode val="edge"/>
          <c:yMode val="edge"/>
          <c:x val="7.5617115264106069E-2"/>
          <c:y val="0.34140788479873208"/>
          <c:w val="0.89789008869037135"/>
          <c:h val="0.20952973515099738"/>
        </c:manualLayout>
      </c:layout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796992481203006E-3"/>
          <c:y val="3.6429872495446318E-2"/>
          <c:w val="1"/>
          <c:h val="0.8045641975308641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 (zdecydowanie + raczej tak)</c:v>
                </c:pt>
              </c:strCache>
            </c:strRef>
          </c:tx>
          <c:spPr>
            <a:solidFill>
              <a:schemeClr val="tx2"/>
            </a:solidFill>
            <a:ln w="23104">
              <a:noFill/>
            </a:ln>
          </c:spPr>
          <c:invertIfNegative val="0"/>
          <c:dLbls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0.15</c:v>
                </c:pt>
                <c:pt idx="1">
                  <c:v>0.5</c:v>
                </c:pt>
                <c:pt idx="2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 (zdecydowanie + raczej nie)</c:v>
                </c:pt>
              </c:strCache>
            </c:strRef>
          </c:tx>
          <c:spPr>
            <a:solidFill>
              <a:schemeClr val="accent1"/>
            </a:solidFill>
            <a:ln w="23104">
              <a:noFill/>
            </a:ln>
          </c:spPr>
          <c:invertIfNegative val="0"/>
          <c:dLbls>
            <c:dLbl>
              <c:idx val="4"/>
              <c:layout>
                <c:manualLayout>
                  <c:x val="9.0809559582339487E-3"/>
                  <c:y val="9.7115065527172127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3312014343604338E-2"/>
                  <c:y val="3.751495880413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0809559582339487E-3"/>
                  <c:y val="-2.142708446696268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2.3687845360944301E-2"/>
                  <c:y val="2.8886483351876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104">
                <a:noFill/>
              </a:ln>
            </c:spPr>
            <c:txPr>
              <a:bodyPr/>
              <a:lstStyle/>
              <a:p>
                <a:pPr>
                  <a:defRPr sz="105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2"/>
                <c:pt idx="1">
                  <c:v>Czy podczas rozmowy odczuwałeś(aś) niechęć ze strony urzędnika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3"/>
                <c:pt idx="0">
                  <c:v>0.85</c:v>
                </c:pt>
                <c:pt idx="1">
                  <c:v>0.5</c:v>
                </c:pt>
                <c:pt idx="2">
                  <c:v>0.8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240113728"/>
        <c:axId val="240114120"/>
      </c:barChart>
      <c:catAx>
        <c:axId val="24011372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one"/>
        <c:crossAx val="240114120"/>
        <c:crosses val="autoZero"/>
        <c:auto val="1"/>
        <c:lblAlgn val="ctr"/>
        <c:lblOffset val="100"/>
        <c:noMultiLvlLbl val="0"/>
      </c:catAx>
      <c:valAx>
        <c:axId val="24011412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40113728"/>
        <c:crosses val="autoZero"/>
        <c:crossBetween val="between"/>
        <c:majorUnit val="0.2"/>
      </c:valAx>
      <c:spPr>
        <a:noFill/>
        <a:ln w="23104">
          <a:noFill/>
        </a:ln>
      </c:spPr>
    </c:plotArea>
    <c:legend>
      <c:legendPos val="b"/>
      <c:overlay val="0"/>
      <c:spPr>
        <a:noFill/>
        <a:ln w="23104">
          <a:noFill/>
        </a:ln>
      </c:spPr>
      <c:txPr>
        <a:bodyPr/>
        <a:lstStyle/>
        <a:p>
          <a:pPr>
            <a:defRPr sz="1064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28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(N=22*)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96968368"/>
        <c:axId val="296964448"/>
      </c:barChart>
      <c:catAx>
        <c:axId val="296968368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296964448"/>
        <c:crosses val="autoZero"/>
        <c:auto val="1"/>
        <c:lblAlgn val="ctr"/>
        <c:lblOffset val="100"/>
        <c:noMultiLvlLbl val="0"/>
      </c:catAx>
      <c:valAx>
        <c:axId val="296964448"/>
        <c:scaling>
          <c:orientation val="minMax"/>
          <c:max val="15"/>
          <c:min val="0"/>
        </c:scaling>
        <c:delete val="1"/>
        <c:axPos val="r"/>
        <c:numFmt formatCode="General" sourceLinked="1"/>
        <c:majorTickMark val="out"/>
        <c:minorTickMark val="none"/>
        <c:tickLblPos val="none"/>
        <c:crossAx val="29696836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(N=x,)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  <c:pt idx="4">
                  <c:v>Nie ma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1</c:v>
                </c:pt>
                <c:pt idx="1">
                  <c:v>0.05</c:v>
                </c:pt>
                <c:pt idx="2">
                  <c:v>0</c:v>
                </c:pt>
                <c:pt idx="3">
                  <c:v>0.1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  <c:pt idx="4">
                  <c:v>Nie ma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</c:v>
                </c:pt>
                <c:pt idx="1">
                  <c:v>0</c:v>
                </c:pt>
                <c:pt idx="2">
                  <c:v>0.15</c:v>
                </c:pt>
                <c:pt idx="3">
                  <c:v>0.05</c:v>
                </c:pt>
                <c:pt idx="4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  <c:pt idx="4">
                  <c:v>Nie ma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0.85</c:v>
                </c:pt>
                <c:pt idx="1">
                  <c:v>0.15</c:v>
                </c:pt>
                <c:pt idx="2">
                  <c:v>0.05</c:v>
                </c:pt>
                <c:pt idx="3">
                  <c:v>0.05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84732200"/>
        <c:axId val="284732984"/>
      </c:barChart>
      <c:catAx>
        <c:axId val="284732200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847329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4732984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84732200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</c:v>
                </c:pt>
                <c:pt idx="1">
                  <c:v>0.95</c:v>
                </c:pt>
                <c:pt idx="2">
                  <c:v>0.9</c:v>
                </c:pt>
                <c:pt idx="3">
                  <c:v>0.85</c:v>
                </c:pt>
                <c:pt idx="4">
                  <c:v>0.95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(N=22)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0.91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Czy urzędnik w czasie załatwiania sprawy był uprzejmy i miły?</c:v>
                </c:pt>
                <c:pt idx="1">
                  <c:v>Czy urzędnik w czasie załatwiania sprawy udzielał informacji w sposób zrozumiały?</c:v>
                </c:pt>
                <c:pt idx="2">
                  <c:v>Czy urzędnik w czasie załatwiania sprawy udzielał informacji w sposób kompetentny?</c:v>
                </c:pt>
                <c:pt idx="3">
                  <c:v>Czy urzędnik w czasie załatwiania sprawy poświęcił Ci dużo uwagi/ czasu?</c:v>
                </c:pt>
                <c:pt idx="4">
                  <c:v>Czy jesteś zadowolony ze sposobu obsługi przez urzędnika?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0.8</c:v>
                </c:pt>
                <c:pt idx="1">
                  <c:v>0.95</c:v>
                </c:pt>
                <c:pt idx="2">
                  <c:v>0.95</c:v>
                </c:pt>
                <c:pt idx="3">
                  <c:v>0.8</c:v>
                </c:pt>
                <c:pt idx="4">
                  <c:v>0.75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40114512"/>
        <c:axId val="240114904"/>
      </c:barChart>
      <c:catAx>
        <c:axId val="24011451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401149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0114904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4011451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0661157024793432E-3"/>
          <c:w val="0.9992373868132729"/>
          <c:h val="0.8904958677685959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Zdecydowanie tak</c:v>
                </c:pt>
              </c:strCache>
            </c:strRef>
          </c:tx>
          <c:spPr>
            <a:solidFill>
              <a:srgbClr val="008000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Sheet1!$B$2:$B$20</c:f>
              <c:numCache>
                <c:formatCode>0%</c:formatCode>
                <c:ptCount val="19"/>
                <c:pt idx="0">
                  <c:v>0.45</c:v>
                </c:pt>
                <c:pt idx="1">
                  <c:v>0.63636363636363635</c:v>
                </c:pt>
                <c:pt idx="2">
                  <c:v>0.5</c:v>
                </c:pt>
                <c:pt idx="4">
                  <c:v>0.6</c:v>
                </c:pt>
                <c:pt idx="5">
                  <c:v>0.59090909090909094</c:v>
                </c:pt>
                <c:pt idx="6">
                  <c:v>0.55000000000000004</c:v>
                </c:pt>
                <c:pt idx="8">
                  <c:v>0.55000000000000004</c:v>
                </c:pt>
                <c:pt idx="9">
                  <c:v>0.68181818181818188</c:v>
                </c:pt>
                <c:pt idx="10">
                  <c:v>0.6</c:v>
                </c:pt>
                <c:pt idx="12">
                  <c:v>0.6</c:v>
                </c:pt>
                <c:pt idx="13">
                  <c:v>0.68181818181818188</c:v>
                </c:pt>
                <c:pt idx="14">
                  <c:v>0.7</c:v>
                </c:pt>
                <c:pt idx="16">
                  <c:v>0.55000000000000004</c:v>
                </c:pt>
                <c:pt idx="17">
                  <c:v>0.63636363636363635</c:v>
                </c:pt>
                <c:pt idx="18">
                  <c:v>0.8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Raczej tak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Sheet1!$C$2:$C$20</c:f>
              <c:numCache>
                <c:formatCode>0%</c:formatCode>
                <c:ptCount val="19"/>
                <c:pt idx="0">
                  <c:v>0.3</c:v>
                </c:pt>
                <c:pt idx="1">
                  <c:v>0.36363636363636365</c:v>
                </c:pt>
                <c:pt idx="2">
                  <c:v>0.45</c:v>
                </c:pt>
                <c:pt idx="4">
                  <c:v>0.2</c:v>
                </c:pt>
                <c:pt idx="5">
                  <c:v>0.31818181818181818</c:v>
                </c:pt>
                <c:pt idx="6">
                  <c:v>0.3</c:v>
                </c:pt>
                <c:pt idx="8">
                  <c:v>0.4</c:v>
                </c:pt>
                <c:pt idx="9">
                  <c:v>0.31818181818181818</c:v>
                </c:pt>
                <c:pt idx="10">
                  <c:v>0.3</c:v>
                </c:pt>
                <c:pt idx="12">
                  <c:v>0.35</c:v>
                </c:pt>
                <c:pt idx="13">
                  <c:v>0.31818181818181818</c:v>
                </c:pt>
                <c:pt idx="14">
                  <c:v>0.25</c:v>
                </c:pt>
                <c:pt idx="16">
                  <c:v>0.25</c:v>
                </c:pt>
                <c:pt idx="17">
                  <c:v>0.36363636363636365</c:v>
                </c:pt>
                <c:pt idx="18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Raczej nie</c:v>
                </c:pt>
              </c:strCache>
            </c:strRef>
          </c:tx>
          <c:spPr>
            <a:solidFill>
              <a:schemeClr val="accent4"/>
            </a:solidFill>
            <a:ln w="23713">
              <a:noFill/>
            </a:ln>
          </c:spPr>
          <c:invertIfNegative val="0"/>
          <c:dLbls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Sheet1!$D$2:$D$20</c:f>
              <c:numCache>
                <c:formatCode>General</c:formatCode>
                <c:ptCount val="19"/>
                <c:pt idx="0" formatCode="0%">
                  <c:v>0.25</c:v>
                </c:pt>
                <c:pt idx="2" formatCode="0%">
                  <c:v>0.05</c:v>
                </c:pt>
                <c:pt idx="4" formatCode="0%">
                  <c:v>0.1</c:v>
                </c:pt>
                <c:pt idx="5" formatCode="0%">
                  <c:v>9.0909090909090912E-2</c:v>
                </c:pt>
                <c:pt idx="6" formatCode="0%">
                  <c:v>0.1</c:v>
                </c:pt>
                <c:pt idx="8" formatCode="0%">
                  <c:v>0.05</c:v>
                </c:pt>
                <c:pt idx="10" formatCode="0%">
                  <c:v>0.1</c:v>
                </c:pt>
                <c:pt idx="12" formatCode="0%">
                  <c:v>0.05</c:v>
                </c:pt>
                <c:pt idx="14" formatCode="0%">
                  <c:v>0.05</c:v>
                </c:pt>
                <c:pt idx="16" formatCode="0%">
                  <c:v>0.2</c:v>
                </c:pt>
                <c:pt idx="18" formatCode="0%">
                  <c:v>0.1</c:v>
                </c:pt>
              </c:numCache>
            </c:numRef>
          </c:val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Zdecydowanie nie</c:v>
                </c:pt>
              </c:strCache>
            </c:strRef>
          </c:tx>
          <c:spPr>
            <a:solidFill>
              <a:srgbClr val="C00000"/>
            </a:solidFill>
            <a:ln w="23713">
              <a:noFill/>
            </a:ln>
          </c:spPr>
          <c:invertIfNegative val="0"/>
          <c:dLbls>
            <c:dLbl>
              <c:idx val="3"/>
              <c:layout>
                <c:manualLayout>
                  <c:x val="0.97001763668430463"/>
                  <c:y val="-2.447020877366131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8382936507936512E-3"/>
                  <c:y val="-2.587251029295067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713">
                <a:noFill/>
              </a:ln>
            </c:spPr>
            <c:txPr>
              <a:bodyPr/>
              <a:lstStyle/>
              <a:p>
                <a:pPr>
                  <a:defRPr sz="1120" b="0" i="0" u="none" strike="noStrike" baseline="0">
                    <a:solidFill>
                      <a:schemeClr val="bg2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7"/>
                <c:pt idx="0">
                  <c:v>czy jesteś zadowolony ze sposobu obsługi</c:v>
                </c:pt>
                <c:pt idx="4">
                  <c:v>czy urzędnik w czasie załatwiania sprawy poświęcił Ci dużo uwagi/czasu?</c:v>
                </c:pt>
                <c:pt idx="8">
                  <c:v>czy urzędnik w czasie załatwiania sprawy udzialał informacji w sposób kompetentny</c:v>
                </c:pt>
                <c:pt idx="12">
                  <c:v>czy urzędnik w czasie załatwiania sprawy udzielał informacji w sposób zrozumiały?</c:v>
                </c:pt>
                <c:pt idx="16">
                  <c:v>czy urzednik w czasie załatwiania sprawy był uprzejmy i miły?</c:v>
                </c:pt>
              </c:strCache>
            </c:strRef>
          </c:cat>
          <c:val>
            <c:numRef>
              <c:f>Sheet1!$E$2:$E$20</c:f>
              <c:numCache>
                <c:formatCode>General</c:formatCode>
                <c:ptCount val="19"/>
                <c:pt idx="4" formatCode="0%">
                  <c:v>0.1</c:v>
                </c:pt>
                <c:pt idx="6" formatCode="0%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240118824"/>
        <c:axId val="240119216"/>
      </c:barChart>
      <c:catAx>
        <c:axId val="2401188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40119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0119216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240118824"/>
        <c:crosses val="autoZero"/>
        <c:crossBetween val="between"/>
      </c:valAx>
      <c:spPr>
        <a:noFill/>
        <a:ln w="23713">
          <a:noFill/>
        </a:ln>
      </c:spPr>
    </c:plotArea>
    <c:legend>
      <c:legendPos val="b"/>
      <c:layout>
        <c:manualLayout>
          <c:xMode val="edge"/>
          <c:yMode val="edge"/>
          <c:x val="1.4109347442680775E-2"/>
          <c:y val="0.93985044029259679"/>
          <c:w val="0.98589065255732011"/>
          <c:h val="6.0149559707403433E-2"/>
        </c:manualLayout>
      </c:layout>
      <c:overlay val="0"/>
      <c:spPr>
        <a:noFill/>
        <a:ln w="23713">
          <a:noFill/>
        </a:ln>
      </c:spPr>
      <c:txPr>
        <a:bodyPr/>
        <a:lstStyle/>
        <a:p>
          <a:pPr>
            <a:defRPr sz="1027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2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54"/>
          <c:y val="4.0322580645161393E-3"/>
          <c:w val="0.84615384615384714"/>
          <c:h val="0.842741935483873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0.95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687"/>
                  <c:y val="1.22683698533785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8280766099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3"/>
                <c:pt idx="1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84738472"/>
        <c:axId val="284738080"/>
      </c:barChart>
      <c:catAx>
        <c:axId val="28473847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847380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4738080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84738472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54"/>
          <c:y val="4.0322580645161393E-3"/>
          <c:w val="0.84615384615384714"/>
          <c:h val="0.842741935483873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0.95</c:v>
                </c:pt>
                <c:pt idx="2">
                  <c:v>0.89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  <c:pt idx="2" formatCode="0%">
                  <c:v>0.11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9860830847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(N=19)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3"/>
                <c:pt idx="1">
                  <c:v>0.05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84738864"/>
        <c:axId val="284734944"/>
      </c:barChart>
      <c:catAx>
        <c:axId val="28473886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84734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473494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84738864"/>
        <c:crosses val="autoZero"/>
        <c:crossBetween val="between"/>
        <c:majorUnit val="0.2"/>
      </c:valAx>
      <c:spPr>
        <a:noFill/>
        <a:ln w="23282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34025374855845E-3"/>
          <c:y val="9.0163934426229511E-2"/>
          <c:w val="0.94925028835063441"/>
          <c:h val="0.9180327868852447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(N=20)</c:v>
                </c:pt>
              </c:strCache>
            </c:strRef>
          </c:tx>
          <c:spPr>
            <a:solidFill>
              <a:schemeClr val="accent4"/>
            </a:solidFill>
            <a:ln w="11625">
              <a:noFill/>
              <a:prstDash val="solid"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0.0">
                  <c:v>1</c:v>
                </c:pt>
                <c:pt idx="2" formatCode="0.0">
                  <c:v>1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 formatCode="0.0">
                  <c:v>0.1</c:v>
                </c:pt>
                <c:pt idx="2" formatCode="0.0">
                  <c:v>0.1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250">
              <a:noFill/>
            </a:ln>
          </c:spPr>
          <c:invertIfNegative val="0"/>
          <c:dLbls>
            <c:delete val="1"/>
          </c:dLbls>
          <c:cat>
            <c:strRef>
              <c:f>Sheet1!$A$2:$A$4</c:f>
              <c:strCache>
                <c:ptCount val="3"/>
                <c:pt idx="0">
                  <c:v>ŚREDNIA LICZBA OSÓB</c:v>
                </c:pt>
                <c:pt idx="2">
                  <c:v>ŚREDNI CZAS OCZEKIWANIA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 formatCode="0.0">
                  <c:v>1.5</c:v>
                </c:pt>
                <c:pt idx="2" formatCode="0.0">
                  <c:v>4.9000000000000004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60"/>
        <c:axId val="282916368"/>
        <c:axId val="282911272"/>
      </c:barChart>
      <c:catAx>
        <c:axId val="282916368"/>
        <c:scaling>
          <c:orientation val="maxMin"/>
        </c:scaling>
        <c:delete val="1"/>
        <c:axPos val="b"/>
        <c:numFmt formatCode="General" sourceLinked="0"/>
        <c:majorTickMark val="out"/>
        <c:minorTickMark val="none"/>
        <c:tickLblPos val="none"/>
        <c:crossAx val="282911272"/>
        <c:crosses val="autoZero"/>
        <c:auto val="1"/>
        <c:lblAlgn val="ctr"/>
        <c:lblOffset val="100"/>
        <c:noMultiLvlLbl val="0"/>
      </c:catAx>
      <c:valAx>
        <c:axId val="282911272"/>
        <c:scaling>
          <c:orientation val="minMax"/>
          <c:max val="15"/>
          <c:min val="0"/>
        </c:scaling>
        <c:delete val="1"/>
        <c:axPos val="r"/>
        <c:numFmt formatCode="0.0" sourceLinked="1"/>
        <c:majorTickMark val="out"/>
        <c:minorTickMark val="none"/>
        <c:tickLblPos val="none"/>
        <c:crossAx val="282916368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15194431585256069"/>
          <c:y val="7.2600468758932141E-2"/>
          <c:w val="0.71113053531118531"/>
          <c:h val="0.21982221460012577"/>
        </c:manualLayout>
      </c:layout>
      <c:overlay val="0"/>
      <c:txPr>
        <a:bodyPr/>
        <a:lstStyle/>
        <a:p>
          <a:pPr>
            <a:defRPr sz="1100" b="1">
              <a:solidFill>
                <a:schemeClr val="tx1">
                  <a:lumMod val="50000"/>
                </a:schemeClr>
              </a:solidFill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7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5780346820809"/>
          <c:y val="9.6774193548387274E-3"/>
          <c:w val="0.72138728323699419"/>
          <c:h val="0.99354838709677418"/>
        </c:manualLayout>
      </c:layout>
      <c:barChart>
        <c:barDir val="bar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2014 (N=x)</c:v>
                </c:pt>
              </c:strCache>
            </c:strRef>
          </c:tx>
          <c:spPr>
            <a:solidFill>
              <a:schemeClr val="accent4"/>
            </a:solidFill>
            <a:ln w="11669">
              <a:noFill/>
              <a:prstDash val="solid"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  <c:pt idx="4">
                  <c:v>Nie ma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0.84</c:v>
                </c:pt>
                <c:pt idx="1">
                  <c:v>0</c:v>
                </c:pt>
                <c:pt idx="2">
                  <c:v>0.47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2013 (N=20)</c:v>
                </c:pt>
              </c:strCache>
            </c:strRef>
          </c:tx>
          <c:spPr>
            <a:solidFill>
              <a:schemeClr val="accent2"/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  <c:pt idx="4">
                  <c:v>Nie ma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0.7</c:v>
                </c:pt>
                <c:pt idx="1">
                  <c:v>0</c:v>
                </c:pt>
                <c:pt idx="2">
                  <c:v>0.3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2012 (N=20)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3339">
              <a:noFill/>
            </a:ln>
          </c:spPr>
          <c:invertIfNegative val="0"/>
          <c:dLbls>
            <c:spPr>
              <a:noFill/>
              <a:ln w="23339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tx1">
                        <a:lumMod val="50000"/>
                      </a:schemeClr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Na sali, kieszonki, stojaki</c:v>
                </c:pt>
                <c:pt idx="1">
                  <c:v>Przy okienku, na ladzie</c:v>
                </c:pt>
                <c:pt idx="2">
                  <c:v>W informacji, przy punkcie informacyjnym</c:v>
                </c:pt>
                <c:pt idx="3">
                  <c:v>W innym miejscu </c:v>
                </c:pt>
                <c:pt idx="4">
                  <c:v>Nie ma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0.9</c:v>
                </c:pt>
                <c:pt idx="1">
                  <c:v>0.15</c:v>
                </c:pt>
                <c:pt idx="2">
                  <c:v>0.15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282915192"/>
        <c:axId val="282912056"/>
      </c:barChart>
      <c:catAx>
        <c:axId val="2829151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7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829120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2912056"/>
        <c:scaling>
          <c:orientation val="minMax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82915192"/>
        <c:crosses val="autoZero"/>
        <c:crossBetween val="between"/>
      </c:valAx>
      <c:spPr>
        <a:noFill/>
        <a:ln w="2333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7828054298654"/>
          <c:y val="4.0322580645161393E-3"/>
          <c:w val="0.84615384615384714"/>
          <c:h val="0.8427419354838733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Tak</c:v>
                </c:pt>
              </c:strCache>
            </c:strRef>
          </c:tx>
          <c:spPr>
            <a:solidFill>
              <a:schemeClr val="accent2"/>
            </a:solidFill>
            <a:ln w="23282">
              <a:noFill/>
            </a:ln>
          </c:spPr>
          <c:invertIfNegative val="0"/>
          <c:dLbls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Nie</c:v>
                </c:pt>
              </c:strCache>
            </c:strRef>
          </c:tx>
          <c:spPr>
            <a:solidFill>
              <a:schemeClr val="accent1"/>
            </a:solidFill>
            <a:ln w="23282">
              <a:noFill/>
            </a:ln>
          </c:spPr>
          <c:invertIfNegative val="0"/>
          <c:dLbls>
            <c:dLbl>
              <c:idx val="1"/>
              <c:layout>
                <c:manualLayout>
                  <c:x val="0.97171945701357687"/>
                  <c:y val="1.22683698533785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Nie dotyczy</c:v>
                </c:pt>
              </c:strCache>
            </c:strRef>
          </c:tx>
          <c:spPr>
            <a:solidFill>
              <a:schemeClr val="tx1"/>
            </a:solidFill>
            <a:ln w="23282">
              <a:noFill/>
            </a:ln>
          </c:spPr>
          <c:invertIfNegative val="0"/>
          <c:dLbls>
            <c:dLbl>
              <c:idx val="2"/>
              <c:layout>
                <c:manualLayout>
                  <c:x val="0.97624434389140269"/>
                  <c:y val="1.49568280766099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3282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3"/>
                <c:pt idx="0">
                  <c:v>2014 (N=20)</c:v>
                </c:pt>
                <c:pt idx="1">
                  <c:v>2013 (N=20)</c:v>
                </c:pt>
                <c:pt idx="2">
                  <c:v>2012 (N=20)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100"/>
        <c:axId val="282913624"/>
        <c:axId val="282911664"/>
      </c:barChart>
      <c:catAx>
        <c:axId val="2829136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910">
            <a:solidFill>
              <a:schemeClr val="bg2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2829116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2911664"/>
        <c:scaling>
          <c:orientation val="minMax"/>
          <c:max val="1"/>
          <c:min val="0"/>
        </c:scaling>
        <c:delete val="1"/>
        <c:axPos val="t"/>
        <c:numFmt formatCode="0%" sourceLinked="1"/>
        <c:majorTickMark val="out"/>
        <c:minorTickMark val="none"/>
        <c:tickLblPos val="none"/>
        <c:crossAx val="282913624"/>
        <c:crosses val="autoZero"/>
        <c:crossBetween val="between"/>
        <c:majorUnit val="0.2"/>
      </c:valAx>
      <c:spPr>
        <a:noFill/>
        <a:ln w="2328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0.50025</cdr:x>
      <cdr:y>0.499</cdr:y>
    </cdr:from>
    <cdr:to>
      <cdr:x>0.5025</cdr:x>
      <cdr:y>0.5635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12155" y="1178738"/>
          <a:ext cx="18945" cy="1523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0.00668</cdr:x>
      <cdr:y>0.58947</cdr:y>
    </cdr:from>
    <cdr:to>
      <cdr:x>0.38046</cdr:x>
      <cdr:y>1</cdr:y>
    </cdr:to>
    <cdr:sp macro="" textlink="">
      <cdr:nvSpPr>
        <cdr:cNvPr id="2" name="pole tekstowe 17"/>
        <cdr:cNvSpPr txBox="1"/>
      </cdr:nvSpPr>
      <cdr:spPr>
        <a:xfrm xmlns:a="http://schemas.openxmlformats.org/drawingml/2006/main">
          <a:off x="50800" y="6477686"/>
          <a:ext cx="2844602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pl-PL"/>
          </a:defPPr>
          <a:lvl1pPr marL="0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46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91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737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983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229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474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720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966" algn="l" defTabSz="914491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100" dirty="0" smtClean="0"/>
            <a:t>* W niektórych sytuacjach audytorzy byli obsługiwani przez dwóch urzędników.</a:t>
          </a:r>
          <a:endParaRPr lang="pl-PL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605C5-4689-4961-9C0C-172EFBF6030A}" type="datetimeFigureOut">
              <a:rPr lang="pl-PL" smtClean="0"/>
              <a:t>2014-12-04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9B9D62-D7BA-4375-868A-1A1F6D8ECF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58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0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400" baseline="0">
                <a:solidFill>
                  <a:srgbClr val="ACADAE"/>
                </a:solidFill>
                <a:latin typeface="+mn-lt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D9FA-31DE-451B-A13A-42FD8C137E37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97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DCA6B-397E-41DA-876E-D10B9A7ACBAC}" type="datetime1">
              <a:rPr lang="pl-PL" smtClean="0"/>
              <a:t>2014-12-04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6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6915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RC: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917F0-9891-475F-AB62-0E4DD4A06A9C}" type="datetime1">
              <a:rPr lang="pl-PL" smtClean="0"/>
              <a:t>2014-12-04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864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RC: 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457282" y="273113"/>
            <a:ext cx="3008835" cy="1162319"/>
          </a:xfrm>
          <a:prstGeom prst="rect">
            <a:avLst/>
          </a:prstGeom>
        </p:spPr>
        <p:txBody>
          <a:bodyPr tIns="122400" bIns="122400" anchor="b"/>
          <a:lstStyle>
            <a:lvl1pPr algn="l">
              <a:defRPr sz="2000" b="1" cap="all" baseline="0"/>
            </a:lvl1pPr>
          </a:lstStyle>
          <a:p>
            <a:r>
              <a:rPr lang="pl-PL" dirty="0" smtClean="0"/>
              <a:t>Tytuł zawartości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3575671" y="273116"/>
            <a:ext cx="5112638" cy="5854468"/>
          </a:xfrm>
          <a:noFill/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457282" y="1435435"/>
            <a:ext cx="3008835" cy="4692149"/>
          </a:xfrm>
          <a:noFill/>
        </p:spPr>
        <p:txBody>
          <a:bodyPr tIns="122400" bIns="122400"/>
          <a:lstStyle>
            <a:lvl1pPr marL="0" indent="0">
              <a:buNone/>
              <a:defRPr sz="1400" baseline="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pl-PL" dirty="0" smtClean="0"/>
              <a:t>Opis zawartości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F803D-0944-4A2B-8BE7-AAE467CAD308}" type="datetime1">
              <a:rPr lang="pl-PL" smtClean="0"/>
              <a:t>2014-12-04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39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RC: 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599" y="4801714"/>
            <a:ext cx="5487353" cy="56686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599" y="612919"/>
            <a:ext cx="5487353" cy="4115753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07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3" indent="0">
              <a:buNone/>
              <a:defRPr sz="2000"/>
            </a:lvl6pPr>
            <a:lvl7pPr marL="2742924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599" y="5368581"/>
            <a:ext cx="5487353" cy="805048"/>
          </a:xfrm>
          <a:noFill/>
        </p:spPr>
        <p:txBody>
          <a:bodyPr/>
          <a:lstStyle>
            <a:lvl1pPr marL="0" indent="0">
              <a:buNone/>
              <a:defRPr sz="1400">
                <a:solidFill>
                  <a:srgbClr val="808285"/>
                </a:solidFill>
              </a:defRPr>
            </a:lvl1pPr>
            <a:lvl2pPr marL="457156" indent="0">
              <a:buNone/>
              <a:defRPr sz="1200"/>
            </a:lvl2pPr>
            <a:lvl3pPr marL="914307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3" indent="0">
              <a:buNone/>
              <a:defRPr sz="900"/>
            </a:lvl6pPr>
            <a:lvl7pPr marL="2742924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24136-B027-41CE-805F-6C429DBD2A0E}" type="datetime1">
              <a:rPr lang="pl-PL" smtClean="0"/>
              <a:t>2014-12-04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4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RC: Slajd tytułowy (Arial Bo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2484562" y="3825838"/>
            <a:ext cx="5759326" cy="1512168"/>
          </a:xfrm>
          <a:prstGeom prst="rect">
            <a:avLst/>
          </a:prstGeom>
        </p:spPr>
        <p:txBody>
          <a:bodyPr lIns="0" tIns="0" rIns="0" bIns="152400" anchor="b" anchorCtr="0">
            <a:normAutofit/>
          </a:bodyPr>
          <a:lstStyle>
            <a:lvl1pPr algn="r">
              <a:defRPr sz="3000" b="1" cap="all" baseline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dirty="0" smtClean="0"/>
              <a:t>Tytuł prezentacji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2484562" y="5338006"/>
            <a:ext cx="5759326" cy="612000"/>
          </a:xfrm>
          <a:noFill/>
          <a:ln w="6350" cap="rnd">
            <a:noFill/>
          </a:ln>
        </p:spPr>
        <p:txBody>
          <a:bodyPr wrap="none" lIns="0" tIns="152400" rIns="0" bIns="0"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lang="pl-PL" sz="1400" kern="1200" baseline="0" dirty="0" smtClean="0">
                <a:solidFill>
                  <a:srgbClr val="ACADAE"/>
                </a:solidFill>
                <a:latin typeface="+mn-lt"/>
                <a:ea typeface="+mn-ea"/>
                <a:cs typeface="+mn-cs"/>
              </a:defRPr>
            </a:lvl1pPr>
            <a:lvl2pPr marL="457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Podtytuł prezentacji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F565F-BDD4-421B-B51B-0CBD21F9CC36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988" y="900000"/>
            <a:ext cx="1231900" cy="16891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27100" cy="5991225"/>
          </a:xfrm>
          <a:prstGeom prst="rect">
            <a:avLst/>
          </a:prstGeom>
        </p:spPr>
      </p:pic>
      <p:cxnSp>
        <p:nvCxnSpPr>
          <p:cNvPr id="20" name="Łącznik prostoliniowy 19"/>
          <p:cNvCxnSpPr/>
          <p:nvPr userDrawn="1"/>
        </p:nvCxnSpPr>
        <p:spPr>
          <a:xfrm>
            <a:off x="5076850" y="5338006"/>
            <a:ext cx="3167038" cy="0"/>
          </a:xfrm>
          <a:prstGeom prst="line">
            <a:avLst/>
          </a:prstGeom>
          <a:ln w="6350"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416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851" r="358" b="-1"/>
          <a:stretch/>
        </p:blipFill>
        <p:spPr>
          <a:xfrm>
            <a:off x="3059113" y="0"/>
            <a:ext cx="6084000" cy="900231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17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RC: Podsekc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00000" y="4168498"/>
            <a:ext cx="7773750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algn="l">
              <a:defRPr sz="3800" b="1" cap="all">
                <a:solidFill>
                  <a:srgbClr val="808285"/>
                </a:solidFill>
              </a:defRPr>
            </a:lvl1pPr>
          </a:lstStyle>
          <a:p>
            <a:r>
              <a:rPr lang="pl-PL" dirty="0" smtClean="0"/>
              <a:t>Tytuł sekcji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900000" y="5530888"/>
            <a:ext cx="7773750" cy="604800"/>
          </a:xfrm>
          <a:noFill/>
        </p:spPr>
        <p:txBody>
          <a:bodyPr lIns="0" tIns="122400" rIns="0" bIns="0" anchor="t" anchorCtr="0">
            <a:normAutofit/>
          </a:bodyPr>
          <a:lstStyle>
            <a:lvl1pPr marL="0" indent="0">
              <a:buNone/>
              <a:defRPr sz="3800" cap="all" baseline="0">
                <a:solidFill>
                  <a:srgbClr val="ACADAE"/>
                </a:solidFill>
              </a:defRPr>
            </a:lvl1pPr>
            <a:lvl2pPr marL="4571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Podtytuł sekcji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A2905-12A1-45E8-B4AD-5B501344FC39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7" r="166"/>
          <a:stretch/>
        </p:blipFill>
        <p:spPr>
          <a:xfrm>
            <a:off x="5984311" y="0"/>
            <a:ext cx="3161277" cy="900000"/>
          </a:xfrm>
          <a:prstGeom prst="rect">
            <a:avLst/>
          </a:prstGeom>
        </p:spPr>
      </p:pic>
      <p:cxnSp>
        <p:nvCxnSpPr>
          <p:cNvPr id="8" name="Łącznik prostoliniowy 7"/>
          <p:cNvCxnSpPr/>
          <p:nvPr userDrawn="1"/>
        </p:nvCxnSpPr>
        <p:spPr>
          <a:xfrm>
            <a:off x="0" y="5528536"/>
            <a:ext cx="3059113" cy="0"/>
          </a:xfrm>
          <a:prstGeom prst="line">
            <a:avLst/>
          </a:prstGeom>
          <a:ln w="6350">
            <a:solidFill>
              <a:srgbClr val="A7A9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246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Tytuł i zawartość (tło podstawow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1pPr>
              <a:defRPr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D87F-DC19-4E90-B808-6268A35119D9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solidFill>
                  <a:srgbClr val="808285"/>
                </a:solidFill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47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C: Tytuł slajdu"/>
          <p:cNvSpPr txBox="1">
            <a:spLocks/>
          </p:cNvSpPr>
          <p:nvPr userDrawn="1"/>
        </p:nvSpPr>
        <p:spPr>
          <a:xfrm>
            <a:off x="900386" y="1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Spis </a:t>
            </a:r>
            <a:r>
              <a:rPr lang="pl-PL" b="0" dirty="0" smtClean="0">
                <a:latin typeface="+mn-lt"/>
              </a:rPr>
              <a:t>treści</a:t>
            </a:r>
            <a:endParaRPr lang="pl-PL" b="0" dirty="0">
              <a:latin typeface="+mn-lt"/>
            </a:endParaRPr>
          </a:p>
        </p:txBody>
      </p:sp>
      <p:sp>
        <p:nvSpPr>
          <p:cNvPr id="3" name="SmartArt Placeholder 2"/>
          <p:cNvSpPr>
            <a:spLocks noGrp="1"/>
          </p:cNvSpPr>
          <p:nvPr>
            <p:ph type="dgm" sz="quarter" idx="13"/>
          </p:nvPr>
        </p:nvSpPr>
        <p:spPr>
          <a:xfrm>
            <a:off x="457200" y="1630363"/>
            <a:ext cx="8231188" cy="4464050"/>
          </a:xfrm>
        </p:spPr>
        <p:txBody>
          <a:bodyPr/>
          <a:lstStyle/>
          <a:p>
            <a:r>
              <a:rPr lang="en-US" smtClean="0"/>
              <a:t>Click icon to add SmartArt graphic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6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K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hał\Desktop\ARC\__ok\LAPTOP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94" y="1989634"/>
            <a:ext cx="7249908" cy="421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2186065" y="2349674"/>
            <a:ext cx="4901470" cy="3202620"/>
          </a:xfrm>
          <a:noFill/>
        </p:spPr>
        <p:txBody>
          <a:bodyPr/>
          <a:lstStyle>
            <a:lvl1pPr>
              <a:defRPr baseline="0">
                <a:solidFill>
                  <a:srgbClr val="808285"/>
                </a:solidFill>
              </a:defRPr>
            </a:lvl1pPr>
            <a:lvl2pPr>
              <a:defRPr>
                <a:solidFill>
                  <a:srgbClr val="808285"/>
                </a:solidFill>
              </a:defRPr>
            </a:lvl2pPr>
            <a:lvl3pPr>
              <a:defRPr>
                <a:solidFill>
                  <a:srgbClr val="808285"/>
                </a:solidFill>
              </a:defRPr>
            </a:lvl3pPr>
            <a:lvl4pPr>
              <a:defRPr>
                <a:solidFill>
                  <a:srgbClr val="808285"/>
                </a:solidFill>
              </a:defRPr>
            </a:lvl4pPr>
            <a:lvl5pPr>
              <a:defRPr>
                <a:solidFill>
                  <a:srgbClr val="808285"/>
                </a:solidFill>
              </a:defRPr>
            </a:lvl5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70D38-50E5-45C8-8820-158C0444BBC2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188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457282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649007" y="1600573"/>
            <a:ext cx="4039301" cy="4527011"/>
          </a:xfrm>
          <a:noFill/>
        </p:spPr>
        <p:txBody>
          <a:bodyPr/>
          <a:lstStyle>
            <a:lvl1pPr>
              <a:defRPr sz="2800">
                <a:solidFill>
                  <a:srgbClr val="808285"/>
                </a:solidFill>
              </a:defRPr>
            </a:lvl1pPr>
            <a:lvl2pPr>
              <a:defRPr sz="2400">
                <a:solidFill>
                  <a:srgbClr val="808285"/>
                </a:solidFill>
              </a:defRPr>
            </a:lvl2pPr>
            <a:lvl3pPr>
              <a:defRPr sz="2000">
                <a:solidFill>
                  <a:srgbClr val="808285"/>
                </a:solidFill>
              </a:defRPr>
            </a:lvl3pPr>
            <a:lvl4pPr>
              <a:defRPr sz="1800">
                <a:solidFill>
                  <a:srgbClr val="808285"/>
                </a:solidFill>
              </a:defRPr>
            </a:lvl4pPr>
            <a:lvl5pPr>
              <a:defRPr sz="1800">
                <a:solidFill>
                  <a:srgbClr val="808285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486C1-1170-4B85-8B6E-87798A11EA3B}" type="datetime1">
              <a:rPr lang="pl-PL" smtClean="0"/>
              <a:t>2014-12-04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11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1889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C: 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457279" y="1535469"/>
            <a:ext cx="4040890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Pierwszy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457279" y="2175381"/>
            <a:ext cx="4040890" cy="3952203"/>
          </a:xfrm>
          <a:noFill/>
        </p:spPr>
        <p:txBody>
          <a:bodyPr/>
          <a:lstStyle>
            <a:lvl1pPr>
              <a:defRPr sz="240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834" y="1535469"/>
            <a:ext cx="4042477" cy="639910"/>
          </a:xfrm>
          <a:noFill/>
        </p:spPr>
        <p:txBody>
          <a:bodyPr anchor="b">
            <a:noAutofit/>
          </a:bodyPr>
          <a:lstStyle>
            <a:lvl1pPr marL="0" indent="0">
              <a:buNone/>
              <a:defRPr sz="2000" b="1" cap="all" baseline="0">
                <a:solidFill>
                  <a:srgbClr val="808285"/>
                </a:solidFill>
              </a:defRPr>
            </a:lvl1pPr>
            <a:lvl2pPr marL="457156" indent="0">
              <a:buNone/>
              <a:defRPr sz="2000" b="1"/>
            </a:lvl2pPr>
            <a:lvl3pPr marL="914307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3" indent="0">
              <a:buNone/>
              <a:defRPr sz="1600" b="1"/>
            </a:lvl6pPr>
            <a:lvl7pPr marL="2742924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pl-PL" dirty="0" smtClean="0"/>
              <a:t>Wariant Drugi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4645834" y="2175381"/>
            <a:ext cx="4042477" cy="3952203"/>
          </a:xfrm>
          <a:noFill/>
        </p:spPr>
        <p:txBody>
          <a:bodyPr/>
          <a:lstStyle>
            <a:lvl1pPr>
              <a:defRPr sz="2400" baseline="0">
                <a:solidFill>
                  <a:srgbClr val="808285"/>
                </a:solidFill>
              </a:defRPr>
            </a:lvl1pPr>
            <a:lvl2pPr>
              <a:defRPr sz="2000">
                <a:solidFill>
                  <a:srgbClr val="808285"/>
                </a:solidFill>
              </a:defRPr>
            </a:lvl2pPr>
            <a:lvl3pPr>
              <a:defRPr sz="1800">
                <a:solidFill>
                  <a:srgbClr val="808285"/>
                </a:solidFill>
              </a:defRPr>
            </a:lvl3pPr>
            <a:lvl4pPr>
              <a:defRPr sz="1600">
                <a:solidFill>
                  <a:srgbClr val="808285"/>
                </a:solidFill>
              </a:defRPr>
            </a:lvl4pPr>
            <a:lvl5pPr>
              <a:defRPr sz="1600">
                <a:solidFill>
                  <a:srgbClr val="808285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A1AE-07B3-4F3D-911E-9C672AD81868}" type="datetime1">
              <a:rPr lang="pl-PL" smtClean="0"/>
              <a:t>2014-12-04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‹#›</a:t>
            </a:fld>
            <a:endParaRPr lang="pl-PL"/>
          </a:p>
        </p:txBody>
      </p:sp>
      <p:pic>
        <p:nvPicPr>
          <p:cNvPr id="10" name="ARC: Belka. Część kolorowa" descr="C:\Users\Michał\Desktop\Belka. Część kolorow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233" y="-134601"/>
            <a:ext cx="1554163" cy="15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RC: Logo" descr="C:\Users\Michał\Desktop\Logo ARC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748" y="358081"/>
            <a:ext cx="587477" cy="8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C: Tytuł slajdu"/>
          <p:cNvSpPr>
            <a:spLocks noGrp="1"/>
          </p:cNvSpPr>
          <p:nvPr>
            <p:ph type="title" hasCustomPrompt="1"/>
          </p:nvPr>
        </p:nvSpPr>
        <p:spPr>
          <a:xfrm>
            <a:off x="899999" y="0"/>
            <a:ext cx="7885225" cy="1440000"/>
          </a:xfrm>
          <a:custGeom>
            <a:avLst/>
            <a:gdLst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  <a:gd name="connsiteX0" fmla="*/ 0 w 7885225"/>
              <a:gd name="connsiteY0" fmla="*/ 0 h 1440000"/>
              <a:gd name="connsiteX1" fmla="*/ 7885225 w 7885225"/>
              <a:gd name="connsiteY1" fmla="*/ 0 h 1440000"/>
              <a:gd name="connsiteX2" fmla="*/ 7885225 w 7885225"/>
              <a:gd name="connsiteY2" fmla="*/ 1440000 h 1440000"/>
              <a:gd name="connsiteX3" fmla="*/ 0 w 7885225"/>
              <a:gd name="connsiteY3" fmla="*/ 1440000 h 1440000"/>
              <a:gd name="connsiteX4" fmla="*/ 0 w 7885225"/>
              <a:gd name="connsiteY4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5225" h="1440000">
                <a:moveTo>
                  <a:pt x="0" y="0"/>
                </a:moveTo>
                <a:lnTo>
                  <a:pt x="7885225" y="0"/>
                </a:lnTo>
                <a:cubicBezTo>
                  <a:pt x="3971252" y="1308942"/>
                  <a:pt x="7885225" y="960000"/>
                  <a:pt x="7885225" y="1440000"/>
                </a:cubicBezTo>
                <a:lnTo>
                  <a:pt x="0" y="1440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vert="horz" lIns="360000" tIns="45717" rIns="720000" bIns="45717" rtlCol="0" anchor="ctr">
            <a:normAutofit/>
          </a:bodyPr>
          <a:lstStyle>
            <a:lvl1pPr>
              <a:defRPr b="0">
                <a:latin typeface="+mn-lt"/>
              </a:defRPr>
            </a:lvl1pPr>
          </a:lstStyle>
          <a:p>
            <a:r>
              <a:rPr lang="pl-PL" b="1" dirty="0" smtClean="0"/>
              <a:t>Tytuł</a:t>
            </a:r>
            <a:r>
              <a:rPr lang="pl-PL" dirty="0" smtClean="0"/>
              <a:t> </a:t>
            </a:r>
            <a:r>
              <a:rPr lang="pl-PL" b="0" dirty="0" smtClean="0">
                <a:latin typeface="+mn-lt"/>
              </a:rPr>
              <a:t>slajdu</a:t>
            </a:r>
            <a:endParaRPr lang="pl-PL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0742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80000" y="1980000"/>
            <a:ext cx="7113600" cy="4230000"/>
          </a:xfrm>
          <a:prstGeom prst="rect">
            <a:avLst/>
          </a:prstGeom>
          <a:noFill/>
        </p:spPr>
        <p:txBody>
          <a:bodyPr vert="horz" lIns="91431" tIns="45717" rIns="91431" bIns="45717" rtlCol="0">
            <a:normAutofit/>
          </a:bodyPr>
          <a:lstStyle/>
          <a:p>
            <a:pPr lvl="0"/>
            <a:r>
              <a:rPr lang="pl-PL" dirty="0" smtClean="0"/>
              <a:t>Pierwszy poziom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79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l">
              <a:defRPr sz="1200">
                <a:solidFill>
                  <a:srgbClr val="808285"/>
                </a:solidFill>
              </a:defRPr>
            </a:lvl1pPr>
          </a:lstStyle>
          <a:p>
            <a:fld id="{78682ED9-3191-4374-A414-4179BC9DFF8C}" type="datetime1">
              <a:rPr lang="pl-PL" smtClean="0"/>
              <a:t>2014-12-04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745" y="6357822"/>
            <a:ext cx="2896103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4340" y="6357822"/>
            <a:ext cx="2133971" cy="365210"/>
          </a:xfrm>
          <a:prstGeom prst="rect">
            <a:avLst/>
          </a:prstGeom>
        </p:spPr>
        <p:txBody>
          <a:bodyPr vert="horz" lIns="91431" tIns="45717" rIns="91431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E41A-66FF-4AB2-8B89-6C45467D7F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25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89" r:id="rId2"/>
    <p:sldLayoutId id="2147483891" r:id="rId3"/>
    <p:sldLayoutId id="2147483902" r:id="rId4"/>
    <p:sldLayoutId id="2147483890" r:id="rId5"/>
    <p:sldLayoutId id="2147483905" r:id="rId6"/>
    <p:sldLayoutId id="2147483903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914307" rtl="0" eaLnBrk="1" latinLnBrk="0" hangingPunct="1">
        <a:spcBef>
          <a:spcPct val="0"/>
        </a:spcBef>
        <a:buNone/>
        <a:tabLst>
          <a:tab pos="2066925" algn="l"/>
        </a:tabLst>
        <a:defRPr sz="3800" b="1" kern="1200" baseline="0">
          <a:solidFill>
            <a:srgbClr val="808285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914307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rgbClr val="808285"/>
          </a:solidFill>
          <a:latin typeface="+mn-lt"/>
          <a:ea typeface="+mn-ea"/>
          <a:cs typeface="+mn-cs"/>
        </a:defRPr>
      </a:lvl1pPr>
      <a:lvl2pPr marL="742874" indent="-285723" algn="l" defTabSz="91430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808285"/>
          </a:solidFill>
          <a:latin typeface="+mn-lt"/>
          <a:ea typeface="+mn-ea"/>
          <a:cs typeface="+mn-cs"/>
        </a:defRPr>
      </a:lvl2pPr>
      <a:lvl3pPr marL="1142884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808285"/>
          </a:solidFill>
          <a:latin typeface="+mn-lt"/>
          <a:ea typeface="+mn-ea"/>
          <a:cs typeface="+mn-cs"/>
        </a:defRPr>
      </a:lvl3pPr>
      <a:lvl4pPr marL="1600040" indent="-228577" algn="l" defTabSz="91430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808285"/>
          </a:solidFill>
          <a:latin typeface="+mn-lt"/>
          <a:ea typeface="+mn-ea"/>
          <a:cs typeface="+mn-cs"/>
        </a:defRPr>
      </a:lvl4pPr>
      <a:lvl5pPr marL="2057195" indent="-228577" algn="l" defTabSz="91430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808285"/>
          </a:solidFill>
          <a:latin typeface="+mn-lt"/>
          <a:ea typeface="+mn-ea"/>
          <a:cs typeface="+mn-cs"/>
        </a:defRPr>
      </a:lvl5pPr>
      <a:lvl6pPr marL="251434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3" indent="-228577" algn="l" defTabSz="91430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3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office@arc.com.p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TAJEMNICZY KLIENT</a:t>
            </a:r>
            <a:br>
              <a:rPr lang="pl-PL" dirty="0"/>
            </a:br>
            <a:r>
              <a:rPr lang="pl-PL" dirty="0"/>
              <a:t>URZĄD </a:t>
            </a:r>
            <a:r>
              <a:rPr lang="pl-PL" dirty="0" smtClean="0"/>
              <a:t>DZIELNICY WESOŁA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84562" y="5229994"/>
            <a:ext cx="5759326" cy="612000"/>
          </a:xfrm>
        </p:spPr>
        <p:txBody>
          <a:bodyPr>
            <a:noAutofit/>
          </a:bodyPr>
          <a:lstStyle/>
          <a:p>
            <a:r>
              <a:rPr lang="pl-PL" sz="1800" b="1" dirty="0" smtClean="0">
                <a:solidFill>
                  <a:srgbClr val="808285"/>
                </a:solidFill>
              </a:rPr>
              <a:t>RAPORT DLA</a:t>
            </a:r>
          </a:p>
          <a:p>
            <a:r>
              <a:rPr lang="pl-PL" sz="1800" b="1" dirty="0" smtClean="0">
                <a:solidFill>
                  <a:srgbClr val="808285"/>
                </a:solidFill>
              </a:rPr>
              <a:t>URZĘDU M.ST. WARSZAWY</a:t>
            </a:r>
            <a:endParaRPr lang="pl-PL" sz="1800" b="1" dirty="0">
              <a:solidFill>
                <a:srgbClr val="808285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109917" y="6357822"/>
            <a:ext cx="2133971" cy="365210"/>
          </a:xfrm>
        </p:spPr>
        <p:txBody>
          <a:bodyPr/>
          <a:lstStyle/>
          <a:p>
            <a:r>
              <a:rPr lang="pl-PL" b="1" dirty="0" smtClean="0">
                <a:solidFill>
                  <a:srgbClr val="808285"/>
                </a:solidFill>
              </a:rPr>
              <a:t>Warszawa, Listopad 2014</a:t>
            </a:r>
            <a:endParaRPr lang="pl-PL" b="1" dirty="0">
              <a:solidFill>
                <a:srgbClr val="8082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0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3592415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10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Wesoła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2"/>
                </a:solidFill>
              </a:rPr>
              <a:t>Otoczenie: Wygląd Urzędu (4)</a:t>
            </a:r>
            <a:endParaRPr lang="pl-PL" sz="2800" b="1" dirty="0">
              <a:solidFill>
                <a:schemeClr val="accent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formularze / wnioski</a:t>
            </a:r>
            <a:r>
              <a:rPr lang="pl-PL" sz="1200" b="1" dirty="0"/>
              <a:t>?</a:t>
            </a: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1968592"/>
              </p:ext>
            </p:extLst>
          </p:nvPr>
        </p:nvGraphicFramePr>
        <p:xfrm>
          <a:off x="614469" y="2422082"/>
          <a:ext cx="7557812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58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Wesoła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2"/>
                </a:solidFill>
              </a:rPr>
              <a:t>Otoczenie: Wygląd Urzędu (5)</a:t>
            </a:r>
            <a:endParaRPr lang="pl-PL" sz="2800" b="1" dirty="0">
              <a:solidFill>
                <a:schemeClr val="accent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 </a:t>
            </a:r>
            <a:r>
              <a:rPr lang="pl-PL" sz="1200" b="1" dirty="0"/>
              <a:t>na terenie urzędu są w miejscu, w którym łatwo je zauważyć</a:t>
            </a:r>
            <a:r>
              <a:rPr lang="pl-PL" sz="1200" b="1" dirty="0" smtClean="0"/>
              <a:t>?</a:t>
            </a:r>
            <a:endParaRPr lang="pl-PL" sz="1200" b="1" dirty="0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600316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973965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formularze / wnioski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8640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2074028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Wesoła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2"/>
                </a:solidFill>
              </a:rPr>
              <a:t>Otoczenie: Wygląd Urzędu (6)</a:t>
            </a:r>
            <a:endParaRPr lang="pl-PL" sz="2800" b="1" dirty="0">
              <a:solidFill>
                <a:schemeClr val="accent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wzory wypełnionych </a:t>
            </a:r>
            <a:r>
              <a:rPr lang="pl-PL" sz="1200" b="1" u="sng" dirty="0"/>
              <a:t>formularzy / wniosków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0697330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33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Wesoła</a:t>
            </a:r>
            <a:r>
              <a:rPr lang="pl-PL" sz="4200" b="1" dirty="0" smtClean="0"/>
              <a:t/>
            </a:r>
            <a:br>
              <a:rPr lang="pl-PL" sz="4200" b="1" dirty="0" smtClean="0"/>
            </a:br>
            <a:r>
              <a:rPr lang="pl-PL" sz="2800" b="1" dirty="0" smtClean="0">
                <a:solidFill>
                  <a:schemeClr val="accent2"/>
                </a:solidFill>
              </a:rPr>
              <a:t>Otoczenie: Wygląd Urzędu (7)</a:t>
            </a:r>
            <a:endParaRPr lang="pl-PL" sz="2800" b="1" dirty="0">
              <a:solidFill>
                <a:schemeClr val="accent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0535813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170160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2637706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1" name="pole tekstowe 6"/>
          <p:cNvSpPr txBox="1">
            <a:spLocks noChangeArrowheads="1"/>
          </p:cNvSpPr>
          <p:nvPr/>
        </p:nvSpPr>
        <p:spPr bwMode="auto">
          <a:xfrm>
            <a:off x="7732325" y="3592149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2" name="pole tekstowe 6"/>
          <p:cNvSpPr txBox="1">
            <a:spLocks noChangeArrowheads="1"/>
          </p:cNvSpPr>
          <p:nvPr/>
        </p:nvSpPr>
        <p:spPr bwMode="auto">
          <a:xfrm>
            <a:off x="7732325" y="4528253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33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34" name="Łącznik prosty 15"/>
          <p:cNvCxnSpPr/>
          <p:nvPr/>
        </p:nvCxnSpPr>
        <p:spPr>
          <a:xfrm flipH="1">
            <a:off x="396330" y="249369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Łącznik prosty 18"/>
          <p:cNvCxnSpPr/>
          <p:nvPr/>
        </p:nvCxnSpPr>
        <p:spPr>
          <a:xfrm flipH="1">
            <a:off x="396330" y="3453797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Łącznik prosty 19"/>
          <p:cNvCxnSpPr/>
          <p:nvPr/>
        </p:nvCxnSpPr>
        <p:spPr>
          <a:xfrm flipH="1">
            <a:off x="396330" y="441390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Łącznik prosty 20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38" name="Tabela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322754"/>
              </p:ext>
            </p:extLst>
          </p:nvPr>
        </p:nvGraphicFramePr>
        <p:xfrm>
          <a:off x="108298" y="1666058"/>
          <a:ext cx="2808000" cy="46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odległość blatów  stolików od wzorów wypełnionych formularzy/  wniosków na tablicach w skoroszytach jest odpowiednia?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blatów  stolików do pisania formularzy  wniosków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liczba miejsc siedzących dla oczekujących jest wystarczająca?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działa system numerkowy?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16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któryś z pracowników podszedł i zaoferował pomoc?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87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ytuł 1"/>
          <p:cNvSpPr txBox="1">
            <a:spLocks/>
          </p:cNvSpPr>
          <p:nvPr/>
        </p:nvSpPr>
        <p:spPr>
          <a:xfrm>
            <a:off x="1692474" y="1413570"/>
            <a:ext cx="684525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wygląd Zewnętrzny urzędnika i jego stanowisko </a:t>
            </a:r>
            <a:r>
              <a:rPr lang="pl-PL" dirty="0" smtClean="0"/>
              <a:t>pracy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Wesoła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2"/>
                </a:solidFill>
              </a:rPr>
              <a:t>Wygląd zewnętrzny urzędnika i jego stanowisko pracy</a:t>
            </a:r>
            <a:endParaRPr lang="pl-PL" sz="3100" b="1" dirty="0">
              <a:solidFill>
                <a:schemeClr val="accent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8504081"/>
              </p:ext>
            </p:extLst>
          </p:nvPr>
        </p:nvGraphicFramePr>
        <p:xfrm>
          <a:off x="2916611" y="1341562"/>
          <a:ext cx="4793756" cy="439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47970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30889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141762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3952189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 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816285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2012 (N=20)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2011 (N=20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680381"/>
            <a:ext cx="1200358" cy="70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 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16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17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22712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06975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2593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09526"/>
              </p:ext>
            </p:extLst>
          </p:nvPr>
        </p:nvGraphicFramePr>
        <p:xfrm>
          <a:off x="108298" y="1393295"/>
          <a:ext cx="2808000" cy="50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jest ubrany „na służbowo”?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jest porządek?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są naczynia?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na biurku urzędnika znajdują się tylko przedmioty związane z pracą?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ma identyfikator z imieniem  i nazwiskiem?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Gdzie umieszczony był identyfikator?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86184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1872578" y="5374010"/>
            <a:ext cx="756000" cy="432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lIns="90009" tIns="46805" rIns="414041" bIns="46805" anchor="ctr">
            <a:spAutoFit/>
          </a:bodyPr>
          <a:lstStyle/>
          <a:p>
            <a:pPr algn="ctr">
              <a:lnSpc>
                <a:spcPct val="90000"/>
              </a:lnSpc>
            </a:pPr>
            <a:endParaRPr lang="pl-PL" sz="1000">
              <a:solidFill>
                <a:srgbClr val="5090CD"/>
              </a:solidFill>
              <a:latin typeface="Verdana" pitchFamily="34" charset="0"/>
            </a:endParaRPr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821556"/>
              </p:ext>
            </p:extLst>
          </p:nvPr>
        </p:nvGraphicFramePr>
        <p:xfrm>
          <a:off x="2915167" y="5658644"/>
          <a:ext cx="4795200" cy="129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6989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/>
              <a:t>Zachowanie urzędnika wobec interesanta</a:t>
            </a:r>
          </a:p>
        </p:txBody>
      </p:sp>
    </p:spTree>
    <p:extLst>
      <p:ext uri="{BB962C8B-B14F-4D97-AF65-F5344CB8AC3E}">
        <p14:creationId xmlns:p14="http://schemas.microsoft.com/office/powerpoint/2010/main" val="14776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a 16"/>
          <p:cNvGrpSpPr/>
          <p:nvPr/>
        </p:nvGrpSpPr>
        <p:grpSpPr>
          <a:xfrm>
            <a:off x="4140746" y="2061642"/>
            <a:ext cx="4525280" cy="1054218"/>
            <a:chOff x="757332" y="5363944"/>
            <a:chExt cx="7610400" cy="1054218"/>
          </a:xfrm>
        </p:grpSpPr>
        <p:graphicFrame>
          <p:nvGraphicFramePr>
            <p:cNvPr id="2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030763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3" name="Prostokąt 2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Wesoła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2"/>
                </a:solidFill>
              </a:rPr>
              <a:t>Zachowanie urzędnika wobec </a:t>
            </a:r>
            <a:r>
              <a:rPr lang="pl-PL" sz="3100" b="1" dirty="0" smtClean="0">
                <a:solidFill>
                  <a:schemeClr val="accent2"/>
                </a:solidFill>
              </a:rPr>
              <a:t>interesanta (1)</a:t>
            </a:r>
            <a:endParaRPr lang="pl-PL" sz="3100" b="1" dirty="0">
              <a:solidFill>
                <a:schemeClr val="accent2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572794" y="1631325"/>
            <a:ext cx="3332741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przywitał Cię? 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0858" y="1631325"/>
            <a:ext cx="4750413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podjął się obsługi sprawy? 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662821"/>
              </p:ext>
            </p:extLst>
          </p:nvPr>
        </p:nvGraphicFramePr>
        <p:xfrm>
          <a:off x="4357450" y="2440202"/>
          <a:ext cx="1800000" cy="4049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 w uprzejmy sposób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 mnie uprzejmie, ale użył innych słów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powiedział „dzień dobry” lub „w czym mogę pomóc”, ale nie było to uprzejme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Tak, przywitał, ale użył innych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słów,</a:t>
                      </a:r>
                      <a:r>
                        <a:rPr lang="pl-PL" sz="1200" b="1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a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powitanie nie było uprzejme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Nie przywitał mnie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/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ogóle</a:t>
                      </a:r>
                    </a:p>
                  </a:txBody>
                  <a:tcPr marL="6400" marR="6400" marT="6400" marB="0" anchor="ctr">
                    <a:noFill/>
                  </a:tcPr>
                </a:tc>
              </a:tr>
            </a:tbl>
          </a:graphicData>
        </a:graphic>
      </p:graphicFrame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500858" y="3933850"/>
            <a:ext cx="3561381" cy="45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rozpoczął obsługę sprawy od razu? </a:t>
            </a:r>
          </a:p>
        </p:txBody>
      </p:sp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080392"/>
              </p:ext>
            </p:extLst>
          </p:nvPr>
        </p:nvGraphicFramePr>
        <p:xfrm>
          <a:off x="324322" y="2022944"/>
          <a:ext cx="3985317" cy="1880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44743"/>
              </p:ext>
            </p:extLst>
          </p:nvPr>
        </p:nvGraphicFramePr>
        <p:xfrm>
          <a:off x="324322" y="4331704"/>
          <a:ext cx="3985317" cy="219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725194" y="1783725"/>
            <a:ext cx="3332741" cy="277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przywitał Cię? </a:t>
            </a:r>
          </a:p>
        </p:txBody>
      </p:sp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862336"/>
              </p:ext>
            </p:extLst>
          </p:nvPr>
        </p:nvGraphicFramePr>
        <p:xfrm>
          <a:off x="5149338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4679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18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Wesoła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2"/>
                </a:solidFill>
              </a:rPr>
              <a:t>Zachowanie urzędnika wobec interesanta (2)</a:t>
            </a:r>
            <a:endParaRPr lang="pl-PL" sz="3100" b="1" dirty="0">
              <a:solidFill>
                <a:schemeClr val="accent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0511041"/>
              </p:ext>
            </p:extLst>
          </p:nvPr>
        </p:nvGraphicFramePr>
        <p:xfrm>
          <a:off x="2916611" y="1506405"/>
          <a:ext cx="4793756" cy="49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644550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2422234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321432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3" name="pole tekstowe 6"/>
          <p:cNvSpPr txBox="1">
            <a:spLocks noChangeArrowheads="1"/>
          </p:cNvSpPr>
          <p:nvPr/>
        </p:nvSpPr>
        <p:spPr bwMode="auto">
          <a:xfrm>
            <a:off x="7732325" y="4006410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4" name="pole tekstowe 6"/>
          <p:cNvSpPr txBox="1">
            <a:spLocks noChangeArrowheads="1"/>
          </p:cNvSpPr>
          <p:nvPr/>
        </p:nvSpPr>
        <p:spPr bwMode="auto">
          <a:xfrm>
            <a:off x="7732325" y="4798498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5" name="pole tekstowe 6"/>
          <p:cNvSpPr txBox="1">
            <a:spLocks noChangeArrowheads="1"/>
          </p:cNvSpPr>
          <p:nvPr/>
        </p:nvSpPr>
        <p:spPr bwMode="auto">
          <a:xfrm>
            <a:off x="7732325" y="5590586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6" name="Łącznik prosty 15"/>
          <p:cNvCxnSpPr/>
          <p:nvPr/>
        </p:nvCxnSpPr>
        <p:spPr>
          <a:xfrm flipH="1">
            <a:off x="396330" y="2391963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Łącznik prosty 18"/>
          <p:cNvCxnSpPr/>
          <p:nvPr/>
        </p:nvCxnSpPr>
        <p:spPr>
          <a:xfrm flipH="1">
            <a:off x="396330" y="31423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Łącznik prosty 19"/>
          <p:cNvCxnSpPr/>
          <p:nvPr/>
        </p:nvCxnSpPr>
        <p:spPr>
          <a:xfrm flipH="1">
            <a:off x="396330" y="4736925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Łącznik prosty 20"/>
          <p:cNvCxnSpPr/>
          <p:nvPr/>
        </p:nvCxnSpPr>
        <p:spPr>
          <a:xfrm flipH="1">
            <a:off x="396330" y="551857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901216"/>
              </p:ext>
            </p:extLst>
          </p:nvPr>
        </p:nvGraphicFramePr>
        <p:xfrm>
          <a:off x="108298" y="1558138"/>
          <a:ext cx="2808000" cy="496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podczas rozmowy starał się podtrzymywać kontakt wzrokowy z Tobą?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mówił wyraźnie?</a:t>
                      </a:r>
                      <a:endParaRPr lang="pl-PL" sz="1200" b="1" kern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zajmował się prywatnymi sprawami?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z Tobą urzędnik jadł posiłek / pił herbatę, kawę lub inny napój? 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okazywał zniecierpliwienie?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uprzejmie Cię pożegnał?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0" name="Łącznik prosty 19"/>
          <p:cNvCxnSpPr/>
          <p:nvPr/>
        </p:nvCxnSpPr>
        <p:spPr>
          <a:xfrm flipH="1">
            <a:off x="396330" y="3955271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5105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3132634" y="1413570"/>
            <a:ext cx="5405090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obsługa </a:t>
            </a:r>
            <a:r>
              <a:rPr lang="pl-PL" dirty="0"/>
              <a:t>przedstawionej </a:t>
            </a:r>
            <a:r>
              <a:rPr lang="pl-PL" dirty="0" smtClean="0"/>
              <a:t>sprawy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21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Spis treści</a:t>
            </a:r>
            <a:endParaRPr lang="pl-PL" sz="3500" b="1" dirty="0"/>
          </a:p>
        </p:txBody>
      </p:sp>
      <p:sp>
        <p:nvSpPr>
          <p:cNvPr id="5" name="Prostokąt zaokrąglony 4"/>
          <p:cNvSpPr/>
          <p:nvPr/>
        </p:nvSpPr>
        <p:spPr>
          <a:xfrm>
            <a:off x="972394" y="198963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Metodologia badania						 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972394" y="242168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Wyniki Badania						  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972394" y="2853730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 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Otoczenie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wygląd urzędu		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		 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      6 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972394" y="3285778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pracy		 14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972394" y="3717826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Zachowanie się urzędnika wobec interesanta -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ogólnie		 16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Prostokąt zaokrąglony 14"/>
          <p:cNvSpPr/>
          <p:nvPr/>
        </p:nvSpPr>
        <p:spPr>
          <a:xfrm>
            <a:off x="972394" y="4149874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obsługa przedstawionej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	 19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972394" y="4581922"/>
            <a:ext cx="7200800" cy="3600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 algn="ctr"/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Urzędnik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– sposób załatwienia </a:t>
            </a:r>
            <a:r>
              <a:rPr lang="pl-PL" sz="1400" dirty="0">
                <a:solidFill>
                  <a:schemeClr val="tx1">
                    <a:lumMod val="50000"/>
                  </a:schemeClr>
                </a:solidFill>
              </a:rPr>
              <a:t>przedstawionej sprawy </a:t>
            </a:r>
            <a:r>
              <a:rPr lang="pl-PL" sz="1400" dirty="0" smtClean="0">
                <a:solidFill>
                  <a:schemeClr val="tx1">
                    <a:lumMod val="50000"/>
                  </a:schemeClr>
                </a:solidFill>
              </a:rPr>
              <a:t>		 23</a:t>
            </a:r>
            <a:endParaRPr lang="pl-PL" sz="14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9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20</a:t>
            </a:fld>
            <a:endParaRPr lang="pl-PL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Wesoła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2"/>
                </a:solidFill>
              </a:rPr>
              <a:t>Urzędnik: Obsługa przedstawionej sprawy (1)</a:t>
            </a:r>
            <a:endParaRPr lang="pl-PL" sz="3100" b="1" dirty="0">
              <a:solidFill>
                <a:schemeClr val="accent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9511234"/>
              </p:ext>
            </p:extLst>
          </p:nvPr>
        </p:nvGraphicFramePr>
        <p:xfrm>
          <a:off x="2916611" y="1722596"/>
          <a:ext cx="4793756" cy="473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92129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N=2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501802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13010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916494"/>
              </p:ext>
            </p:extLst>
          </p:nvPr>
        </p:nvGraphicFramePr>
        <p:xfrm>
          <a:off x="108298" y="1989634"/>
          <a:ext cx="2808000" cy="44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1044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dopytywał o szczegóły przedstawionej przez Ciebie sprawy?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88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używał zrozumiałej terminologii?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32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opuszczał stanowisko pracy w trakcie rozmowy z Tobą?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16287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6922082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Prostokąt 1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21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Wesoła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2"/>
                </a:solidFill>
              </a:rPr>
              <a:t>Urzędnik: </a:t>
            </a:r>
            <a:r>
              <a:rPr lang="pl-PL" sz="3100" b="1" dirty="0" smtClean="0">
                <a:solidFill>
                  <a:schemeClr val="accent2"/>
                </a:solidFill>
              </a:rPr>
              <a:t>Obsługa przedstawionej sprawy (2)</a:t>
            </a:r>
            <a:endParaRPr lang="pl-PL" sz="3100" b="1" dirty="0">
              <a:solidFill>
                <a:schemeClr val="accent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4370956"/>
              </p:ext>
            </p:extLst>
          </p:nvPr>
        </p:nvGraphicFramePr>
        <p:xfrm>
          <a:off x="972874" y="2674146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631325"/>
            <a:ext cx="3332741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zaproponował wyjaśnienie formularza/ wniosku / lub wyjaśnił, jak go wypełnić?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631325"/>
            <a:ext cx="4750413" cy="64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wydał Ci druk formularza / wniosku lub poinformował, gdzie możesz znaleźć taki formularz / wniosek?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625077"/>
              </p:ext>
            </p:extLst>
          </p:nvPr>
        </p:nvGraphicFramePr>
        <p:xfrm>
          <a:off x="108298" y="2601541"/>
          <a:ext cx="1800000" cy="39576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Wydał druk </a:t>
                      </a:r>
                    </a:p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formularza / wniosku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gdzie znaleźć formularz / wniosek na terenie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są one dostępne na stronie internetowej urzędu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wspomniał o formularzu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515883"/>
              </p:ext>
            </p:extLst>
          </p:nvPr>
        </p:nvGraphicFramePr>
        <p:xfrm>
          <a:off x="5662008" y="2280178"/>
          <a:ext cx="2946912" cy="436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25489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a 15"/>
          <p:cNvGrpSpPr/>
          <p:nvPr/>
        </p:nvGrpSpPr>
        <p:grpSpPr>
          <a:xfrm>
            <a:off x="772551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0090007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1" name="Prostokąt 20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22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Wesoła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2"/>
                </a:solidFill>
              </a:rPr>
              <a:t>Urzędnik: </a:t>
            </a:r>
            <a:r>
              <a:rPr lang="pl-PL" sz="3100" b="1" dirty="0" smtClean="0">
                <a:solidFill>
                  <a:schemeClr val="accent2"/>
                </a:solidFill>
              </a:rPr>
              <a:t>Obsługa przedstawionej sprawy (3)</a:t>
            </a:r>
            <a:endParaRPr lang="pl-PL" sz="3100" b="1" dirty="0">
              <a:solidFill>
                <a:schemeClr val="accent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1581574"/>
              </p:ext>
            </p:extLst>
          </p:nvPr>
        </p:nvGraphicFramePr>
        <p:xfrm>
          <a:off x="684362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5180612"/>
              </p:ext>
            </p:extLst>
          </p:nvPr>
        </p:nvGraphicFramePr>
        <p:xfrm>
          <a:off x="5437370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599967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podczas wyjaśniania przedstawionej sprawy wydał kartę informacyjną?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599967"/>
            <a:ext cx="3958325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podczas wyjaśniania przedstawionej przez Ciebie sprawy...?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172299"/>
              </p:ext>
            </p:extLst>
          </p:nvPr>
        </p:nvGraphicFramePr>
        <p:xfrm>
          <a:off x="36290" y="2422130"/>
          <a:ext cx="1800000" cy="3958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Wyjaśniał sprawę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„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z głowy”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papierowymi kartami informacyjnymi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Posługiwał się komputerem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481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Korzystał z pomocy innych urzędników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Trudno powiedzieć</a:t>
                      </a:r>
                    </a:p>
                  </a:txBody>
                  <a:tcPr marL="9319" marR="9319" marT="931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89413"/>
              </p:ext>
            </p:extLst>
          </p:nvPr>
        </p:nvGraphicFramePr>
        <p:xfrm>
          <a:off x="4653386" y="2422130"/>
          <a:ext cx="1800000" cy="3207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64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Dał Ci kartę informacyjną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 gdzie możesz znaleźć kartę informacyjną na terenie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Powiedział, że taka karta informacyjna jest dostępna na stronie internetowej Urzędu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530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Nie wspomniał o karcie informacyjnej</a:t>
                      </a:r>
                    </a:p>
                  </a:txBody>
                  <a:tcPr marL="8199" marR="8199" marT="8199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4875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ytuł 1"/>
          <p:cNvSpPr txBox="1">
            <a:spLocks/>
          </p:cNvSpPr>
          <p:nvPr/>
        </p:nvSpPr>
        <p:spPr>
          <a:xfrm>
            <a:off x="1620466" y="1413570"/>
            <a:ext cx="6917258" cy="1938454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Urzędnik: </a:t>
            </a:r>
            <a:br>
              <a:rPr lang="pl-PL" dirty="0" smtClean="0"/>
            </a:br>
            <a:r>
              <a:rPr lang="pl-PL" dirty="0" smtClean="0"/>
              <a:t>sposób załatwienia przedstawionej </a:t>
            </a:r>
            <a:r>
              <a:rPr lang="pl-PL" dirty="0"/>
              <a:t>sprawy</a:t>
            </a:r>
          </a:p>
        </p:txBody>
      </p:sp>
    </p:spTree>
    <p:extLst>
      <p:ext uri="{BB962C8B-B14F-4D97-AF65-F5344CB8AC3E}">
        <p14:creationId xmlns:p14="http://schemas.microsoft.com/office/powerpoint/2010/main" val="1279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9978816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24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Wesoła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2"/>
                </a:solidFill>
              </a:rPr>
              <a:t>U</a:t>
            </a:r>
            <a:r>
              <a:rPr lang="pl-PL" sz="3100" b="1" dirty="0" smtClean="0">
                <a:solidFill>
                  <a:schemeClr val="accent2"/>
                </a:solidFill>
              </a:rPr>
              <a:t>rzędnik: Sposób załatwienia przedstawionej sprawy (1)</a:t>
            </a:r>
            <a:endParaRPr lang="pl-PL" sz="3100" b="1" dirty="0">
              <a:solidFill>
                <a:schemeClr val="accent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Sprawy, o których urzędnik poinformował sam (</a:t>
            </a:r>
            <a:r>
              <a:rPr lang="pl-PL" sz="1200" b="1" u="sng" dirty="0" smtClean="0"/>
              <a:t>bez dopytywania</a:t>
            </a:r>
            <a:r>
              <a:rPr lang="pl-PL" sz="1200" b="1" dirty="0" smtClean="0"/>
              <a:t>)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6636519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ole tekstowe 17"/>
          <p:cNvSpPr txBox="1"/>
          <p:nvPr/>
        </p:nvSpPr>
        <p:spPr>
          <a:xfrm>
            <a:off x="3132634" y="6383283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3792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119522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0781451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4140746" y="2231560"/>
            <a:ext cx="4525280" cy="1054218"/>
            <a:chOff x="757332" y="5363944"/>
            <a:chExt cx="7610400" cy="1054218"/>
          </a:xfrm>
        </p:grpSpPr>
        <p:graphicFrame>
          <p:nvGraphicFramePr>
            <p:cNvPr id="24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5188050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Prostokąt 24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Wesoła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2"/>
                </a:solidFill>
              </a:rPr>
              <a:t>Urzędnik: Sposób załatwienia przedstawionej </a:t>
            </a:r>
            <a:r>
              <a:rPr lang="pl-PL" sz="3100" b="1" dirty="0" smtClean="0">
                <a:solidFill>
                  <a:schemeClr val="accent2"/>
                </a:solidFill>
              </a:rPr>
              <a:t>sprawy (2)</a:t>
            </a:r>
            <a:endParaRPr lang="pl-PL" sz="3100" b="1" dirty="0">
              <a:solidFill>
                <a:schemeClr val="accent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0606585"/>
              </p:ext>
            </p:extLst>
          </p:nvPr>
        </p:nvGraphicFramePr>
        <p:xfrm>
          <a:off x="972874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419564"/>
              </p:ext>
            </p:extLst>
          </p:nvPr>
        </p:nvGraphicFramePr>
        <p:xfrm>
          <a:off x="180306" y="2422130"/>
          <a:ext cx="1800000" cy="4032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1019077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19077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nie wchodząc </a:t>
                      </a: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/>
                      </a:r>
                      <a:b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</a:b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</a:t>
                      </a: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szczegóły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0462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Podał sumę oraz podawał wysokość poszczególnych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63385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podał mi spontanicznie żadnej informacji na temat opłat\braku opłat 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6892706"/>
              </p:ext>
            </p:extLst>
          </p:nvPr>
        </p:nvGraphicFramePr>
        <p:xfrm>
          <a:off x="5029215" y="2494735"/>
          <a:ext cx="4320000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665543"/>
              </p:ext>
            </p:extLst>
          </p:nvPr>
        </p:nvGraphicFramePr>
        <p:xfrm>
          <a:off x="4212754" y="2422130"/>
          <a:ext cx="1800000" cy="316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Poinformował, że wymienił wszystkie opłaty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o opłatach, których nie wymienił wcześniej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odpowiedział na pytanie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446659"/>
            <a:ext cx="3332741" cy="276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</a:t>
            </a:r>
            <a:r>
              <a:rPr lang="pl-PL" u="sng" dirty="0" smtClean="0"/>
              <a:t>po dopytaniu</a:t>
            </a:r>
            <a:r>
              <a:rPr lang="pl-PL" dirty="0" smtClean="0"/>
              <a:t> urzędnik</a:t>
            </a:r>
            <a:r>
              <a:rPr lang="pl-PL" dirty="0"/>
              <a:t>...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446659"/>
            <a:ext cx="4750413" cy="83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W jaki sposób urzędnik </a:t>
            </a:r>
            <a:r>
              <a:rPr lang="pl-PL" sz="1200" b="1" u="sng" dirty="0" smtClean="0"/>
              <a:t>spontanicznie</a:t>
            </a:r>
            <a:r>
              <a:rPr lang="pl-PL" sz="1200" b="1" dirty="0" smtClean="0"/>
              <a:t>, </a:t>
            </a:r>
            <a:r>
              <a:rPr lang="pl-PL" sz="1200" b="1" dirty="0"/>
              <a:t>bez Twojego </a:t>
            </a:r>
            <a:r>
              <a:rPr lang="pl-PL" sz="1200" b="1" dirty="0" smtClean="0"/>
              <a:t>dopytywania </a:t>
            </a:r>
            <a:r>
              <a:rPr lang="pl-PL" sz="1200" b="1" dirty="0"/>
              <a:t>poinformował Cię o opłatach/braku opłat, </a:t>
            </a:r>
            <a:r>
              <a:rPr lang="pl-PL" sz="1200" b="1" dirty="0" smtClean="0"/>
              <a:t>jakie </a:t>
            </a:r>
            <a:r>
              <a:rPr lang="pl-PL" sz="1200" b="1" dirty="0"/>
              <a:t>są wymagane przy załatwianiu przedstawionej przez Ciebie sprawy? </a:t>
            </a:r>
          </a:p>
        </p:txBody>
      </p:sp>
    </p:spTree>
    <p:extLst>
      <p:ext uri="{BB962C8B-B14F-4D97-AF65-F5344CB8AC3E}">
        <p14:creationId xmlns:p14="http://schemas.microsoft.com/office/powerpoint/2010/main" val="169480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a 17"/>
          <p:cNvGrpSpPr/>
          <p:nvPr/>
        </p:nvGrpSpPr>
        <p:grpSpPr>
          <a:xfrm>
            <a:off x="767594" y="2159552"/>
            <a:ext cx="7610400" cy="1054218"/>
            <a:chOff x="757332" y="5363944"/>
            <a:chExt cx="7610400" cy="1054218"/>
          </a:xfrm>
        </p:grpSpPr>
        <p:graphicFrame>
          <p:nvGraphicFramePr>
            <p:cNvPr id="21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2178449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7" name="Prostokąt 26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26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Wesoła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2"/>
                </a:solidFill>
              </a:rPr>
              <a:t>Urzędnik: Sposób załatwienia przedstawionej </a:t>
            </a:r>
            <a:r>
              <a:rPr lang="pl-PL" sz="3100" b="1" dirty="0" smtClean="0">
                <a:solidFill>
                  <a:schemeClr val="accent2"/>
                </a:solidFill>
              </a:rPr>
              <a:t>sprawy (3)</a:t>
            </a:r>
            <a:endParaRPr lang="pl-PL" sz="3100" b="1" dirty="0">
              <a:solidFill>
                <a:schemeClr val="accent2"/>
              </a:solidFill>
            </a:endParaRPr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0380309"/>
              </p:ext>
            </p:extLst>
          </p:nvPr>
        </p:nvGraphicFramePr>
        <p:xfrm>
          <a:off x="1044402" y="2601666"/>
          <a:ext cx="4392008" cy="3564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9168942"/>
              </p:ext>
            </p:extLst>
          </p:nvPr>
        </p:nvGraphicFramePr>
        <p:xfrm>
          <a:off x="4957207" y="2587562"/>
          <a:ext cx="4320000" cy="235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Tabel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466600"/>
              </p:ext>
            </p:extLst>
          </p:nvPr>
        </p:nvGraphicFramePr>
        <p:xfrm>
          <a:off x="4140746" y="2514957"/>
          <a:ext cx="1800000" cy="24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0000"/>
              </a:tblGrid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prawidłowo mnie poinformował</a:t>
                      </a: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28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Poinformował mnie ale nieprawidłowo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mnie nie poinformował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292874" y="1743983"/>
            <a:ext cx="3332741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/>
          <a:lstStyle>
            <a:defPPr>
              <a:defRPr lang="pl-PL"/>
            </a:defPPr>
            <a:lvl1pPr>
              <a:defRPr sz="1200" b="1"/>
            </a:lvl1pPr>
          </a:lstStyle>
          <a:p>
            <a:r>
              <a:rPr lang="pl-PL" dirty="0"/>
              <a:t>Czy urzędnik poinformował o terminie odpowiedzi na przedstawioną sprawę? </a:t>
            </a: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614469" y="1743983"/>
            <a:ext cx="3814309" cy="46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18" tIns="45725" rIns="180018" bIns="45725">
            <a:spAutoFit/>
          </a:bodyPr>
          <a:lstStyle/>
          <a:p>
            <a:r>
              <a:rPr lang="pl-PL" sz="1200" b="1" dirty="0"/>
              <a:t>Czy urzędnik poinformował, gdzie można uiścić opłatę?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432355"/>
              </p:ext>
            </p:extLst>
          </p:nvPr>
        </p:nvGraphicFramePr>
        <p:xfrm>
          <a:off x="108298" y="2421682"/>
          <a:ext cx="1872208" cy="36724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208"/>
              </a:tblGrid>
              <a:tr h="74748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kasie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748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w banku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748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Tak, na poczcie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47481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 ogóle nie poinformował o miejscu uiszczenia opłaty 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2483">
                <a:tc>
                  <a:txBody>
                    <a:bodyPr/>
                    <a:lstStyle/>
                    <a:p>
                      <a:pPr algn="ctr" fontAlgn="b">
                        <a:defRPr sz="1200" b="1" i="0" u="none" strike="noStrike" kern="1200" baseline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defRPr>
                      </a:pPr>
                      <a:r>
                        <a:rPr lang="pl-PL" sz="1200" b="1" i="0" u="none" strike="noStrike" kern="1200" baseline="0" dirty="0" smtClean="0">
                          <a:solidFill>
                            <a:srgbClr val="808285">
                              <a:lumMod val="5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Nie dotyczy</a:t>
                      </a:r>
                      <a:endParaRPr lang="pl-PL" sz="1200" b="1" i="0" u="none" strike="noStrike" kern="1200" baseline="0" dirty="0">
                        <a:solidFill>
                          <a:srgbClr val="808285">
                            <a:lumMod val="50000"/>
                          </a:srgbClr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6902" marR="6902" marT="690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29769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Wesoła</a:t>
            </a:r>
            <a:br>
              <a:rPr lang="pl-PL" sz="4200" b="1" dirty="0" smtClean="0"/>
            </a:br>
            <a:r>
              <a:rPr lang="pl-PL" sz="3100" b="1" dirty="0" smtClean="0">
                <a:solidFill>
                  <a:schemeClr val="accent2"/>
                </a:solidFill>
              </a:rPr>
              <a:t>Urzędnik: Sposób załatwiania przedstawionej sprawy (4)</a:t>
            </a:r>
            <a:endParaRPr lang="pl-PL" sz="3100" b="1" dirty="0">
              <a:solidFill>
                <a:schemeClr val="accent2"/>
              </a:solidFill>
            </a:endParaRPr>
          </a:p>
        </p:txBody>
      </p:sp>
      <p:graphicFrame>
        <p:nvGraphicFramePr>
          <p:cNvPr id="1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9134436"/>
              </p:ext>
            </p:extLst>
          </p:nvPr>
        </p:nvGraphicFramePr>
        <p:xfrm>
          <a:off x="2916611" y="1722597"/>
          <a:ext cx="4793756" cy="323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1849282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 smtClean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1" name="pole tekstowe 6"/>
          <p:cNvSpPr txBox="1">
            <a:spLocks noChangeArrowheads="1"/>
          </p:cNvSpPr>
          <p:nvPr/>
        </p:nvSpPr>
        <p:spPr bwMode="auto">
          <a:xfrm>
            <a:off x="7732325" y="3414800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2" name="pole tekstowe 6"/>
          <p:cNvSpPr txBox="1">
            <a:spLocks noChangeArrowheads="1"/>
          </p:cNvSpPr>
          <p:nvPr/>
        </p:nvSpPr>
        <p:spPr bwMode="auto">
          <a:xfrm>
            <a:off x="7732325" y="5274116"/>
            <a:ext cx="1200358" cy="13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591074"/>
              </p:ext>
            </p:extLst>
          </p:nvPr>
        </p:nvGraphicFramePr>
        <p:xfrm>
          <a:off x="108298" y="1989634"/>
          <a:ext cx="2808000" cy="47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000"/>
              </a:tblGrid>
              <a:tr h="8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Czy urzędnik upewnił się, że zrozumiałeś(</a:t>
                      </a:r>
                      <a:r>
                        <a:rPr lang="pl-PL" sz="1200" b="1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aś</a:t>
                      </a:r>
                      <a:r>
                        <a:rPr lang="pl-PL" sz="1200" b="1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</a:rPr>
                        <a:t>) jego /jej wyjaśnienia?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96000">
                <a:tc>
                  <a:txBody>
                    <a:bodyPr/>
                    <a:lstStyle/>
                    <a:p>
                      <a:pPr algn="r"/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poinformował Cię, że istnieje możliwość telefonicznego poinformowania o odbiorze decyzji?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728000">
                <a:tc>
                  <a:txBody>
                    <a:bodyPr/>
                    <a:lstStyle/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podczas rozmowy odczuwałeś(</a:t>
                      </a:r>
                      <a:r>
                        <a:rPr lang="pl-PL" sz="1200" b="1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aś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) niechęć ze strony urzędnika?</a:t>
                      </a:r>
                    </a:p>
                    <a:p>
                      <a:pPr marL="0" marR="0" indent="0" algn="r" defTabSz="9143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b="1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7475379"/>
              </p:ext>
            </p:extLst>
          </p:nvPr>
        </p:nvGraphicFramePr>
        <p:xfrm>
          <a:off x="2924286" y="5158154"/>
          <a:ext cx="4793756" cy="15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11030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9047904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Wesoła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2"/>
                </a:solidFill>
              </a:rPr>
              <a:t>U</a:t>
            </a:r>
            <a:r>
              <a:rPr lang="pl-PL" sz="3100" b="1" dirty="0" smtClean="0">
                <a:solidFill>
                  <a:schemeClr val="accent2"/>
                </a:solidFill>
              </a:rPr>
              <a:t>rzędnik: Sposób załatwienia przedstawionej sprawy (5)</a:t>
            </a:r>
            <a:endParaRPr lang="pl-PL" sz="3100" b="1" dirty="0">
              <a:solidFill>
                <a:schemeClr val="accent2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382122"/>
            <a:ext cx="2880320" cy="360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Zsumowane odpowiedzi „zdecydowanie TAK” i „raczej TAK”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5545514"/>
              </p:ext>
            </p:extLst>
          </p:nvPr>
        </p:nvGraphicFramePr>
        <p:xfrm>
          <a:off x="614469" y="2422082"/>
          <a:ext cx="7557812" cy="39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13630"/>
              </p:ext>
            </p:extLst>
          </p:nvPr>
        </p:nvGraphicFramePr>
        <p:xfrm>
          <a:off x="180546" y="2439467"/>
          <a:ext cx="2160000" cy="39210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8902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b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Prostokąt 7"/>
          <p:cNvSpPr/>
          <p:nvPr/>
        </p:nvSpPr>
        <p:spPr>
          <a:xfrm>
            <a:off x="108298" y="5557190"/>
            <a:ext cx="8568952" cy="774000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7"/>
          <p:cNvSpPr txBox="1"/>
          <p:nvPr/>
        </p:nvSpPr>
        <p:spPr>
          <a:xfrm>
            <a:off x="3132634" y="6383283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76307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29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200" b="1" dirty="0" smtClean="0"/>
              <a:t>Urząd Dzielnicy Wesoła</a:t>
            </a:r>
            <a:br>
              <a:rPr lang="pl-PL" sz="4200" b="1" dirty="0" smtClean="0"/>
            </a:br>
            <a:r>
              <a:rPr lang="pl-PL" sz="3100" b="1" dirty="0">
                <a:solidFill>
                  <a:schemeClr val="accent2"/>
                </a:solidFill>
              </a:rPr>
              <a:t>U</a:t>
            </a:r>
            <a:r>
              <a:rPr lang="pl-PL" sz="3100" b="1" dirty="0" smtClean="0">
                <a:solidFill>
                  <a:schemeClr val="accent2"/>
                </a:solidFill>
              </a:rPr>
              <a:t>rzędnik: Sposób załatwienia przedstawionej sprawy (6)</a:t>
            </a:r>
            <a:endParaRPr lang="pl-PL" sz="3100" b="1" dirty="0">
              <a:solidFill>
                <a:schemeClr val="accent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4678405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/>
              <a:t>Zachowanie urzędnika</a:t>
            </a:r>
            <a:endParaRPr lang="pl-PL" sz="1200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316198"/>
              </p:ext>
            </p:extLst>
          </p:nvPr>
        </p:nvGraphicFramePr>
        <p:xfrm>
          <a:off x="180546" y="2029050"/>
          <a:ext cx="2160000" cy="421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0000"/>
              </a:tblGrid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był uprzejmy i miły?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zrozumiały?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udzielał informacji w sposób kompetentny?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urzędnik w czasie załatwiania sprawy poświęcił Ci dużo uwagi/ czasu?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r" fontAlgn="b"/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Czy jesteś </a:t>
                      </a:r>
                      <a:r>
                        <a:rPr lang="pl-PL" sz="1200" b="1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zadowolony(na) </a:t>
                      </a:r>
                      <a:r>
                        <a:rPr lang="pl-PL" sz="1200" b="1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ze sposobu obsługi przez urzędnika?</a:t>
                      </a:r>
                    </a:p>
                  </a:txBody>
                  <a:tcPr marL="3718" marR="3718" marT="371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149271"/>
              </p:ext>
            </p:extLst>
          </p:nvPr>
        </p:nvGraphicFramePr>
        <p:xfrm>
          <a:off x="2473450" y="2057876"/>
          <a:ext cx="5040000" cy="4549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pole tekstowe 6"/>
          <p:cNvSpPr txBox="1">
            <a:spLocks noChangeArrowheads="1"/>
          </p:cNvSpPr>
          <p:nvPr/>
        </p:nvSpPr>
        <p:spPr bwMode="auto">
          <a:xfrm>
            <a:off x="7732325" y="206164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N=</a:t>
            </a:r>
            <a:r>
              <a:rPr lang="pl-PL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8" name="pole tekstowe 6"/>
          <p:cNvSpPr txBox="1">
            <a:spLocks noChangeArrowheads="1"/>
          </p:cNvSpPr>
          <p:nvPr/>
        </p:nvSpPr>
        <p:spPr bwMode="auto">
          <a:xfrm>
            <a:off x="7732325" y="2925738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9" name="pole tekstowe 6"/>
          <p:cNvSpPr txBox="1">
            <a:spLocks noChangeArrowheads="1"/>
          </p:cNvSpPr>
          <p:nvPr/>
        </p:nvSpPr>
        <p:spPr bwMode="auto">
          <a:xfrm>
            <a:off x="7732325" y="3789834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0" name="pole tekstowe 6"/>
          <p:cNvSpPr txBox="1">
            <a:spLocks noChangeArrowheads="1"/>
          </p:cNvSpPr>
          <p:nvPr/>
        </p:nvSpPr>
        <p:spPr bwMode="auto">
          <a:xfrm>
            <a:off x="7732325" y="4581922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21" name="Łącznik prosty 15"/>
          <p:cNvCxnSpPr/>
          <p:nvPr/>
        </p:nvCxnSpPr>
        <p:spPr>
          <a:xfrm flipH="1">
            <a:off x="396330" y="2781722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Łącznik prosty 18"/>
          <p:cNvCxnSpPr/>
          <p:nvPr/>
        </p:nvCxnSpPr>
        <p:spPr>
          <a:xfrm flipH="1">
            <a:off x="396330" y="3645818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Łącznik prosty 19"/>
          <p:cNvCxnSpPr/>
          <p:nvPr/>
        </p:nvCxnSpPr>
        <p:spPr>
          <a:xfrm flipH="1">
            <a:off x="396330" y="4509914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Łącznik prosty 19"/>
          <p:cNvCxnSpPr/>
          <p:nvPr/>
        </p:nvCxnSpPr>
        <p:spPr>
          <a:xfrm flipH="1">
            <a:off x="396330" y="5374010"/>
            <a:ext cx="8263435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6" name="pole tekstowe 6"/>
          <p:cNvSpPr txBox="1">
            <a:spLocks noChangeArrowheads="1"/>
          </p:cNvSpPr>
          <p:nvPr/>
        </p:nvSpPr>
        <p:spPr bwMode="auto">
          <a:xfrm>
            <a:off x="7732325" y="5464357"/>
            <a:ext cx="1200358" cy="90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9" tIns="45725" rIns="91449" bIns="45725">
            <a:spAutoFit/>
          </a:bodyPr>
          <a:lstStyle/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4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pt-BR" sz="1100" dirty="0" smtClean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(N=20)</a:t>
            </a:r>
            <a:endParaRPr lang="pt-BR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3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(N=2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2*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201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(N=</a:t>
            </a:r>
            <a:r>
              <a:rPr lang="pl-PL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20</a:t>
            </a: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)</a:t>
            </a:r>
          </a:p>
          <a:p>
            <a:pPr>
              <a:lnSpc>
                <a:spcPct val="120000"/>
              </a:lnSpc>
            </a:pPr>
            <a:endParaRPr lang="pl-PL" sz="11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6" name="pole tekstowe 17"/>
          <p:cNvSpPr txBox="1"/>
          <p:nvPr/>
        </p:nvSpPr>
        <p:spPr>
          <a:xfrm>
            <a:off x="0" y="6426886"/>
            <a:ext cx="2844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4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91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737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983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229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474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720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966" algn="l" defTabSz="91449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 smtClean="0"/>
              <a:t>* W niektórych sytuacjach audytorzy byli obsługiwani przez dwóch urzędników.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val="33115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3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b="1" dirty="0" smtClean="0"/>
              <a:t>Informacje o metodzie</a:t>
            </a:r>
            <a:endParaRPr lang="pl-PL" sz="3500" b="1" dirty="0"/>
          </a:p>
        </p:txBody>
      </p:sp>
      <p:sp>
        <p:nvSpPr>
          <p:cNvPr id="14" name="pole tekstowe 24"/>
          <p:cNvSpPr>
            <a:spLocks noChangeArrowheads="1"/>
          </p:cNvSpPr>
          <p:nvPr/>
        </p:nvSpPr>
        <p:spPr bwMode="auto">
          <a:xfrm>
            <a:off x="972394" y="1707160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 dirty="0">
                <a:solidFill>
                  <a:schemeClr val="bg1"/>
                </a:solidFill>
                <a:cs typeface="Tahoma" pitchFamily="34" charset="0"/>
              </a:rPr>
              <a:t>Metoda</a:t>
            </a:r>
          </a:p>
        </p:txBody>
      </p:sp>
      <p:sp>
        <p:nvSpPr>
          <p:cNvPr id="15" name="Prostokąt zaokrąglony 14"/>
          <p:cNvSpPr/>
          <p:nvPr/>
        </p:nvSpPr>
        <p:spPr>
          <a:xfrm>
            <a:off x="3649385" y="1705571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Ilościowo-jakościowa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pole tekstowe 24"/>
          <p:cNvSpPr>
            <a:spLocks noChangeArrowheads="1"/>
          </p:cNvSpPr>
          <p:nvPr/>
        </p:nvSpPr>
        <p:spPr bwMode="auto">
          <a:xfrm>
            <a:off x="972394" y="2423446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Technika</a:t>
            </a:r>
          </a:p>
        </p:txBody>
      </p:sp>
      <p:sp>
        <p:nvSpPr>
          <p:cNvPr id="17" name="pole tekstowe 24"/>
          <p:cNvSpPr>
            <a:spLocks noChangeArrowheads="1"/>
          </p:cNvSpPr>
          <p:nvPr/>
        </p:nvSpPr>
        <p:spPr bwMode="auto">
          <a:xfrm>
            <a:off x="972394" y="4950221"/>
            <a:ext cx="2521388" cy="62720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Dobór próby</a:t>
            </a:r>
          </a:p>
        </p:txBody>
      </p:sp>
      <p:sp>
        <p:nvSpPr>
          <p:cNvPr id="18" name="pole tekstowe 24"/>
          <p:cNvSpPr>
            <a:spLocks noChangeArrowheads="1"/>
          </p:cNvSpPr>
          <p:nvPr/>
        </p:nvSpPr>
        <p:spPr bwMode="auto">
          <a:xfrm>
            <a:off x="972394" y="5665714"/>
            <a:ext cx="2521388" cy="62562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Termin realizacji</a:t>
            </a:r>
          </a:p>
        </p:txBody>
      </p:sp>
      <p:sp>
        <p:nvSpPr>
          <p:cNvPr id="19" name="pole tekstowe 24"/>
          <p:cNvSpPr>
            <a:spLocks noChangeArrowheads="1"/>
          </p:cNvSpPr>
          <p:nvPr/>
        </p:nvSpPr>
        <p:spPr bwMode="auto">
          <a:xfrm>
            <a:off x="972394" y="3138146"/>
            <a:ext cx="2521388" cy="627207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Wielkość próby</a:t>
            </a:r>
            <a:endParaRPr lang="pl-PL" sz="1400" b="1" i="1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3649385" y="2420271"/>
            <a:ext cx="4861769" cy="6319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Tajemniczy Klient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3649385" y="4948633"/>
            <a:ext cx="4861769" cy="6303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A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dresowy 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według listy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urzędów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3649385" y="5663333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24 września – 31 października 2014 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Tahoma" pitchFamily="34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3649385" y="3136558"/>
            <a:ext cx="4861769" cy="6303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17 urzędów – 340 wizyt (20 wizyt na Urząd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)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pole tekstowe 24"/>
          <p:cNvSpPr>
            <a:spLocks noChangeArrowheads="1"/>
          </p:cNvSpPr>
          <p:nvPr/>
        </p:nvSpPr>
        <p:spPr bwMode="auto">
          <a:xfrm>
            <a:off x="972394" y="3854433"/>
            <a:ext cx="2521388" cy="1006708"/>
          </a:xfrm>
          <a:prstGeom prst="roundRect">
            <a:avLst>
              <a:gd name="adj" fmla="val 7727"/>
            </a:avLst>
          </a:prstGeom>
          <a:solidFill>
            <a:schemeClr val="accent2"/>
          </a:solidFill>
          <a:ln w="1905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lIns="91449" tIns="45725" rIns="91449" bIns="45725" anchor="ctr"/>
          <a:lstStyle/>
          <a:p>
            <a:pPr algn="ctr">
              <a:lnSpc>
                <a:spcPct val="120000"/>
              </a:lnSpc>
            </a:pPr>
            <a:r>
              <a:rPr lang="pl-PL" sz="1400" b="1">
                <a:solidFill>
                  <a:schemeClr val="bg1"/>
                </a:solidFill>
                <a:cs typeface="Tahoma" pitchFamily="34" charset="0"/>
              </a:rPr>
              <a:t>Definicja próby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3649385" y="3851257"/>
            <a:ext cx="4861769" cy="10130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49" tIns="45725" rIns="91449" bIns="45725" anchor="ctr"/>
          <a:lstStyle/>
          <a:p>
            <a:pPr>
              <a:defRPr/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Punkty Informacyjne, stanowiska WOM oraz  Delegatury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BAiSO</a:t>
            </a:r>
            <a:r>
              <a:rPr lang="pl-PL" sz="1200" b="1" dirty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 w urzędach dzielnicy: Bemowo, Białołęka, Bielany, Ochota, Praga Południe, Praga Północ, Rembertów, Śródmieście, Targówek, Ursus, Ursynów, Wawer, Wesoła, Wilanów, Włochy, Wola,  </a:t>
            </a:r>
            <a:r>
              <a:rPr lang="pl-PL" sz="1200" b="1" dirty="0" smtClean="0">
                <a:solidFill>
                  <a:schemeClr val="tx1">
                    <a:lumMod val="50000"/>
                  </a:schemeClr>
                </a:solidFill>
                <a:latin typeface="+mj-lt"/>
                <a:cs typeface="Arial" pitchFamily="34" charset="0"/>
              </a:rPr>
              <a:t>Żoliborz</a:t>
            </a:r>
            <a:endParaRPr lang="pl-PL" sz="1200" b="1" dirty="0">
              <a:solidFill>
                <a:schemeClr val="tx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22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0"/>
            <a:ext cx="9145588" cy="685958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91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55298" name="Rectangle 5"/>
          <p:cNvSpPr>
            <a:spLocks noChangeArrowheads="1"/>
          </p:cNvSpPr>
          <p:nvPr/>
        </p:nvSpPr>
        <p:spPr bwMode="auto">
          <a:xfrm>
            <a:off x="3429000" y="1485900"/>
            <a:ext cx="4953000" cy="389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pl-PL" b="1" dirty="0">
                <a:solidFill>
                  <a:schemeClr val="bg1"/>
                </a:solidFill>
              </a:rPr>
              <a:t>ARC Rynek i Opinia Sp. z </a:t>
            </a:r>
            <a:r>
              <a:rPr lang="pl-PL" b="1" dirty="0" smtClean="0">
                <a:solidFill>
                  <a:schemeClr val="bg1"/>
                </a:solidFill>
              </a:rPr>
              <a:t>o.o</a:t>
            </a:r>
            <a:r>
              <a:rPr lang="pl-PL" b="1" dirty="0">
                <a:solidFill>
                  <a:schemeClr val="bg1"/>
                </a:solidFill>
              </a:rPr>
              <a:t>.</a:t>
            </a:r>
          </a:p>
          <a:p>
            <a:r>
              <a:rPr lang="pl-PL" b="1" dirty="0">
                <a:solidFill>
                  <a:schemeClr val="bg1"/>
                </a:solidFill>
              </a:rPr>
              <a:t>ul. Juliusza Słowackiego 12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01-627 </a:t>
            </a:r>
            <a:r>
              <a:rPr lang="pl-PL" b="1" dirty="0">
                <a:solidFill>
                  <a:schemeClr val="bg1"/>
                </a:solidFill>
              </a:rPr>
              <a:t>Warszawa</a:t>
            </a:r>
          </a:p>
          <a:p>
            <a:r>
              <a:rPr lang="pl-PL" b="1" dirty="0">
                <a:solidFill>
                  <a:schemeClr val="bg1"/>
                </a:solidFill>
              </a:rPr>
              <a:t>tel.: +48 022 584 85 </a:t>
            </a:r>
            <a:r>
              <a:rPr lang="pl-PL" b="1" dirty="0" smtClean="0">
                <a:solidFill>
                  <a:schemeClr val="bg1"/>
                </a:solidFill>
              </a:rPr>
              <a:t>00</a:t>
            </a:r>
            <a:endParaRPr lang="pl-PL" b="1" dirty="0">
              <a:solidFill>
                <a:schemeClr val="bg1"/>
              </a:solidFill>
            </a:endParaRPr>
          </a:p>
          <a:p>
            <a:r>
              <a:rPr lang="pl-PL" b="1" dirty="0">
                <a:solidFill>
                  <a:schemeClr val="bg1"/>
                </a:solidFill>
              </a:rPr>
              <a:t>fax.: +48 022 584 85 </a:t>
            </a:r>
            <a:r>
              <a:rPr lang="pl-PL" b="1" dirty="0" smtClean="0">
                <a:solidFill>
                  <a:schemeClr val="bg1"/>
                </a:solidFill>
              </a:rPr>
              <a:t>01</a:t>
            </a:r>
          </a:p>
          <a:p>
            <a:r>
              <a:rPr lang="pl-PL" b="1" dirty="0" smtClean="0">
                <a:solidFill>
                  <a:schemeClr val="bg1"/>
                </a:solidFill>
                <a:hlinkClick r:id="rId2"/>
              </a:rPr>
              <a:t>office@arc.com.pl</a:t>
            </a:r>
            <a:r>
              <a:rPr lang="pl-PL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 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55299" name="Text Box 7"/>
          <p:cNvSpPr txBox="1">
            <a:spLocks noChangeArrowheads="1"/>
          </p:cNvSpPr>
          <p:nvPr/>
        </p:nvSpPr>
        <p:spPr bwMode="auto">
          <a:xfrm>
            <a:off x="3363913" y="4437906"/>
            <a:ext cx="4953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b="1">
                <a:solidFill>
                  <a:schemeClr val="bg2"/>
                </a:solidFill>
              </a:rPr>
              <a:t>TO, CO ISTOTNE</a:t>
            </a:r>
          </a:p>
        </p:txBody>
      </p:sp>
      <p:pic>
        <p:nvPicPr>
          <p:cNvPr id="55300" name="Picture 10" descr="P:\STANDARDY\LOGOTYP\ARC-LOGO-KOLOR-150.png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914400" y="1524000"/>
            <a:ext cx="19939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210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ytuł 1"/>
          <p:cNvSpPr txBox="1">
            <a:spLocks/>
          </p:cNvSpPr>
          <p:nvPr/>
        </p:nvSpPr>
        <p:spPr>
          <a:xfrm>
            <a:off x="3990306" y="843268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Wyniki badania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5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5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Kryteria oceny</a:t>
            </a:r>
            <a:endParaRPr lang="pl-PL" b="1" dirty="0"/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703386" y="1829223"/>
            <a:ext cx="7738819" cy="365844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2084" tIns="46043" rIns="92084" bIns="46043"/>
          <a:lstStyle/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OTOCZENIE: WYGLĄD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URZĘDU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WYGLĄD ZEWNĘTRZNY URZĘDNIKA I JEGO STANOWISKO PRACY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ZACHOWANIE SIĘ WOBEC KLIENTA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OBSŁUGA PRZEDSTAWIONEJ SPRAWY</a:t>
            </a:r>
          </a:p>
          <a:p>
            <a:pPr marL="476269" lvl="1" indent="-285750">
              <a:lnSpc>
                <a:spcPct val="250000"/>
              </a:lnSpc>
              <a:buClr>
                <a:schemeClr val="accent4"/>
              </a:buClr>
              <a:buFont typeface="Symbol" panose="05050102010706020507" pitchFamily="18" charset="2"/>
              <a:buChar char="Þ"/>
            </a:pPr>
            <a:r>
              <a:rPr lang="pl-PL" sz="1600" b="1" dirty="0" smtClean="0">
                <a:solidFill>
                  <a:schemeClr val="tx1">
                    <a:lumMod val="50000"/>
                  </a:schemeClr>
                </a:solidFill>
              </a:rPr>
              <a:t>URZĘDNIK: </a:t>
            </a: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SPOSÓB ZAŁATWIENIA PRZEDSTAWIONEJ SPRAWY</a:t>
            </a:r>
          </a:p>
        </p:txBody>
      </p:sp>
    </p:spTree>
    <p:extLst>
      <p:ext uri="{BB962C8B-B14F-4D97-AF65-F5344CB8AC3E}">
        <p14:creationId xmlns:p14="http://schemas.microsoft.com/office/powerpoint/2010/main" val="26269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 badania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0" y="3605014"/>
            <a:ext cx="8382794" cy="2705100"/>
            <a:chOff x="0" y="3605014"/>
            <a:chExt cx="8382794" cy="2705100"/>
          </a:xfrm>
        </p:grpSpPr>
        <p:sp>
          <p:nvSpPr>
            <p:cNvPr id="5" name="Prostokąt 4"/>
            <p:cNvSpPr/>
            <p:nvPr/>
          </p:nvSpPr>
          <p:spPr>
            <a:xfrm>
              <a:off x="0" y="5302042"/>
              <a:ext cx="2628578" cy="36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794" y="3605014"/>
              <a:ext cx="7620000" cy="270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ytuł 1"/>
          <p:cNvSpPr txBox="1">
            <a:spLocks/>
          </p:cNvSpPr>
          <p:nvPr/>
        </p:nvSpPr>
        <p:spPr>
          <a:xfrm>
            <a:off x="4145236" y="1413570"/>
            <a:ext cx="4392488" cy="1362390"/>
          </a:xfrm>
          <a:prstGeom prst="rect">
            <a:avLst/>
          </a:prstGeom>
        </p:spPr>
        <p:txBody>
          <a:bodyPr lIns="0" tIns="0" rIns="0" bIns="122400" anchor="b" anchorCtr="0"/>
          <a:lstStyle>
            <a:lvl1pPr marL="0" indent="0" algn="l" defTabSz="914307" rtl="0" eaLnBrk="1" latinLnBrk="0" hangingPunct="1">
              <a:spcBef>
                <a:spcPct val="0"/>
              </a:spcBef>
              <a:buNone/>
              <a:tabLst>
                <a:tab pos="2066925" algn="l"/>
              </a:tabLst>
              <a:defRPr sz="3800" b="1" kern="1200" cap="all" baseline="0">
                <a:solidFill>
                  <a:srgbClr val="80828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l-PL" dirty="0" smtClean="0"/>
              <a:t>Otoczenie:  </a:t>
            </a:r>
            <a:r>
              <a:rPr lang="pl-PL" dirty="0"/>
              <a:t>wygląd urzędu</a:t>
            </a:r>
          </a:p>
        </p:txBody>
      </p:sp>
    </p:spTree>
    <p:extLst>
      <p:ext uri="{BB962C8B-B14F-4D97-AF65-F5344CB8AC3E}">
        <p14:creationId xmlns:p14="http://schemas.microsoft.com/office/powerpoint/2010/main" val="8764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648674"/>
              </p:ext>
            </p:extLst>
          </p:nvPr>
        </p:nvGraphicFramePr>
        <p:xfrm>
          <a:off x="767690" y="2202447"/>
          <a:ext cx="7610209" cy="1049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7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Wesoła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2"/>
                </a:solidFill>
              </a:rPr>
              <a:t>Otoczenie: Wygląd Urzędu (1)</a:t>
            </a:r>
            <a:endParaRPr lang="pl-PL" sz="2800" b="1" dirty="0">
              <a:solidFill>
                <a:schemeClr val="accent2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14469" y="3362366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>
                <a:solidFill>
                  <a:schemeClr val="accent5"/>
                </a:solidFill>
              </a:rPr>
              <a:t>OTOCZENIE – WYGLĄD URZĘDU (1)</a:t>
            </a:r>
            <a:endParaRPr lang="en-GB" sz="1200" b="1" dirty="0">
              <a:solidFill>
                <a:schemeClr val="accent5"/>
              </a:solidFill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920214"/>
              </p:ext>
            </p:extLst>
          </p:nvPr>
        </p:nvGraphicFramePr>
        <p:xfrm>
          <a:off x="590653" y="3676396"/>
          <a:ext cx="7557812" cy="270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0426" y="1721322"/>
            <a:ext cx="4026599" cy="457306"/>
          </a:xfrm>
          <a:prstGeom prst="rect">
            <a:avLst/>
          </a:prstGeom>
          <a:noFill/>
          <a:ln w="0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ŚREDNI CZAS OCZEKIWANIA NA OBSŁUGĘ PRZED PI/ WOM/ DELEGATURĄ </a:t>
            </a:r>
            <a:r>
              <a:rPr lang="pl-PL" sz="1200" b="1" dirty="0" err="1">
                <a:solidFill>
                  <a:schemeClr val="tx1">
                    <a:lumMod val="50000"/>
                  </a:schemeClr>
                </a:solidFill>
              </a:rPr>
              <a:t>BAiSO</a:t>
            </a:r>
            <a:endParaRPr lang="pl-PL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012609" y="1721322"/>
            <a:ext cx="3664586" cy="457306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lIns="91449" tIns="45725" rIns="91449" bIns="45725">
            <a:spAutoFit/>
          </a:bodyPr>
          <a:lstStyle/>
          <a:p>
            <a:pPr algn="ctr"/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ŚREDNIA LICZBA OSÓB W KOLEJCE DO PI/ WOM/ DELEGATUR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Y</a:t>
            </a:r>
            <a:r>
              <a:rPr lang="pl-PL" sz="1200" b="1">
                <a:solidFill>
                  <a:schemeClr val="tx1">
                    <a:lumMod val="50000"/>
                  </a:schemeClr>
                </a:solidFill>
              </a:rPr>
              <a:t> BAiSO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52314" y="6418162"/>
            <a:ext cx="2294335" cy="324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lIns="180018" tIns="45725" rIns="180018" bIns="45725" anchor="ctr"/>
          <a:lstStyle/>
          <a:p>
            <a:pPr algn="ctr">
              <a:lnSpc>
                <a:spcPct val="90000"/>
              </a:lnSpc>
            </a:pPr>
            <a:r>
              <a:rPr lang="pl-PL" sz="1200" dirty="0">
                <a:solidFill>
                  <a:schemeClr val="tx1">
                    <a:lumMod val="50000"/>
                  </a:schemeClr>
                </a:solidFill>
              </a:rPr>
              <a:t>Odsetek odpowiedzi „TAK”</a:t>
            </a:r>
            <a:endParaRPr lang="en-GB" sz="1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14469" y="1468739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 smtClean="0">
                <a:solidFill>
                  <a:schemeClr val="accent5"/>
                </a:solidFill>
              </a:rPr>
              <a:t>FUNKCJONOWANIE URZĘDU </a:t>
            </a:r>
            <a:endParaRPr lang="en-GB" sz="12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79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/>
        </p:nvGrpSpPr>
        <p:grpSpPr>
          <a:xfrm>
            <a:off x="767594" y="2061642"/>
            <a:ext cx="7610400" cy="1054218"/>
            <a:chOff x="757332" y="5363944"/>
            <a:chExt cx="7610400" cy="1054218"/>
          </a:xfrm>
        </p:grpSpPr>
        <p:graphicFrame>
          <p:nvGraphicFramePr>
            <p:cNvPr id="15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63665139"/>
                </p:ext>
              </p:extLst>
            </p:nvPr>
          </p:nvGraphicFramePr>
          <p:xfrm>
            <a:off x="757428" y="5363944"/>
            <a:ext cx="7610209" cy="10495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Prostokąt 2"/>
            <p:cNvSpPr/>
            <p:nvPr/>
          </p:nvSpPr>
          <p:spPr>
            <a:xfrm>
              <a:off x="757332" y="5806058"/>
              <a:ext cx="7610400" cy="6121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8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Wesoła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2"/>
                </a:solidFill>
              </a:rPr>
              <a:t>Otoczenie: Wygląd Urzędu (2)</a:t>
            </a:r>
            <a:endParaRPr lang="pl-PL" sz="2800" b="1" dirty="0">
              <a:solidFill>
                <a:schemeClr val="accent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4469" y="1756771"/>
            <a:ext cx="3518511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Gdzie znajdują się </a:t>
            </a:r>
            <a:r>
              <a:rPr lang="pl-PL" sz="1200" b="1" u="sng" dirty="0"/>
              <a:t>karty informacyjne</a:t>
            </a:r>
            <a:r>
              <a:rPr lang="pl-PL" sz="1200" b="1" dirty="0"/>
              <a:t>?</a:t>
            </a:r>
            <a:endParaRPr lang="en-GB" sz="1200" b="1" dirty="0"/>
          </a:p>
        </p:txBody>
      </p:sp>
      <p:graphicFrame>
        <p:nvGraphicFramePr>
          <p:cNvPr id="13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5022771"/>
              </p:ext>
            </p:extLst>
          </p:nvPr>
        </p:nvGraphicFramePr>
        <p:xfrm>
          <a:off x="614469" y="2422082"/>
          <a:ext cx="7763525" cy="4176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270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151A6-84C7-44BA-AC10-1A12A5B61C25}" type="slidenum">
              <a:rPr lang="pl-PL" smtClean="0"/>
              <a:t>9</a:t>
            </a:fld>
            <a:endParaRPr lang="pl-P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Urząd Dzielnicy Wesoła</a:t>
            </a:r>
            <a:br>
              <a:rPr lang="pl-PL" b="1" dirty="0" smtClean="0"/>
            </a:br>
            <a:r>
              <a:rPr lang="pl-PL" sz="2800" b="1" dirty="0" smtClean="0">
                <a:solidFill>
                  <a:schemeClr val="accent2"/>
                </a:solidFill>
              </a:rPr>
              <a:t>Otoczenie: Wygląd Urzędu (3)</a:t>
            </a:r>
            <a:endParaRPr lang="pl-PL" sz="2800" b="1" dirty="0">
              <a:solidFill>
                <a:schemeClr val="accent2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614469" y="4179858"/>
            <a:ext cx="7558726" cy="2770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 na terenie urzędu są w miejscu, w którym łatwo je zauważyć?</a:t>
            </a: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067417"/>
              </p:ext>
            </p:extLst>
          </p:nvPr>
        </p:nvGraphicFramePr>
        <p:xfrm>
          <a:off x="614469" y="2142330"/>
          <a:ext cx="7705475" cy="2151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015340"/>
              </p:ext>
            </p:extLst>
          </p:nvPr>
        </p:nvGraphicFramePr>
        <p:xfrm>
          <a:off x="614469" y="4652595"/>
          <a:ext cx="7705475" cy="215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614469" y="1756771"/>
            <a:ext cx="7990773" cy="30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80018" tIns="45725" rIns="180018" bIns="45725"/>
          <a:lstStyle/>
          <a:p>
            <a:r>
              <a:rPr lang="pl-PL" sz="1200" b="1" dirty="0"/>
              <a:t>Czy </a:t>
            </a:r>
            <a:r>
              <a:rPr lang="pl-PL" sz="1200" b="1" u="sng" dirty="0"/>
              <a:t>karty informacyjne</a:t>
            </a:r>
            <a:r>
              <a:rPr lang="pl-PL" sz="1200" b="1" dirty="0"/>
              <a:t>, które są na terenie urzędu są </a:t>
            </a:r>
            <a:r>
              <a:rPr lang="pl-PL" sz="1200" b="1" dirty="0" smtClean="0"/>
              <a:t>uporządkowane?</a:t>
            </a:r>
            <a:endParaRPr lang="pl-PL" sz="1200" b="1" dirty="0"/>
          </a:p>
        </p:txBody>
      </p:sp>
    </p:spTree>
    <p:extLst>
      <p:ext uri="{BB962C8B-B14F-4D97-AF65-F5344CB8AC3E}">
        <p14:creationId xmlns:p14="http://schemas.microsoft.com/office/powerpoint/2010/main" val="3213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C">
  <a:themeElements>
    <a:clrScheme name="ARC">
      <a:dk1>
        <a:srgbClr val="808285"/>
      </a:dk1>
      <a:lt1>
        <a:srgbClr val="FFFFFF"/>
      </a:lt1>
      <a:dk2>
        <a:srgbClr val="F89728"/>
      </a:dk2>
      <a:lt2>
        <a:srgbClr val="FFFFFF"/>
      </a:lt2>
      <a:accent1>
        <a:srgbClr val="0070C0"/>
      </a:accent1>
      <a:accent2>
        <a:srgbClr val="F89728"/>
      </a:accent2>
      <a:accent3>
        <a:srgbClr val="808285"/>
      </a:accent3>
      <a:accent4>
        <a:srgbClr val="E34A21"/>
      </a:accent4>
      <a:accent5>
        <a:srgbClr val="477237"/>
      </a:accent5>
      <a:accent6>
        <a:srgbClr val="827364"/>
      </a:accent6>
      <a:hlink>
        <a:srgbClr val="00229F"/>
      </a:hlink>
      <a:folHlink>
        <a:srgbClr val="00229F"/>
      </a:folHlink>
    </a:clrScheme>
    <a:fontScheme name="ARC">
      <a:majorFont>
        <a:latin typeface="Arial Bold"/>
        <a:ea typeface=""/>
        <a:cs typeface=""/>
      </a:majorFont>
      <a:minorFont>
        <a:latin typeface="Arial Light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.potx" id="{B6432285-ECAB-4A57-AEC2-5431D4683B3D}" vid="{B8EFF4A2-3A65-4C9A-AAAC-73979D6A875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ARC</Template>
  <TotalTime>1008</TotalTime>
  <Words>1730</Words>
  <Application>Microsoft Office PowerPoint</Application>
  <PresentationFormat>Niestandardowy</PresentationFormat>
  <Paragraphs>293</Paragraphs>
  <Slides>30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8" baseType="lpstr">
      <vt:lpstr>Arial</vt:lpstr>
      <vt:lpstr>Arial Bold</vt:lpstr>
      <vt:lpstr>Arial Light</vt:lpstr>
      <vt:lpstr>Calibri</vt:lpstr>
      <vt:lpstr>Symbol</vt:lpstr>
      <vt:lpstr>Tahoma</vt:lpstr>
      <vt:lpstr>Verdana</vt:lpstr>
      <vt:lpstr>ARC</vt:lpstr>
      <vt:lpstr>TAJEMNICZY KLIENT URZĄD DZIELNICY WESOŁA</vt:lpstr>
      <vt:lpstr>Spis treści</vt:lpstr>
      <vt:lpstr>Informacje o metodzie</vt:lpstr>
      <vt:lpstr>Wyniki badania</vt:lpstr>
      <vt:lpstr>Kryteria oceny</vt:lpstr>
      <vt:lpstr>Wyniki badania</vt:lpstr>
      <vt:lpstr>Urząd Dzielnicy Wesoła Otoczenie: Wygląd Urzędu (1)</vt:lpstr>
      <vt:lpstr>Urząd Dzielnicy Wesoła Otoczenie: Wygląd Urzędu (2)</vt:lpstr>
      <vt:lpstr>Urząd Dzielnicy Wesoła Otoczenie: Wygląd Urzędu (3)</vt:lpstr>
      <vt:lpstr>Urząd Dzielnicy Wesoła Otoczenie: Wygląd Urzędu (4)</vt:lpstr>
      <vt:lpstr>Urząd Dzielnicy Wesoła Otoczenie: Wygląd Urzędu (5)</vt:lpstr>
      <vt:lpstr>Urząd Dzielnicy Wesoła Otoczenie: Wygląd Urzędu (6)</vt:lpstr>
      <vt:lpstr>Urząd Dzielnicy Wesoła Otoczenie: Wygląd Urzędu (7)</vt:lpstr>
      <vt:lpstr>Wyniki badania</vt:lpstr>
      <vt:lpstr>Urząd Dzielnicy Wesoła Wygląd zewnętrzny urzędnika i jego stanowisko pracy</vt:lpstr>
      <vt:lpstr>Wyniki badania</vt:lpstr>
      <vt:lpstr>Urząd Dzielnicy Wesoła Zachowanie urzędnika wobec interesanta (1)</vt:lpstr>
      <vt:lpstr>Urząd Dzielnicy Wesoła Zachowanie urzędnika wobec interesanta (2)</vt:lpstr>
      <vt:lpstr>Wyniki badania</vt:lpstr>
      <vt:lpstr>Urząd Dzielnicy Wesoła Urzędnik: Obsługa przedstawionej sprawy (1)</vt:lpstr>
      <vt:lpstr>Urząd Dzielnicy Wesoła Urzędnik: Obsługa przedstawionej sprawy (2)</vt:lpstr>
      <vt:lpstr>Urząd Dzielnicy Wesoła Urzędnik: Obsługa przedstawionej sprawy (3)</vt:lpstr>
      <vt:lpstr>Wyniki badania</vt:lpstr>
      <vt:lpstr>Urząd Dzielnicy Wesoła Urzędnik: Sposób załatwienia przedstawionej sprawy (1)</vt:lpstr>
      <vt:lpstr>Urząd Dzielnicy Wesoła Urzędnik: Sposób załatwienia przedstawionej sprawy (2)</vt:lpstr>
      <vt:lpstr>Urząd Dzielnicy Wesoła Urzędnik: Sposób załatwienia przedstawionej sprawy (3)</vt:lpstr>
      <vt:lpstr>Urząd Dzielnicy Wesoła Urzędnik: Sposób załatwiania przedstawionej sprawy (4)</vt:lpstr>
      <vt:lpstr>Urząd Dzielnicy Wesoła Urzędnik: Sposób załatwienia przedstawionej sprawy (5)</vt:lpstr>
      <vt:lpstr>Urząd Dzielnicy Wesoła Urzędnik: Sposób załatwienia przedstawionej sprawy (6)</vt:lpstr>
      <vt:lpstr>Prezentacja programu PowerPoint</vt:lpstr>
    </vt:vector>
  </TitlesOfParts>
  <Company>Centrum Edukacji Nowoczesnej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</dc:creator>
  <cp:keywords>ARC;Rynek;Opinia</cp:keywords>
  <cp:lastModifiedBy>Natalia Jońca</cp:lastModifiedBy>
  <cp:revision>134</cp:revision>
  <dcterms:created xsi:type="dcterms:W3CDTF">2013-09-17T08:07:59Z</dcterms:created>
  <dcterms:modified xsi:type="dcterms:W3CDTF">2014-12-04T10:30:34Z</dcterms:modified>
</cp:coreProperties>
</file>