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9" r:id="rId3"/>
    <p:sldId id="320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8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36" y="-11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2.35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2.789473684210526</c:v>
                </c:pt>
                <c:pt idx="2" formatCode="0.0">
                  <c:v>0.631578947368421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3.95</c:v>
                </c:pt>
                <c:pt idx="2" formatCode="0.0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435224"/>
        <c:axId val="-2121822328"/>
      </c:barChart>
      <c:catAx>
        <c:axId val="-2121435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121822328"/>
        <c:crosses val="autoZero"/>
        <c:auto val="1"/>
        <c:lblAlgn val="ctr"/>
        <c:lblOffset val="100"/>
        <c:noMultiLvlLbl val="0"/>
      </c:catAx>
      <c:valAx>
        <c:axId val="-2121822328"/>
        <c:scaling>
          <c:orientation val="minMax"/>
          <c:max val="15.0"/>
          <c:min val="0.0"/>
        </c:scaling>
        <c:delete val="1"/>
        <c:axPos val="l"/>
        <c:numFmt formatCode="0.0" sourceLinked="1"/>
        <c:majorTickMark val="out"/>
        <c:minorTickMark val="none"/>
        <c:tickLblPos val="none"/>
        <c:crossAx val="-212143522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0.947368421052631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0.0526315789473684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5324888"/>
        <c:axId val="-2115787736"/>
      </c:barChart>
      <c:catAx>
        <c:axId val="-2115324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787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7877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32488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870600"/>
        <c:axId val="-2115853864"/>
      </c:barChart>
      <c:catAx>
        <c:axId val="-21158706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853864"/>
        <c:crosses val="autoZero"/>
        <c:auto val="1"/>
        <c:lblAlgn val="ctr"/>
        <c:lblOffset val="100"/>
        <c:noMultiLvlLbl val="0"/>
      </c:catAx>
      <c:valAx>
        <c:axId val="-211585386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870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0.25</c:v>
                </c:pt>
                <c:pt idx="3">
                  <c:v>0.65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0.1</c:v>
                </c:pt>
                <c:pt idx="4">
                  <c:v>0.0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</c:v>
                </c:pt>
                <c:pt idx="1">
                  <c:v>0.05</c:v>
                </c:pt>
                <c:pt idx="2">
                  <c:v>0.4</c:v>
                </c:pt>
                <c:pt idx="3">
                  <c:v>0.0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721688"/>
        <c:axId val="-2115333048"/>
      </c:barChart>
      <c:catAx>
        <c:axId val="-2115721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333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33304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721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0.25</c:v>
                </c:pt>
                <c:pt idx="1">
                  <c:v>0.55</c:v>
                </c:pt>
                <c:pt idx="2">
                  <c:v>0.7</c:v>
                </c:pt>
                <c:pt idx="4">
                  <c:v>1.0</c:v>
                </c:pt>
                <c:pt idx="5">
                  <c:v>0.95</c:v>
                </c:pt>
                <c:pt idx="6">
                  <c:v>0.95</c:v>
                </c:pt>
                <c:pt idx="8">
                  <c:v>0.9</c:v>
                </c:pt>
                <c:pt idx="9">
                  <c:v>0.95</c:v>
                </c:pt>
                <c:pt idx="10">
                  <c:v>1.0</c:v>
                </c:pt>
                <c:pt idx="12">
                  <c:v>1.0</c:v>
                </c:pt>
                <c:pt idx="13">
                  <c:v>0.9</c:v>
                </c:pt>
                <c:pt idx="14">
                  <c:v>0.95</c:v>
                </c:pt>
                <c:pt idx="17">
                  <c:v>0.15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0.75</c:v>
                </c:pt>
                <c:pt idx="1">
                  <c:v>0.45</c:v>
                </c:pt>
                <c:pt idx="2">
                  <c:v>0.3</c:v>
                </c:pt>
                <c:pt idx="5">
                  <c:v>0.05</c:v>
                </c:pt>
                <c:pt idx="6">
                  <c:v>0.05</c:v>
                </c:pt>
                <c:pt idx="8">
                  <c:v>0.1</c:v>
                </c:pt>
                <c:pt idx="9">
                  <c:v>0.05</c:v>
                </c:pt>
                <c:pt idx="13">
                  <c:v>0.1</c:v>
                </c:pt>
                <c:pt idx="14">
                  <c:v>0.05</c:v>
                </c:pt>
                <c:pt idx="16">
                  <c:v>1.0</c:v>
                </c:pt>
                <c:pt idx="17">
                  <c:v>0.85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5640728"/>
        <c:axId val="-2115637704"/>
      </c:barChart>
      <c:catAx>
        <c:axId val="-21156407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5637704"/>
        <c:crosses val="autoZero"/>
        <c:auto val="1"/>
        <c:lblAlgn val="ctr"/>
        <c:lblOffset val="100"/>
        <c:noMultiLvlLbl val="0"/>
      </c:catAx>
      <c:valAx>
        <c:axId val="-21156377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6407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1.0</c:v>
                </c:pt>
                <c:pt idx="1">
                  <c:v>0.95</c:v>
                </c:pt>
                <c:pt idx="2">
                  <c:v>0.75</c:v>
                </c:pt>
                <c:pt idx="4">
                  <c:v>0.95</c:v>
                </c:pt>
                <c:pt idx="5">
                  <c:v>0.85</c:v>
                </c:pt>
                <c:pt idx="6">
                  <c:v>0.9</c:v>
                </c:pt>
                <c:pt idx="9">
                  <c:v>0.05</c:v>
                </c:pt>
                <c:pt idx="12">
                  <c:v>1.0</c:v>
                </c:pt>
                <c:pt idx="13">
                  <c:v>0.8</c:v>
                </c:pt>
                <c:pt idx="14">
                  <c:v>0.85</c:v>
                </c:pt>
                <c:pt idx="16">
                  <c:v>1.0</c:v>
                </c:pt>
                <c:pt idx="17">
                  <c:v>0.85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0.05</c:v>
                </c:pt>
                <c:pt idx="2">
                  <c:v>0.2</c:v>
                </c:pt>
                <c:pt idx="4">
                  <c:v>0.05</c:v>
                </c:pt>
                <c:pt idx="6">
                  <c:v>0.05</c:v>
                </c:pt>
                <c:pt idx="8">
                  <c:v>1.0</c:v>
                </c:pt>
                <c:pt idx="9">
                  <c:v>0.75</c:v>
                </c:pt>
                <c:pt idx="10">
                  <c:v>0.95</c:v>
                </c:pt>
                <c:pt idx="13">
                  <c:v>0.05</c:v>
                </c:pt>
                <c:pt idx="14">
                  <c:v>0.1</c:v>
                </c:pt>
                <c:pt idx="17">
                  <c:v>0.15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0.05</c:v>
                </c:pt>
                <c:pt idx="5" formatCode="0%">
                  <c:v>0.15</c:v>
                </c:pt>
                <c:pt idx="6" formatCode="0%">
                  <c:v>0.05</c:v>
                </c:pt>
                <c:pt idx="9" formatCode="0%">
                  <c:v>0.2</c:v>
                </c:pt>
                <c:pt idx="10" formatCode="0%">
                  <c:v>0.05</c:v>
                </c:pt>
                <c:pt idx="13" formatCode="0%">
                  <c:v>0.15</c:v>
                </c:pt>
                <c:pt idx="14" formatCode="0%">
                  <c:v>0.05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5904360"/>
        <c:axId val="-2115550088"/>
      </c:barChart>
      <c:catAx>
        <c:axId val="-2115904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5550088"/>
        <c:crosses val="autoZero"/>
        <c:auto val="1"/>
        <c:lblAlgn val="ctr"/>
        <c:lblOffset val="100"/>
        <c:noMultiLvlLbl val="0"/>
      </c:catAx>
      <c:valAx>
        <c:axId val="-211555008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904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(N=17)</c:v>
                </c:pt>
                <c:pt idx="2">
                  <c:v>2012 (N=16)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0.647058823529412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(N=17)</c:v>
                </c:pt>
                <c:pt idx="2">
                  <c:v>2012 (N=16)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</c:v>
                </c:pt>
                <c:pt idx="1">
                  <c:v>0.117647058823529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(N=17)</c:v>
                </c:pt>
                <c:pt idx="2">
                  <c:v>2012 (N=16)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0.235294117647059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669720"/>
        <c:axId val="-2116666632"/>
      </c:barChart>
      <c:catAx>
        <c:axId val="-2116669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16666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6666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66972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447352"/>
        <c:axId val="-2116444120"/>
      </c:barChart>
      <c:catAx>
        <c:axId val="-21164473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444120"/>
        <c:crosses val="autoZero"/>
        <c:auto val="1"/>
        <c:lblAlgn val="ctr"/>
        <c:lblOffset val="100"/>
        <c:noMultiLvlLbl val="0"/>
      </c:catAx>
      <c:valAx>
        <c:axId val="-211644412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64473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6622552"/>
        <c:axId val="-2116372072"/>
      </c:barChart>
      <c:catAx>
        <c:axId val="-2116622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372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372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1662255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6279368"/>
        <c:axId val="-2116275832"/>
      </c:barChart>
      <c:catAx>
        <c:axId val="-2116279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275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2758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27936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0.0</c:v>
                </c:pt>
                <c:pt idx="2">
                  <c:v>0.2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0.0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0.2</c:v>
                </c:pt>
                <c:pt idx="2">
                  <c:v>0.05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325048"/>
        <c:axId val="-2116321608"/>
      </c:barChart>
      <c:catAx>
        <c:axId val="-2116325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321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3216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3250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</c:v>
                </c:pt>
                <c:pt idx="1">
                  <c:v>0.9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364920"/>
        <c:axId val="-2121929512"/>
      </c:barChart>
      <c:catAx>
        <c:axId val="-2121364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929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92951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364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</c:v>
                </c:pt>
                <c:pt idx="1">
                  <c:v>0.95</c:v>
                </c:pt>
                <c:pt idx="2">
                  <c:v>0.9</c:v>
                </c:pt>
                <c:pt idx="4">
                  <c:v>1.0</c:v>
                </c:pt>
                <c:pt idx="5">
                  <c:v>0.95</c:v>
                </c:pt>
                <c:pt idx="6">
                  <c:v>1.0</c:v>
                </c:pt>
                <c:pt idx="8">
                  <c:v>0.1</c:v>
                </c:pt>
                <c:pt idx="12">
                  <c:v>0.1</c:v>
                </c:pt>
                <c:pt idx="16">
                  <c:v>0.1</c:v>
                </c:pt>
                <c:pt idx="17">
                  <c:v>0.15</c:v>
                </c:pt>
                <c:pt idx="18">
                  <c:v>0.15</c:v>
                </c:pt>
                <c:pt idx="20">
                  <c:v>0.85</c:v>
                </c:pt>
                <c:pt idx="21">
                  <c:v>0.95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0.1</c:v>
                </c:pt>
                <c:pt idx="1">
                  <c:v>0.05</c:v>
                </c:pt>
                <c:pt idx="2">
                  <c:v>0.1</c:v>
                </c:pt>
                <c:pt idx="5">
                  <c:v>0.05</c:v>
                </c:pt>
                <c:pt idx="8">
                  <c:v>0.9</c:v>
                </c:pt>
                <c:pt idx="9">
                  <c:v>1.0</c:v>
                </c:pt>
                <c:pt idx="10">
                  <c:v>1.0</c:v>
                </c:pt>
                <c:pt idx="12">
                  <c:v>0.9</c:v>
                </c:pt>
                <c:pt idx="13">
                  <c:v>1.0</c:v>
                </c:pt>
                <c:pt idx="14">
                  <c:v>1.0</c:v>
                </c:pt>
                <c:pt idx="16">
                  <c:v>0.9</c:v>
                </c:pt>
                <c:pt idx="17">
                  <c:v>0.85</c:v>
                </c:pt>
                <c:pt idx="18">
                  <c:v>0.85</c:v>
                </c:pt>
                <c:pt idx="20">
                  <c:v>0.15</c:v>
                </c:pt>
                <c:pt idx="21">
                  <c:v>0.05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6108360"/>
        <c:axId val="-2116105304"/>
      </c:barChart>
      <c:catAx>
        <c:axId val="-2116108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6105304"/>
        <c:crosses val="autoZero"/>
        <c:auto val="1"/>
        <c:lblAlgn val="ctr"/>
        <c:lblOffset val="100"/>
        <c:noMultiLvlLbl val="0"/>
      </c:catAx>
      <c:valAx>
        <c:axId val="-21161053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108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w trakcie rozmowy z Tobą?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0.65</c:v>
                </c:pt>
                <c:pt idx="1">
                  <c:v>0.55</c:v>
                </c:pt>
                <c:pt idx="2">
                  <c:v>0.5</c:v>
                </c:pt>
                <c:pt idx="4">
                  <c:v>1.0</c:v>
                </c:pt>
                <c:pt idx="5">
                  <c:v>0.95</c:v>
                </c:pt>
                <c:pt idx="6">
                  <c:v>1.0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w trakcie rozmowy z Tobą?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0.35</c:v>
                </c:pt>
                <c:pt idx="1">
                  <c:v>0.45</c:v>
                </c:pt>
                <c:pt idx="2">
                  <c:v>0.5</c:v>
                </c:pt>
                <c:pt idx="5">
                  <c:v>0.05</c:v>
                </c:pt>
                <c:pt idx="8">
                  <c:v>1.0</c:v>
                </c:pt>
                <c:pt idx="9">
                  <c:v>1.0</c:v>
                </c:pt>
                <c:pt idx="1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6819688"/>
        <c:axId val="-2116849736"/>
      </c:barChart>
      <c:catAx>
        <c:axId val="-2116819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6849736"/>
        <c:crosses val="autoZero"/>
        <c:auto val="1"/>
        <c:lblAlgn val="ctr"/>
        <c:lblOffset val="100"/>
        <c:noMultiLvlLbl val="0"/>
      </c:catAx>
      <c:valAx>
        <c:axId val="-21168497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8196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841592"/>
        <c:axId val="-2116838616"/>
      </c:barChart>
      <c:catAx>
        <c:axId val="-21168415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838616"/>
        <c:crosses val="autoZero"/>
        <c:auto val="1"/>
        <c:lblAlgn val="ctr"/>
        <c:lblOffset val="100"/>
        <c:noMultiLvlLbl val="0"/>
      </c:catAx>
      <c:valAx>
        <c:axId val="-211683861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6841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dotyczy</c:v>
                </c:pt>
                <c:pt idx="3">
                  <c:v>Nie wspomniał o formularzu|wniosku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0.55</c:v>
                </c:pt>
                <c:pt idx="1">
                  <c:v>0.4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dotyczy</c:v>
                </c:pt>
                <c:pt idx="3">
                  <c:v>Nie wspomniał o formularzu|wniosku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dotyczy</c:v>
                </c:pt>
                <c:pt idx="3">
                  <c:v>Nie wspomniał o formularzu|wniosku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4"/>
                <c:pt idx="0">
                  <c:v>0.45</c:v>
                </c:pt>
                <c:pt idx="1">
                  <c:v>0.4</c:v>
                </c:pt>
                <c:pt idx="2">
                  <c:v>0.15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7038040"/>
        <c:axId val="-2117034568"/>
      </c:barChart>
      <c:catAx>
        <c:axId val="-2117038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034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03456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0380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0.8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</c:v>
                </c:pt>
                <c:pt idx="1">
                  <c:v>0.45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6582760"/>
        <c:axId val="-2126530744"/>
      </c:barChart>
      <c:catAx>
        <c:axId val="-212658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530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530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26582760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7156632"/>
        <c:axId val="-2126573832"/>
      </c:barChart>
      <c:catAx>
        <c:axId val="-21271566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6573832"/>
        <c:crosses val="autoZero"/>
        <c:auto val="1"/>
        <c:lblAlgn val="ctr"/>
        <c:lblOffset val="100"/>
        <c:noMultiLvlLbl val="0"/>
      </c:catAx>
      <c:valAx>
        <c:axId val="-212657383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7156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857736"/>
        <c:axId val="-2126996392"/>
      </c:barChart>
      <c:catAx>
        <c:axId val="-2126857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99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99639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8577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0.0</c:v>
                </c:pt>
                <c:pt idx="3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0.0</c:v>
                </c:pt>
                <c:pt idx="3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0.0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764936"/>
        <c:axId val="-2126881032"/>
      </c:barChart>
      <c:catAx>
        <c:axId val="-2126764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881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8810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7649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6861672"/>
        <c:axId val="-2127008520"/>
      </c:barChart>
      <c:catAx>
        <c:axId val="-21268616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7008520"/>
        <c:crosses val="autoZero"/>
        <c:auto val="1"/>
        <c:lblAlgn val="ctr"/>
        <c:lblOffset val="100"/>
        <c:noMultiLvlLbl val="0"/>
      </c:catAx>
      <c:valAx>
        <c:axId val="-212700852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68616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0.8</c:v>
                </c:pt>
                <c:pt idx="2">
                  <c:v>0.7</c:v>
                </c:pt>
                <c:pt idx="3">
                  <c:v>0.7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0.35</c:v>
                </c:pt>
                <c:pt idx="2">
                  <c:v>0.5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0.55</c:v>
                </c:pt>
                <c:pt idx="2">
                  <c:v>0.7</c:v>
                </c:pt>
                <c:pt idx="3">
                  <c:v>0.45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562504"/>
        <c:axId val="-2126572264"/>
      </c:barChart>
      <c:catAx>
        <c:axId val="-2126562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572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57226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5625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931448"/>
        <c:axId val="-2144203240"/>
      </c:barChart>
      <c:catAx>
        <c:axId val="-21219314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44203240"/>
        <c:crosses val="autoZero"/>
        <c:auto val="1"/>
        <c:lblAlgn val="ctr"/>
        <c:lblOffset val="100"/>
        <c:noMultiLvlLbl val="0"/>
      </c:catAx>
      <c:valAx>
        <c:axId val="-214420324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1931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7552472"/>
        <c:axId val="-2127558472"/>
      </c:barChart>
      <c:catAx>
        <c:axId val="-21275524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7558472"/>
        <c:crosses val="autoZero"/>
        <c:auto val="1"/>
        <c:lblAlgn val="ctr"/>
        <c:lblOffset val="100"/>
        <c:noMultiLvlLbl val="0"/>
      </c:catAx>
      <c:valAx>
        <c:axId val="-212755847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7552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39791400"/>
        <c:axId val="-2127502472"/>
      </c:barChart>
      <c:catAx>
        <c:axId val="-21397914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7502472"/>
        <c:crosses val="autoZero"/>
        <c:auto val="1"/>
        <c:lblAlgn val="ctr"/>
        <c:lblOffset val="100"/>
        <c:noMultiLvlLbl val="0"/>
      </c:catAx>
      <c:valAx>
        <c:axId val="-212750247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39791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0.1</c:v>
                </c:pt>
                <c:pt idx="3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30598200"/>
        <c:axId val="-2130419672"/>
      </c:barChart>
      <c:catAx>
        <c:axId val="-2130598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30419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041967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598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</c:v>
                </c:pt>
                <c:pt idx="2">
                  <c:v>0.0</c:v>
                </c:pt>
                <c:pt idx="3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0.764705882352941</c:v>
                </c:pt>
                <c:pt idx="1">
                  <c:v>0.117647058823529</c:v>
                </c:pt>
                <c:pt idx="2">
                  <c:v>0.117647058823529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</c:v>
                </c:pt>
                <c:pt idx="1">
                  <c:v>0.33</c:v>
                </c:pt>
                <c:pt idx="2">
                  <c:v>0.11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3957800"/>
        <c:axId val="-2117776840"/>
      </c:barChart>
      <c:catAx>
        <c:axId val="2113957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776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77684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39578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9297496"/>
        <c:axId val="2116410168"/>
      </c:barChart>
      <c:catAx>
        <c:axId val="-21292974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116410168"/>
        <c:crosses val="autoZero"/>
        <c:auto val="1"/>
        <c:lblAlgn val="ctr"/>
        <c:lblOffset val="100"/>
        <c:noMultiLvlLbl val="0"/>
      </c:catAx>
      <c:valAx>
        <c:axId val="211641016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92974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0.45</c:v>
                </c:pt>
                <c:pt idx="1">
                  <c:v>0.0</c:v>
                </c:pt>
                <c:pt idx="2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0.2</c:v>
                </c:pt>
                <c:pt idx="1">
                  <c:v>0.15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0.35</c:v>
                </c:pt>
                <c:pt idx="1">
                  <c:v>0.1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9255592"/>
        <c:axId val="2116573704"/>
      </c:barChart>
      <c:catAx>
        <c:axId val="-2129255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573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57370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255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0.0</c:v>
                </c:pt>
                <c:pt idx="2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0.0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0.05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9545576"/>
        <c:axId val="-2129526392"/>
      </c:barChart>
      <c:catAx>
        <c:axId val="-2129545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52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52639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5455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0.45</c:v>
                </c:pt>
                <c:pt idx="1">
                  <c:v>0.65</c:v>
                </c:pt>
                <c:pt idx="2">
                  <c:v>0.3</c:v>
                </c:pt>
                <c:pt idx="4">
                  <c:v>0.15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0.55</c:v>
                </c:pt>
                <c:pt idx="1">
                  <c:v>0.35</c:v>
                </c:pt>
                <c:pt idx="2">
                  <c:v>0.7</c:v>
                </c:pt>
                <c:pt idx="4">
                  <c:v>0.55</c:v>
                </c:pt>
                <c:pt idx="5">
                  <c:v>0.6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4133496"/>
        <c:axId val="-2120696760"/>
      </c:barChart>
      <c:catAx>
        <c:axId val="-21441334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0696760"/>
        <c:crosses val="autoZero"/>
        <c:auto val="1"/>
        <c:lblAlgn val="ctr"/>
        <c:lblOffset val="100"/>
        <c:noMultiLvlLbl val="0"/>
      </c:catAx>
      <c:valAx>
        <c:axId val="-21206967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41334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37041685058647"/>
          <c:y val="0.341407884798732"/>
          <c:w val="0.417743205953745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8546056"/>
        <c:axId val="-2118736232"/>
      </c:barChart>
      <c:catAx>
        <c:axId val="-2118546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8736232"/>
        <c:crosses val="autoZero"/>
        <c:auto val="1"/>
        <c:lblAlgn val="ctr"/>
        <c:lblOffset val="100"/>
        <c:noMultiLvlLbl val="0"/>
      </c:catAx>
      <c:valAx>
        <c:axId val="-21187362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5460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602968"/>
        <c:axId val="2116582488"/>
      </c:barChart>
      <c:catAx>
        <c:axId val="21166029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116582488"/>
        <c:crosses val="autoZero"/>
        <c:auto val="1"/>
        <c:lblAlgn val="ctr"/>
        <c:lblOffset val="100"/>
        <c:noMultiLvlLbl val="0"/>
      </c:catAx>
      <c:valAx>
        <c:axId val="211658248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66029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1.0</c:v>
                </c:pt>
                <c:pt idx="1">
                  <c:v>0.1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0.0</c:v>
                </c:pt>
                <c:pt idx="2">
                  <c:v>0.0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1.0</c:v>
                </c:pt>
                <c:pt idx="1">
                  <c:v>0.25</c:v>
                </c:pt>
                <c:pt idx="2">
                  <c:v>0.2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353624"/>
        <c:axId val="-2121997896"/>
      </c:barChart>
      <c:catAx>
        <c:axId val="-2121353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997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99789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3536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1.0</c:v>
                </c:pt>
                <c:pt idx="2">
                  <c:v>1.0</c:v>
                </c:pt>
                <c:pt idx="3">
                  <c:v>0.9</c:v>
                </c:pt>
                <c:pt idx="4">
                  <c:v>0.85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1.0</c:v>
                </c:pt>
                <c:pt idx="2">
                  <c:v>0.85</c:v>
                </c:pt>
                <c:pt idx="3">
                  <c:v>0.85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789864"/>
        <c:axId val="-2128805688"/>
      </c:barChart>
      <c:catAx>
        <c:axId val="-21287898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05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80568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789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</c:v>
                </c:pt>
                <c:pt idx="1">
                  <c:v>0.55</c:v>
                </c:pt>
                <c:pt idx="2">
                  <c:v>0.6</c:v>
                </c:pt>
                <c:pt idx="4">
                  <c:v>0.5</c:v>
                </c:pt>
                <c:pt idx="5">
                  <c:v>0.55</c:v>
                </c:pt>
                <c:pt idx="6">
                  <c:v>0.7</c:v>
                </c:pt>
                <c:pt idx="8">
                  <c:v>0.4</c:v>
                </c:pt>
                <c:pt idx="9">
                  <c:v>0.6</c:v>
                </c:pt>
                <c:pt idx="10">
                  <c:v>0.65</c:v>
                </c:pt>
                <c:pt idx="12">
                  <c:v>0.55</c:v>
                </c:pt>
                <c:pt idx="13">
                  <c:v>0.65</c:v>
                </c:pt>
                <c:pt idx="14">
                  <c:v>0.95</c:v>
                </c:pt>
                <c:pt idx="16">
                  <c:v>0.55</c:v>
                </c:pt>
                <c:pt idx="17">
                  <c:v>0.65</c:v>
                </c:pt>
                <c:pt idx="1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</c:v>
                </c:pt>
                <c:pt idx="1">
                  <c:v>0.35</c:v>
                </c:pt>
                <c:pt idx="2">
                  <c:v>0.25</c:v>
                </c:pt>
                <c:pt idx="4">
                  <c:v>0.35</c:v>
                </c:pt>
                <c:pt idx="5">
                  <c:v>0.35</c:v>
                </c:pt>
                <c:pt idx="6">
                  <c:v>0.2</c:v>
                </c:pt>
                <c:pt idx="8">
                  <c:v>0.45</c:v>
                </c:pt>
                <c:pt idx="9">
                  <c:v>0.3</c:v>
                </c:pt>
                <c:pt idx="10">
                  <c:v>0.35</c:v>
                </c:pt>
                <c:pt idx="12">
                  <c:v>0.45</c:v>
                </c:pt>
                <c:pt idx="13">
                  <c:v>0.3</c:v>
                </c:pt>
                <c:pt idx="14">
                  <c:v>0.05</c:v>
                </c:pt>
                <c:pt idx="16">
                  <c:v>0.35</c:v>
                </c:pt>
                <c:pt idx="17">
                  <c:v>0.3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0.2</c:v>
                </c:pt>
                <c:pt idx="1">
                  <c:v>0.05</c:v>
                </c:pt>
                <c:pt idx="2">
                  <c:v>0.15</c:v>
                </c:pt>
                <c:pt idx="4">
                  <c:v>0.1</c:v>
                </c:pt>
                <c:pt idx="5">
                  <c:v>0.05</c:v>
                </c:pt>
                <c:pt idx="6">
                  <c:v>0.1</c:v>
                </c:pt>
                <c:pt idx="8">
                  <c:v>0.15</c:v>
                </c:pt>
                <c:pt idx="16">
                  <c:v>0.1</c:v>
                </c:pt>
                <c:pt idx="18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-0.002587251029295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0.05</c:v>
                </c:pt>
                <c:pt idx="4">
                  <c:v>0.05</c:v>
                </c:pt>
                <c:pt idx="5">
                  <c:v>0.05</c:v>
                </c:pt>
                <c:pt idx="9">
                  <c:v>0.1</c:v>
                </c:pt>
                <c:pt idx="13">
                  <c:v>0.05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079104776"/>
        <c:axId val="2113942024"/>
      </c:barChart>
      <c:catAx>
        <c:axId val="2079104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3942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3942024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207910477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30113112"/>
        <c:axId val="-2129962040"/>
      </c:barChart>
      <c:catAx>
        <c:axId val="-2130113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962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96204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11311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0.9375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6584530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0.0625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046901736"/>
        <c:axId val="2047495096"/>
      </c:barChart>
      <c:catAx>
        <c:axId val="2046901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7495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74950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69017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676360"/>
        <c:axId val="-2115049192"/>
      </c:barChart>
      <c:catAx>
        <c:axId val="-21156763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049192"/>
        <c:crosses val="autoZero"/>
        <c:auto val="1"/>
        <c:lblAlgn val="ctr"/>
        <c:lblOffset val="100"/>
        <c:noMultiLvlLbl val="0"/>
      </c:catAx>
      <c:valAx>
        <c:axId val="-2115049192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6763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52722455"/>
          <c:y val="0.0064515610651974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1.0</c:v>
                </c:pt>
                <c:pt idx="1">
                  <c:v>0.1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0.95</c:v>
                </c:pt>
                <c:pt idx="1">
                  <c:v>0.2</c:v>
                </c:pt>
                <c:pt idx="2">
                  <c:v>0.15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054264"/>
        <c:axId val="-2115050824"/>
      </c:barChart>
      <c:catAx>
        <c:axId val="-2115054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050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05082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0542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5429448"/>
        <c:axId val="-2115473960"/>
      </c:barChart>
      <c:catAx>
        <c:axId val="-2115429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473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4739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42944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WAWER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13034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(4)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04977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(5)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0094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5712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669139" y="549069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pl-PL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0619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(6)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02339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(7)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29725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5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4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86911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8693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3089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5516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2"/>
                </a:solidFill>
              </a:rPr>
              <a:t>interesanta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545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9409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1794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02481"/>
              </p:ext>
            </p:extLst>
          </p:nvPr>
        </p:nvGraphicFramePr>
        <p:xfrm>
          <a:off x="514865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614692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29" y="242223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6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8846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72885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</a:t>
            </a:r>
            <a:r>
              <a:rPr lang="pl-PL" sz="3100" b="1" dirty="0" smtClean="0">
                <a:solidFill>
                  <a:schemeClr val="accent2"/>
                </a:solidFill>
              </a:rPr>
              <a:t>Obsługa przedstawionej sprawy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626167"/>
              </p:ext>
            </p:extLst>
          </p:nvPr>
        </p:nvGraphicFramePr>
        <p:xfrm>
          <a:off x="972874" y="2674146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19757"/>
              </p:ext>
            </p:extLst>
          </p:nvPr>
        </p:nvGraphicFramePr>
        <p:xfrm>
          <a:off x="108298" y="2601541"/>
          <a:ext cx="1800000" cy="3165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01434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6885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</a:t>
            </a:r>
            <a:r>
              <a:rPr lang="pl-PL" sz="3100" b="1" dirty="0" smtClean="0">
                <a:solidFill>
                  <a:schemeClr val="accent2"/>
                </a:solidFill>
              </a:rPr>
              <a:t>Obsługa przedstawionej sprawy (3)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369184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974497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5202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52889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7341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4536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48633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2"/>
                </a:solidFill>
              </a:rPr>
              <a:t>sprawy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012259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93513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7149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2987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2"/>
                </a:solidFill>
              </a:rPr>
              <a:t>sprawy (3)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174299"/>
              </p:ext>
            </p:extLst>
          </p:nvPr>
        </p:nvGraphicFramePr>
        <p:xfrm>
          <a:off x="900866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291"/>
              </p:ext>
            </p:extLst>
          </p:nvPr>
        </p:nvGraphicFramePr>
        <p:xfrm>
          <a:off x="108298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09990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616869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299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8617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18454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21698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79039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11039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Wawer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2265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30134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9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5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886687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(1)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10932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4970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(2)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53165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Wawer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(3)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4400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5451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669138" y="5446018"/>
            <a:ext cx="504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pl-PL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797</TotalTime>
  <Words>1688</Words>
  <Application>Microsoft Macintosh PowerPoint</Application>
  <PresentationFormat>Niestandardowy</PresentationFormat>
  <Paragraphs>305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WAWER</vt:lpstr>
      <vt:lpstr>Spis treści</vt:lpstr>
      <vt:lpstr>Informacje o metodzie</vt:lpstr>
      <vt:lpstr>Wyniki badania</vt:lpstr>
      <vt:lpstr>Kryteria oceny</vt:lpstr>
      <vt:lpstr>Wyniki badania</vt:lpstr>
      <vt:lpstr>Urząd Dzielnicy Wawer Otoczenie: Wygląd Urzędu (1)</vt:lpstr>
      <vt:lpstr>Urząd Dzielnicy Wawer Otoczenie: Wygląd Urzędu (2)</vt:lpstr>
      <vt:lpstr>Urząd Dzielnicy Wawer Otoczenie: Wygląd Urzędu (3)</vt:lpstr>
      <vt:lpstr>Urząd Dzielnicy Wawer Otoczenie: Wygląd Urzędu (4)</vt:lpstr>
      <vt:lpstr>Urząd Dzielnicy Wawer Otoczenie: Wygląd Urzędu (5)</vt:lpstr>
      <vt:lpstr>Urząd Dzielnicy Wawer Otoczenie: Wygląd Urzędu (6)</vt:lpstr>
      <vt:lpstr>Urząd Dzielnicy Wawer Otoczenie: Wygląd Urzędu (7)</vt:lpstr>
      <vt:lpstr>Wyniki badania</vt:lpstr>
      <vt:lpstr>Urząd Dzielnicy Wawer Wygląd zewnętrzny urzędnika i jego stanowisko pracy</vt:lpstr>
      <vt:lpstr>Wyniki badania</vt:lpstr>
      <vt:lpstr>Urząd Dzielnicy Wawer Zachowanie urzędnika wobec interesanta (1)</vt:lpstr>
      <vt:lpstr>Urząd Dzielnicy Wawer Zachowanie urzędnika wobec interesanta (2)</vt:lpstr>
      <vt:lpstr>Wyniki badania</vt:lpstr>
      <vt:lpstr>Urząd Dzielnicy Wawer Urzędnik: Obsługa przedstawionej sprawy (1)</vt:lpstr>
      <vt:lpstr>Urząd Dzielnicy Wawer Urzędnik: Obsługa przedstawionej sprawy (2)</vt:lpstr>
      <vt:lpstr>Urząd Dzielnicy Wawer Urzędnik: Obsługa przedstawionej sprawy (3)</vt:lpstr>
      <vt:lpstr>Wyniki badania</vt:lpstr>
      <vt:lpstr>Urząd Dzielnicy Wawer Urzędnik: Sposób załatwienia przedstawionej sprawy (1)</vt:lpstr>
      <vt:lpstr>Urząd Dzielnicy Wawer Urzędnik: Sposób załatwienia przedstawionej sprawy (2)</vt:lpstr>
      <vt:lpstr>Urząd Dzielnicy Wawer Urzędnik: Sposób załatwienia przedstawionej sprawy (3)</vt:lpstr>
      <vt:lpstr>Urząd Dzielnicy Wawer Urzędnik: Sposób załatwiania przedstawionej sprawy (4)</vt:lpstr>
      <vt:lpstr>Urząd Dzielnicy Wawer Urzędnik: Sposób załatwienia przedstawionej sprawy (5)</vt:lpstr>
      <vt:lpstr>Urząd Dzielnicy Wawer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127</cp:revision>
  <dcterms:created xsi:type="dcterms:W3CDTF">2013-09-17T08:07:59Z</dcterms:created>
  <dcterms:modified xsi:type="dcterms:W3CDTF">2014-11-15T17:49:39Z</dcterms:modified>
</cp:coreProperties>
</file>