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8" r:id="rId3"/>
    <p:sldId id="319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20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5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-944" y="-112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9.xlsx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5.85</c:v>
                </c:pt>
                <c:pt idx="2" formatCode="0.0">
                  <c:v>3.38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15.45</c:v>
                </c:pt>
                <c:pt idx="2" formatCode="0.0">
                  <c:v>6.380952380952381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13.85</c:v>
                </c:pt>
                <c:pt idx="2" formatCode="0.0">
                  <c:v>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116641864"/>
        <c:axId val="2116632168"/>
      </c:barChart>
      <c:catAx>
        <c:axId val="2116641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116632168"/>
        <c:crosses val="autoZero"/>
        <c:auto val="1"/>
        <c:lblAlgn val="ctr"/>
        <c:lblOffset val="100"/>
        <c:noMultiLvlLbl val="0"/>
      </c:catAx>
      <c:valAx>
        <c:axId val="2116632168"/>
        <c:scaling>
          <c:orientation val="minMax"/>
          <c:max val="15.0"/>
          <c:min val="0.0"/>
        </c:scaling>
        <c:delete val="1"/>
        <c:axPos val="l"/>
        <c:numFmt formatCode="0.0" sourceLinked="1"/>
        <c:majorTickMark val="out"/>
        <c:minorTickMark val="none"/>
        <c:tickLblPos val="none"/>
        <c:crossAx val="2116641864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290455623492075"/>
          <c:y val="0.108900703138398"/>
          <c:w val="0.445789596580068"/>
          <c:h val="0.473923855256388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1.0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0.05</c:v>
                </c:pt>
                <c:pt idx="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984392"/>
        <c:axId val="-2116834776"/>
      </c:barChart>
      <c:catAx>
        <c:axId val="-2116984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834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83477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98439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6310296"/>
        <c:axId val="-2116442456"/>
      </c:barChart>
      <c:catAx>
        <c:axId val="-211631029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6442456"/>
        <c:crosses val="autoZero"/>
        <c:auto val="1"/>
        <c:lblAlgn val="ctr"/>
        <c:lblOffset val="100"/>
        <c:noMultiLvlLbl val="0"/>
      </c:catAx>
      <c:valAx>
        <c:axId val="-2116442456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63102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Na stojakach</c:v>
                </c:pt>
                <c:pt idx="3">
                  <c:v>Poza okienkiem PI/ stanowiskiem WOM/ delegatury BAiSO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0.95</c:v>
                </c:pt>
                <c:pt idx="1">
                  <c:v>0.0</c:v>
                </c:pt>
                <c:pt idx="2">
                  <c:v>0.0</c:v>
                </c:pt>
                <c:pt idx="3">
                  <c:v>0.3</c:v>
                </c:pt>
                <c:pt idx="4">
                  <c:v>0.0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Na stojakach</c:v>
                </c:pt>
                <c:pt idx="3">
                  <c:v>Poza okienkiem PI/ stanowiskiem WOM/ delegatury BAiSO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</c:v>
                </c:pt>
                <c:pt idx="1">
                  <c:v>0.2</c:v>
                </c:pt>
                <c:pt idx="2">
                  <c:v>0.05</c:v>
                </c:pt>
                <c:pt idx="3">
                  <c:v>0.2</c:v>
                </c:pt>
                <c:pt idx="4">
                  <c:v>0.05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Na stojakach</c:v>
                </c:pt>
                <c:pt idx="3">
                  <c:v>Poza okienkiem PI/ stanowiskiem WOM/ delegatury BAiSO</c:v>
                </c:pt>
                <c:pt idx="4">
                  <c:v>W innym miejscu </c:v>
                </c:pt>
                <c:pt idx="5">
                  <c:v>Nie są dostępne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</c:v>
                </c:pt>
                <c:pt idx="1">
                  <c:v>0.25</c:v>
                </c:pt>
                <c:pt idx="2">
                  <c:v>0.0</c:v>
                </c:pt>
                <c:pt idx="3">
                  <c:v>0.15</c:v>
                </c:pt>
                <c:pt idx="4">
                  <c:v>0.0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5370632"/>
        <c:axId val="-2115584056"/>
      </c:barChart>
      <c:catAx>
        <c:axId val="-2115370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5584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584056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3706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89253187613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0.6</c:v>
                </c:pt>
                <c:pt idx="1">
                  <c:v>0.55</c:v>
                </c:pt>
                <c:pt idx="2">
                  <c:v>0.65</c:v>
                </c:pt>
                <c:pt idx="4">
                  <c:v>0.95</c:v>
                </c:pt>
                <c:pt idx="5">
                  <c:v>0.55</c:v>
                </c:pt>
                <c:pt idx="6">
                  <c:v>0.65</c:v>
                </c:pt>
                <c:pt idx="8">
                  <c:v>0.95</c:v>
                </c:pt>
                <c:pt idx="9">
                  <c:v>0.95</c:v>
                </c:pt>
                <c:pt idx="10">
                  <c:v>1.0</c:v>
                </c:pt>
                <c:pt idx="12">
                  <c:v>0.95</c:v>
                </c:pt>
                <c:pt idx="13">
                  <c:v>1.0</c:v>
                </c:pt>
                <c:pt idx="14">
                  <c:v>0.95</c:v>
                </c:pt>
                <c:pt idx="17">
                  <c:v>0.05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0.4</c:v>
                </c:pt>
                <c:pt idx="1">
                  <c:v>0.45</c:v>
                </c:pt>
                <c:pt idx="2">
                  <c:v>0.35</c:v>
                </c:pt>
                <c:pt idx="4">
                  <c:v>0.05</c:v>
                </c:pt>
                <c:pt idx="5">
                  <c:v>0.45</c:v>
                </c:pt>
                <c:pt idx="6">
                  <c:v>0.35</c:v>
                </c:pt>
                <c:pt idx="8">
                  <c:v>0.05</c:v>
                </c:pt>
                <c:pt idx="9">
                  <c:v>0.05</c:v>
                </c:pt>
                <c:pt idx="12">
                  <c:v>0.05</c:v>
                </c:pt>
                <c:pt idx="14">
                  <c:v>0.05</c:v>
                </c:pt>
                <c:pt idx="16">
                  <c:v>1.0</c:v>
                </c:pt>
                <c:pt idx="17">
                  <c:v>0.95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5654744"/>
        <c:axId val="2047545896"/>
      </c:barChart>
      <c:catAx>
        <c:axId val="-21156547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047545896"/>
        <c:crosses val="autoZero"/>
        <c:auto val="1"/>
        <c:lblAlgn val="ctr"/>
        <c:lblOffset val="100"/>
        <c:noMultiLvlLbl val="0"/>
      </c:catAx>
      <c:valAx>
        <c:axId val="204754589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6547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36247723132969"/>
          <c:w val="0.862781954887218"/>
          <c:h val="0.0655737704918033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_x000d_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0.86</c:v>
                </c:pt>
                <c:pt idx="1">
                  <c:v>0.904761904761905</c:v>
                </c:pt>
                <c:pt idx="2">
                  <c:v>0.85</c:v>
                </c:pt>
                <c:pt idx="4">
                  <c:v>0.96</c:v>
                </c:pt>
                <c:pt idx="5">
                  <c:v>0.904761904761905</c:v>
                </c:pt>
                <c:pt idx="6">
                  <c:v>0.85</c:v>
                </c:pt>
                <c:pt idx="8">
                  <c:v>0.05</c:v>
                </c:pt>
                <c:pt idx="9">
                  <c:v>0.0952380952380952</c:v>
                </c:pt>
                <c:pt idx="10">
                  <c:v>0.1</c:v>
                </c:pt>
                <c:pt idx="12">
                  <c:v>0.96</c:v>
                </c:pt>
                <c:pt idx="13">
                  <c:v>0.857142857142857</c:v>
                </c:pt>
                <c:pt idx="14">
                  <c:v>0.9</c:v>
                </c:pt>
                <c:pt idx="16">
                  <c:v>0.64</c:v>
                </c:pt>
                <c:pt idx="17">
                  <c:v>0.71</c:v>
                </c:pt>
                <c:pt idx="1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_x000d_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0.09</c:v>
                </c:pt>
                <c:pt idx="1">
                  <c:v>0.0476190476190476</c:v>
                </c:pt>
                <c:pt idx="2">
                  <c:v>0.15</c:v>
                </c:pt>
                <c:pt idx="5">
                  <c:v>0.0476190476190476</c:v>
                </c:pt>
                <c:pt idx="8">
                  <c:v>0.91</c:v>
                </c:pt>
                <c:pt idx="9">
                  <c:v>0.857142857142857</c:v>
                </c:pt>
                <c:pt idx="10">
                  <c:v>0.85</c:v>
                </c:pt>
                <c:pt idx="13">
                  <c:v>0.0476190476190476</c:v>
                </c:pt>
                <c:pt idx="14">
                  <c:v>0.05</c:v>
                </c:pt>
                <c:pt idx="16">
                  <c:v>0.32</c:v>
                </c:pt>
                <c:pt idx="17">
                  <c:v>0.29</c:v>
                </c:pt>
                <c:pt idx="18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_x000d_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0">
                  <c:v>0.045</c:v>
                </c:pt>
                <c:pt idx="1">
                  <c:v>0.0476190476190476</c:v>
                </c:pt>
                <c:pt idx="4">
                  <c:v>0.05</c:v>
                </c:pt>
                <c:pt idx="5">
                  <c:v>0.0476190476190476</c:v>
                </c:pt>
                <c:pt idx="6">
                  <c:v>0.15</c:v>
                </c:pt>
                <c:pt idx="8">
                  <c:v>0.05</c:v>
                </c:pt>
                <c:pt idx="9">
                  <c:v>0.0476190476190476</c:v>
                </c:pt>
                <c:pt idx="10">
                  <c:v>0.05</c:v>
                </c:pt>
                <c:pt idx="12">
                  <c:v>0.05</c:v>
                </c:pt>
                <c:pt idx="13">
                  <c:v>0.0952380952380952</c:v>
                </c:pt>
                <c:pt idx="14">
                  <c:v>0.05</c:v>
                </c:pt>
                <c:pt idx="16">
                  <c:v>0.05</c:v>
                </c:pt>
                <c:pt idx="18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46887048"/>
        <c:axId val="-2139903736"/>
      </c:barChart>
      <c:catAx>
        <c:axId val="204688704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39903736"/>
        <c:crosses val="autoZero"/>
        <c:auto val="1"/>
        <c:lblAlgn val="ctr"/>
        <c:lblOffset val="100"/>
        <c:noMultiLvlLbl val="0"/>
      </c:catAx>
      <c:valAx>
        <c:axId val="-213990373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4688704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43825760009479"/>
          <c:y val="0.94209541062802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606060606060606"/>
          <c:w val="1.0"/>
          <c:h val="0.569696969696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(N=15)</c:v>
                </c:pt>
                <c:pt idx="2">
                  <c:v>2012 (N=16)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0.87</c:v>
                </c:pt>
                <c:pt idx="1">
                  <c:v>0.866666666666667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0.0736257498725841"/>
                  <c:y val="-0.3694756235985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(N=15)</c:v>
                </c:pt>
                <c:pt idx="2">
                  <c:v>2012 (N=16)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0.07</c:v>
                </c:pt>
                <c:pt idx="1">
                  <c:v>0.0666666666666667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(N=15)</c:v>
                </c:pt>
                <c:pt idx="2">
                  <c:v>2012 (N=16)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0.07</c:v>
                </c:pt>
                <c:pt idx="1">
                  <c:v>0.0666666666666667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5976664"/>
        <c:axId val="-2115984120"/>
      </c:barChart>
      <c:catAx>
        <c:axId val="-21159766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15984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98412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976664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0.00658978583196046"/>
          <c:y val="0.581818181818182"/>
          <c:w val="0.976935749588139"/>
          <c:h val="0.290909090909091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5116216"/>
        <c:axId val="-2115176600"/>
      </c:barChart>
      <c:catAx>
        <c:axId val="-211511621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5176600"/>
        <c:crosses val="autoZero"/>
        <c:auto val="1"/>
        <c:lblAlgn val="ctr"/>
        <c:lblOffset val="100"/>
        <c:noMultiLvlLbl val="0"/>
      </c:catAx>
      <c:valAx>
        <c:axId val="-2115176600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51162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  <c:pt idx="4">
                  <c:v>Tak, przywitał, ale użył innych słów, a powitanie nie było uprzejme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0.77</c:v>
                </c:pt>
                <c:pt idx="1">
                  <c:v>0.05</c:v>
                </c:pt>
                <c:pt idx="2">
                  <c:v>0.0</c:v>
                </c:pt>
                <c:pt idx="3">
                  <c:v>0.14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  <c:pt idx="4">
                  <c:v>Tak, przywitał, ale użył innych słów, a powitanie nie było uprzejme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0.714285714285714</c:v>
                </c:pt>
                <c:pt idx="1">
                  <c:v>0.190476190476191</c:v>
                </c:pt>
                <c:pt idx="2">
                  <c:v>0.0476190476190476</c:v>
                </c:pt>
                <c:pt idx="3">
                  <c:v>0.0476190476190476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  <c:pt idx="4">
                  <c:v>Tak, przywitał, ale użył innych słów, a powitanie nie było uprzejme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0.65</c:v>
                </c:pt>
                <c:pt idx="1">
                  <c:v>0.2</c:v>
                </c:pt>
                <c:pt idx="2">
                  <c:v>0.1</c:v>
                </c:pt>
                <c:pt idx="3">
                  <c:v>0.05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5197192"/>
        <c:axId val="-2115145336"/>
      </c:barChart>
      <c:catAx>
        <c:axId val="-2115197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5145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14533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51971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0.85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2" formatCode="0%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23538552"/>
        <c:axId val="-2118081256"/>
      </c:barChart>
      <c:catAx>
        <c:axId val="-21235385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8081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80812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-2123538552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0125761639538334"/>
          <c:y val="0.745157935889491"/>
          <c:w val="0.844523032923103"/>
          <c:h val="0.235310512836197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0.0164129923113133"/>
          <c:w val="0.813747228381376"/>
          <c:h val="0.657254216804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0.91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 formatCode="0%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30139048"/>
        <c:axId val="-2117303656"/>
      </c:barChart>
      <c:catAx>
        <c:axId val="-21301390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7303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7303656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30139048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.0"/>
          <c:y val="0.687590431540255"/>
          <c:w val="1.0"/>
          <c:h val="0.271878293785866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1.0</c:v>
                </c:pt>
                <c:pt idx="2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6650312"/>
        <c:axId val="2116605784"/>
      </c:barChart>
      <c:catAx>
        <c:axId val="21166503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6605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6605784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6503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0.86</c:v>
                </c:pt>
                <c:pt idx="1">
                  <c:v>0.904761904761905</c:v>
                </c:pt>
                <c:pt idx="2">
                  <c:v>0.95</c:v>
                </c:pt>
                <c:pt idx="4">
                  <c:v>0.91</c:v>
                </c:pt>
                <c:pt idx="5">
                  <c:v>0.952380952380952</c:v>
                </c:pt>
                <c:pt idx="6">
                  <c:v>0.95</c:v>
                </c:pt>
                <c:pt idx="10">
                  <c:v>0.05</c:v>
                </c:pt>
                <c:pt idx="12">
                  <c:v>0.05</c:v>
                </c:pt>
                <c:pt idx="16">
                  <c:v>0.09</c:v>
                </c:pt>
                <c:pt idx="17">
                  <c:v>0.0476190476190476</c:v>
                </c:pt>
                <c:pt idx="18">
                  <c:v>0.15</c:v>
                </c:pt>
                <c:pt idx="20">
                  <c:v>0.82</c:v>
                </c:pt>
                <c:pt idx="21">
                  <c:v>0.952380952380952</c:v>
                </c:pt>
                <c:pt idx="2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0.14</c:v>
                </c:pt>
                <c:pt idx="1">
                  <c:v>0.0952380952380952</c:v>
                </c:pt>
                <c:pt idx="2">
                  <c:v>0.05</c:v>
                </c:pt>
                <c:pt idx="4">
                  <c:v>0.09</c:v>
                </c:pt>
                <c:pt idx="5">
                  <c:v>0.0476190476190476</c:v>
                </c:pt>
                <c:pt idx="6">
                  <c:v>0.05</c:v>
                </c:pt>
                <c:pt idx="8">
                  <c:v>1.0</c:v>
                </c:pt>
                <c:pt idx="9">
                  <c:v>1.0</c:v>
                </c:pt>
                <c:pt idx="10">
                  <c:v>0.95</c:v>
                </c:pt>
                <c:pt idx="12">
                  <c:v>0.95</c:v>
                </c:pt>
                <c:pt idx="13">
                  <c:v>1.0</c:v>
                </c:pt>
                <c:pt idx="14">
                  <c:v>1.0</c:v>
                </c:pt>
                <c:pt idx="16">
                  <c:v>0.91</c:v>
                </c:pt>
                <c:pt idx="17">
                  <c:v>0.952380952380952</c:v>
                </c:pt>
                <c:pt idx="18">
                  <c:v>0.85</c:v>
                </c:pt>
                <c:pt idx="20">
                  <c:v>0.18</c:v>
                </c:pt>
                <c:pt idx="21">
                  <c:v>0.0476190476190476</c:v>
                </c:pt>
                <c:pt idx="2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"/>
                  <c:y val="0.005239064586712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7992504"/>
        <c:axId val="-2140542920"/>
      </c:barChart>
      <c:catAx>
        <c:axId val="-21179925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40542920"/>
        <c:crosses val="autoZero"/>
        <c:auto val="1"/>
        <c:lblAlgn val="ctr"/>
        <c:lblOffset val="100"/>
        <c:noMultiLvlLbl val="0"/>
      </c:catAx>
      <c:valAx>
        <c:axId val="-214054292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799250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676691729323308"/>
          <c:y val="0.962546296296296"/>
          <c:w val="0.847735262287025"/>
          <c:h val="0.037453703703703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046548234280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0.41</c:v>
                </c:pt>
                <c:pt idx="1">
                  <c:v>0.571428571428572</c:v>
                </c:pt>
                <c:pt idx="2">
                  <c:v>0.7</c:v>
                </c:pt>
                <c:pt idx="4">
                  <c:v>0.95</c:v>
                </c:pt>
                <c:pt idx="5">
                  <c:v>0.5</c:v>
                </c:pt>
                <c:pt idx="6">
                  <c:v>0.95</c:v>
                </c:pt>
                <c:pt idx="10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0.59</c:v>
                </c:pt>
                <c:pt idx="1">
                  <c:v>0.428571428571429</c:v>
                </c:pt>
                <c:pt idx="2">
                  <c:v>0.3</c:v>
                </c:pt>
                <c:pt idx="4">
                  <c:v>0.05</c:v>
                </c:pt>
                <c:pt idx="5">
                  <c:v>0.5</c:v>
                </c:pt>
                <c:pt idx="6">
                  <c:v>0.05</c:v>
                </c:pt>
                <c:pt idx="8">
                  <c:v>1.0</c:v>
                </c:pt>
                <c:pt idx="9">
                  <c:v>1.0</c:v>
                </c:pt>
                <c:pt idx="10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28413304"/>
        <c:axId val="2079190232"/>
      </c:barChart>
      <c:catAx>
        <c:axId val="20284133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079190232"/>
        <c:crosses val="autoZero"/>
        <c:auto val="1"/>
        <c:lblAlgn val="ctr"/>
        <c:lblOffset val="100"/>
        <c:noMultiLvlLbl val="0"/>
      </c:catAx>
      <c:valAx>
        <c:axId val="207919023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2841330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086214233682315"/>
          <c:y val="0.924428509905254"/>
          <c:w val="0.847735262287025"/>
          <c:h val="0.064972512165224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40585416"/>
        <c:axId val="-2117324248"/>
      </c:barChart>
      <c:catAx>
        <c:axId val="-2140585416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7324248"/>
        <c:crosses val="autoZero"/>
        <c:auto val="1"/>
        <c:lblAlgn val="ctr"/>
        <c:lblOffset val="100"/>
        <c:noMultiLvlLbl val="0"/>
      </c:catAx>
      <c:valAx>
        <c:axId val="-2117324248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405854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0.41</c:v>
                </c:pt>
                <c:pt idx="1">
                  <c:v>0.27</c:v>
                </c:pt>
                <c:pt idx="2">
                  <c:v>0.05</c:v>
                </c:pt>
                <c:pt idx="3">
                  <c:v>0.09</c:v>
                </c:pt>
                <c:pt idx="4">
                  <c:v>0.18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0.619047619047619</c:v>
                </c:pt>
                <c:pt idx="1">
                  <c:v>0.190476190476191</c:v>
                </c:pt>
                <c:pt idx="2">
                  <c:v>0.0</c:v>
                </c:pt>
                <c:pt idx="3">
                  <c:v>0.19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0.65</c:v>
                </c:pt>
                <c:pt idx="1">
                  <c:v>0.05</c:v>
                </c:pt>
                <c:pt idx="2">
                  <c:v>0.2</c:v>
                </c:pt>
                <c:pt idx="3">
                  <c:v>0.2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7770584"/>
        <c:axId val="-2117647528"/>
      </c:barChart>
      <c:catAx>
        <c:axId val="-2117770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7647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764752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77705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97197608886862"/>
          <c:y val="0.0594227504244484"/>
          <c:w val="0.586921156790566"/>
          <c:h val="0.7979626485568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0.05</c:v>
                </c:pt>
                <c:pt idx="1">
                  <c:v>0.0476190476190476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0.77</c:v>
                </c:pt>
                <c:pt idx="1">
                  <c:v>0.666666666666667</c:v>
                </c:pt>
                <c:pt idx="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0.0104052250963484"/>
                  <c:y val="-0.01713439183892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356447635566439"/>
                  <c:y val="-0.02069984806151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(N=22*)</c:v>
                </c:pt>
                <c:pt idx="1">
                  <c:v>2013 (N=21*)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0.18</c:v>
                </c:pt>
                <c:pt idx="1">
                  <c:v>0.285714285714286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-2117222232"/>
        <c:axId val="-2117725064"/>
      </c:barChart>
      <c:catAx>
        <c:axId val="-2117222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7725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77250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-2117222232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6658200"/>
        <c:axId val="-2116655224"/>
      </c:barChart>
      <c:catAx>
        <c:axId val="-211665820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16655224"/>
        <c:crosses val="autoZero"/>
        <c:auto val="1"/>
        <c:lblAlgn val="ctr"/>
        <c:lblOffset val="100"/>
        <c:noMultiLvlLbl val="0"/>
      </c:catAx>
      <c:valAx>
        <c:axId val="-2116655224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166582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0.85</c:v>
                </c:pt>
                <c:pt idx="1">
                  <c:v>0.0</c:v>
                </c:pt>
                <c:pt idx="2">
                  <c:v>0.0</c:v>
                </c:pt>
                <c:pt idx="3">
                  <c:v>0.1</c:v>
                </c:pt>
                <c:pt idx="4">
                  <c:v>0.2</c:v>
                </c:pt>
                <c:pt idx="5">
                  <c:v>0.0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0.761904761904762</c:v>
                </c:pt>
                <c:pt idx="1">
                  <c:v>0.190476190476191</c:v>
                </c:pt>
                <c:pt idx="2">
                  <c:v>0.0476190476190476</c:v>
                </c:pt>
                <c:pt idx="3">
                  <c:v>0.0476190476190476</c:v>
                </c:pt>
                <c:pt idx="4">
                  <c:v>0.0476190476190476</c:v>
                </c:pt>
                <c:pt idx="5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0.75</c:v>
                </c:pt>
                <c:pt idx="1">
                  <c:v>0.0</c:v>
                </c:pt>
                <c:pt idx="2">
                  <c:v>0.0</c:v>
                </c:pt>
                <c:pt idx="3">
                  <c:v>0.25</c:v>
                </c:pt>
                <c:pt idx="4">
                  <c:v>0.0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116565304"/>
        <c:axId val="2115246568"/>
      </c:barChart>
      <c:catAx>
        <c:axId val="2116565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5246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524656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1165653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0.0911342592592594"/>
                  <c:y val="0.0"/>
                </c:manualLayout>
              </c:layout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</c:v>
                </c:pt>
                <c:pt idx="1">
                  <c:v>0.09</c:v>
                </c:pt>
                <c:pt idx="2">
                  <c:v>0.09</c:v>
                </c:pt>
                <c:pt idx="3">
                  <c:v>0.82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</c:v>
                </c:pt>
                <c:pt idx="1">
                  <c:v>0.1</c:v>
                </c:pt>
                <c:pt idx="2">
                  <c:v>0.0</c:v>
                </c:pt>
                <c:pt idx="3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0.15</c:v>
                </c:pt>
                <c:pt idx="2">
                  <c:v>0.1</c:v>
                </c:pt>
                <c:pt idx="3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2033752"/>
        <c:axId val="-2122124600"/>
      </c:barChart>
      <c:catAx>
        <c:axId val="-21220337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22124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212460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0337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30544552"/>
        <c:axId val="-2118078008"/>
      </c:barChart>
      <c:catAx>
        <c:axId val="-213054455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8078008"/>
        <c:crosses val="autoZero"/>
        <c:auto val="1"/>
        <c:lblAlgn val="ctr"/>
        <c:lblOffset val="100"/>
        <c:noMultiLvlLbl val="0"/>
      </c:catAx>
      <c:valAx>
        <c:axId val="-2118078008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305445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</c:v>
                </c:pt>
                <c:pt idx="1">
                  <c:v>0.6</c:v>
                </c:pt>
                <c:pt idx="2">
                  <c:v>0.85</c:v>
                </c:pt>
                <c:pt idx="3">
                  <c:v>0.55</c:v>
                </c:pt>
                <c:pt idx="4">
                  <c:v>0.15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0.80952380952381</c:v>
                </c:pt>
                <c:pt idx="1">
                  <c:v>0.428571428571429</c:v>
                </c:pt>
                <c:pt idx="2">
                  <c:v>0.80952380952381</c:v>
                </c:pt>
                <c:pt idx="3">
                  <c:v>0.571428571428572</c:v>
                </c:pt>
                <c:pt idx="4">
                  <c:v>0.0952380952380952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  <c:pt idx="5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0.8</c:v>
                </c:pt>
                <c:pt idx="1">
                  <c:v>0.6</c:v>
                </c:pt>
                <c:pt idx="2">
                  <c:v>0.55</c:v>
                </c:pt>
                <c:pt idx="3">
                  <c:v>0.35</c:v>
                </c:pt>
                <c:pt idx="4">
                  <c:v>0.1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46852136"/>
        <c:axId val="-2115409016"/>
      </c:barChart>
      <c:catAx>
        <c:axId val="2046852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5409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5409016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468521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39301432"/>
        <c:axId val="-2116024744"/>
      </c:barChart>
      <c:catAx>
        <c:axId val="-21393014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6024744"/>
        <c:crosses val="autoZero"/>
        <c:auto val="1"/>
        <c:lblAlgn val="ctr"/>
        <c:lblOffset val="100"/>
        <c:noMultiLvlLbl val="0"/>
      </c:catAx>
      <c:valAx>
        <c:axId val="-2116024744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393014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5326248"/>
        <c:axId val="-2115461304"/>
      </c:barChart>
      <c:catAx>
        <c:axId val="-211532624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15461304"/>
        <c:crosses val="autoZero"/>
        <c:auto val="1"/>
        <c:lblAlgn val="ctr"/>
        <c:lblOffset val="100"/>
        <c:noMultiLvlLbl val="0"/>
      </c:catAx>
      <c:valAx>
        <c:axId val="-2115461304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53262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(N=18)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2043800"/>
        <c:axId val="-2121317400"/>
      </c:barChart>
      <c:catAx>
        <c:axId val="-212204380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1317400"/>
        <c:crosses val="autoZero"/>
        <c:auto val="1"/>
        <c:lblAlgn val="ctr"/>
        <c:lblOffset val="100"/>
        <c:noMultiLvlLbl val="0"/>
      </c:catAx>
      <c:valAx>
        <c:axId val="-2121317400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22043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0.23</c:v>
                </c:pt>
                <c:pt idx="1">
                  <c:v>0.23</c:v>
                </c:pt>
                <c:pt idx="2">
                  <c:v>0.09</c:v>
                </c:pt>
                <c:pt idx="3">
                  <c:v>0.0</c:v>
                </c:pt>
                <c:pt idx="4">
                  <c:v>0.41</c:v>
                </c:pt>
                <c:pt idx="5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0.15</c:v>
                </c:pt>
                <c:pt idx="1">
                  <c:v>0.2</c:v>
                </c:pt>
                <c:pt idx="2">
                  <c:v>0.05</c:v>
                </c:pt>
                <c:pt idx="3">
                  <c:v>0.05</c:v>
                </c:pt>
                <c:pt idx="4">
                  <c:v>0.55</c:v>
                </c:pt>
                <c:pt idx="5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  <c:pt idx="5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0.35</c:v>
                </c:pt>
                <c:pt idx="1">
                  <c:v>0.2</c:v>
                </c:pt>
                <c:pt idx="2">
                  <c:v>0.0</c:v>
                </c:pt>
                <c:pt idx="3">
                  <c:v>0.05</c:v>
                </c:pt>
                <c:pt idx="4">
                  <c:v>0.4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40560456"/>
        <c:axId val="-2117629016"/>
      </c:barChart>
      <c:catAx>
        <c:axId val="-2140560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7629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762901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405604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0.14</c:v>
                </c:pt>
                <c:pt idx="2">
                  <c:v>0.05</c:v>
                </c:pt>
                <c:pt idx="3">
                  <c:v>0.41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0.777777777777778</c:v>
                </c:pt>
                <c:pt idx="1">
                  <c:v>0.05</c:v>
                </c:pt>
                <c:pt idx="2">
                  <c:v>0.166666666666667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0.38</c:v>
                </c:pt>
                <c:pt idx="1">
                  <c:v>0.13</c:v>
                </c:pt>
                <c:pt idx="2">
                  <c:v>0.5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79188328"/>
        <c:axId val="-2140543816"/>
      </c:barChart>
      <c:catAx>
        <c:axId val="2079188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40543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40543816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7918832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047222904"/>
        <c:axId val="-2139472376"/>
      </c:barChart>
      <c:catAx>
        <c:axId val="20472229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-2139472376"/>
        <c:crosses val="autoZero"/>
        <c:auto val="1"/>
        <c:lblAlgn val="ctr"/>
        <c:lblOffset val="100"/>
        <c:noMultiLvlLbl val="0"/>
      </c:catAx>
      <c:valAx>
        <c:axId val="-2139472376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2047222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0.3</c:v>
                </c:pt>
                <c:pt idx="1">
                  <c:v>0.2</c:v>
                </c:pt>
                <c:pt idx="2">
                  <c:v>0.55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0.238095238095238</c:v>
                </c:pt>
                <c:pt idx="1">
                  <c:v>0.0476190476190476</c:v>
                </c:pt>
                <c:pt idx="2">
                  <c:v>0.666666666666667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0.15</c:v>
                </c:pt>
                <c:pt idx="1">
                  <c:v>0.2</c:v>
                </c:pt>
                <c:pt idx="2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2298536"/>
        <c:axId val="2114988184"/>
      </c:barChart>
      <c:catAx>
        <c:axId val="-2122298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114988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498818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22985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0.64</c:v>
                </c:pt>
                <c:pt idx="1">
                  <c:v>0.05</c:v>
                </c:pt>
                <c:pt idx="2">
                  <c:v>0.32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0.666666666666667</c:v>
                </c:pt>
                <c:pt idx="1">
                  <c:v>0.0476190476190476</c:v>
                </c:pt>
                <c:pt idx="2">
                  <c:v>0.28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0.65</c:v>
                </c:pt>
                <c:pt idx="1">
                  <c:v>0.05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046900776"/>
        <c:axId val="-2139737400"/>
      </c:barChart>
      <c:catAx>
        <c:axId val="2046900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39737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973740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204690077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945675523349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0.55</c:v>
                </c:pt>
                <c:pt idx="1">
                  <c:v>0.476190476190476</c:v>
                </c:pt>
                <c:pt idx="2">
                  <c:v>0.5</c:v>
                </c:pt>
                <c:pt idx="4">
                  <c:v>0.14</c:v>
                </c:pt>
                <c:pt idx="5">
                  <c:v>0.142857142857143</c:v>
                </c:pt>
                <c:pt idx="6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0.45</c:v>
                </c:pt>
                <c:pt idx="1">
                  <c:v>0.523809523809524</c:v>
                </c:pt>
                <c:pt idx="2">
                  <c:v>0.5</c:v>
                </c:pt>
                <c:pt idx="4">
                  <c:v>0.64</c:v>
                </c:pt>
                <c:pt idx="5">
                  <c:v>0.857142857142857</c:v>
                </c:pt>
                <c:pt idx="6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21898696"/>
        <c:axId val="-2144069560"/>
      </c:barChart>
      <c:catAx>
        <c:axId val="-21218986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44069560"/>
        <c:crosses val="autoZero"/>
        <c:auto val="1"/>
        <c:lblAlgn val="ctr"/>
        <c:lblOffset val="100"/>
        <c:noMultiLvlLbl val="0"/>
      </c:catAx>
      <c:valAx>
        <c:axId val="-2144069560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8986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0.266183760708722"/>
          <c:y val="0.337476629149487"/>
          <c:w val="0.417743205953745"/>
          <c:h val="0.209529735150997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8796992481203"/>
          <c:y val="0.0364298724954463"/>
          <c:w val="1.0"/>
          <c:h val="0.8045641975308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0.23</c:v>
                </c:pt>
                <c:pt idx="1">
                  <c:v>0.1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0.00908095595823395"/>
                  <c:y val="0.0009711506552717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233120143436043"/>
                  <c:y val="0.00375149588041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00908095595823395"/>
                  <c:y val="-0.002142708446696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0236878453609443"/>
                  <c:y val="0.002888648335187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0.77</c:v>
                </c:pt>
                <c:pt idx="1">
                  <c:v>0.9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-2117162472"/>
        <c:axId val="-2146097144"/>
      </c:barChart>
      <c:catAx>
        <c:axId val="-21171624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-2146097144"/>
        <c:crosses val="autoZero"/>
        <c:auto val="1"/>
        <c:lblAlgn val="ctr"/>
        <c:lblOffset val="100"/>
        <c:noMultiLvlLbl val="0"/>
      </c:catAx>
      <c:valAx>
        <c:axId val="-2146097144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71624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(N=22*)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21538328"/>
        <c:axId val="-2121535448"/>
      </c:barChart>
      <c:catAx>
        <c:axId val="-212153832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-2121535448"/>
        <c:crosses val="autoZero"/>
        <c:auto val="1"/>
        <c:lblAlgn val="ctr"/>
        <c:lblOffset val="100"/>
        <c:noMultiLvlLbl val="0"/>
      </c:catAx>
      <c:valAx>
        <c:axId val="-2121535448"/>
        <c:scaling>
          <c:orientation val="minMax"/>
          <c:max val="15.0"/>
          <c:min val="0.0"/>
        </c:scaling>
        <c:delete val="1"/>
        <c:axPos val="r"/>
        <c:numFmt formatCode="General" sourceLinked="1"/>
        <c:majorTickMark val="out"/>
        <c:minorTickMark val="none"/>
        <c:tickLblPos val="none"/>
        <c:crossAx val="-21215383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0.05</c:v>
                </c:pt>
                <c:pt idx="2">
                  <c:v>0.0</c:v>
                </c:pt>
                <c:pt idx="3">
                  <c:v>0.0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0.25</c:v>
                </c:pt>
                <c:pt idx="2">
                  <c:v>0.05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0.95</c:v>
                </c:pt>
                <c:pt idx="1">
                  <c:v>0.15</c:v>
                </c:pt>
                <c:pt idx="2">
                  <c:v>0.0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6469784"/>
        <c:axId val="2048966984"/>
      </c:barChart>
      <c:catAx>
        <c:axId val="-2116469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8966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8966984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4697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0.82</c:v>
                </c:pt>
                <c:pt idx="1">
                  <c:v>0.86</c:v>
                </c:pt>
                <c:pt idx="2">
                  <c:v>0.82</c:v>
                </c:pt>
                <c:pt idx="3">
                  <c:v>0.77</c:v>
                </c:pt>
                <c:pt idx="4">
                  <c:v>0.73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0.8</c:v>
                </c:pt>
                <c:pt idx="3">
                  <c:v>0.9</c:v>
                </c:pt>
                <c:pt idx="4">
                  <c:v>0.86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0.85</c:v>
                </c:pt>
                <c:pt idx="2">
                  <c:v>0.8</c:v>
                </c:pt>
                <c:pt idx="3">
                  <c:v>0.85</c:v>
                </c:pt>
                <c:pt idx="4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1296408"/>
        <c:axId val="-2121623032"/>
      </c:barChart>
      <c:catAx>
        <c:axId val="-21212964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121623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21623032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212964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206611570247934"/>
          <c:w val="0.999237386813273"/>
          <c:h val="0.8904958677685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0.45</c:v>
                </c:pt>
                <c:pt idx="1">
                  <c:v>0.571428571428572</c:v>
                </c:pt>
                <c:pt idx="2">
                  <c:v>0.5</c:v>
                </c:pt>
                <c:pt idx="4">
                  <c:v>0.5</c:v>
                </c:pt>
                <c:pt idx="5">
                  <c:v>0.571428571428572</c:v>
                </c:pt>
                <c:pt idx="6">
                  <c:v>0.545454545454545</c:v>
                </c:pt>
                <c:pt idx="8">
                  <c:v>0.65</c:v>
                </c:pt>
                <c:pt idx="9">
                  <c:v>0.523809523809524</c:v>
                </c:pt>
                <c:pt idx="10">
                  <c:v>0.545454545454545</c:v>
                </c:pt>
                <c:pt idx="12">
                  <c:v>0.75</c:v>
                </c:pt>
                <c:pt idx="13">
                  <c:v>0.571428571428572</c:v>
                </c:pt>
                <c:pt idx="14">
                  <c:v>0.545454545454545</c:v>
                </c:pt>
                <c:pt idx="16">
                  <c:v>0.65</c:v>
                </c:pt>
                <c:pt idx="17">
                  <c:v>0.571428571428572</c:v>
                </c:pt>
                <c:pt idx="18">
                  <c:v>0.590909090909091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0.35</c:v>
                </c:pt>
                <c:pt idx="1">
                  <c:v>0.285714285714286</c:v>
                </c:pt>
                <c:pt idx="2">
                  <c:v>0.227272727272727</c:v>
                </c:pt>
                <c:pt idx="4">
                  <c:v>0.35</c:v>
                </c:pt>
                <c:pt idx="5">
                  <c:v>0.333333333333333</c:v>
                </c:pt>
                <c:pt idx="6">
                  <c:v>0.227272727272727</c:v>
                </c:pt>
                <c:pt idx="8">
                  <c:v>0.15</c:v>
                </c:pt>
                <c:pt idx="9">
                  <c:v>0.333333333333333</c:v>
                </c:pt>
                <c:pt idx="10">
                  <c:v>0.272727272727273</c:v>
                </c:pt>
                <c:pt idx="12">
                  <c:v>0.1</c:v>
                </c:pt>
                <c:pt idx="13">
                  <c:v>0.380952380952381</c:v>
                </c:pt>
                <c:pt idx="14">
                  <c:v>0.318181818181818</c:v>
                </c:pt>
                <c:pt idx="16">
                  <c:v>0.2</c:v>
                </c:pt>
                <c:pt idx="17">
                  <c:v>0.380952380952381</c:v>
                </c:pt>
                <c:pt idx="18">
                  <c:v>0.227272727272727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0.1</c:v>
                </c:pt>
                <c:pt idx="1">
                  <c:v>0.0476190476190476</c:v>
                </c:pt>
                <c:pt idx="2">
                  <c:v>0.227272727272727</c:v>
                </c:pt>
                <c:pt idx="4">
                  <c:v>0.05</c:v>
                </c:pt>
                <c:pt idx="5">
                  <c:v>0.0476190476190476</c:v>
                </c:pt>
                <c:pt idx="6">
                  <c:v>0.181818181818182</c:v>
                </c:pt>
                <c:pt idx="8">
                  <c:v>0.15</c:v>
                </c:pt>
                <c:pt idx="9">
                  <c:v>0.0952380952380952</c:v>
                </c:pt>
                <c:pt idx="10">
                  <c:v>0.181818181818182</c:v>
                </c:pt>
                <c:pt idx="12">
                  <c:v>0.1</c:v>
                </c:pt>
                <c:pt idx="13">
                  <c:v>0.0476190476190476</c:v>
                </c:pt>
                <c:pt idx="14">
                  <c:v>0.0454545454545455</c:v>
                </c:pt>
                <c:pt idx="16">
                  <c:v>0.1</c:v>
                </c:pt>
                <c:pt idx="17">
                  <c:v>0.0476190476190476</c:v>
                </c:pt>
                <c:pt idx="18">
                  <c:v>0.181818181818182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"/>
                  <c:y val="-0.024470208773661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149176587301587"/>
                  <c:y val="0.00020443020027565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0">
                  <c:v>0.1</c:v>
                </c:pt>
                <c:pt idx="1">
                  <c:v>0.0952380952380952</c:v>
                </c:pt>
                <c:pt idx="2">
                  <c:v>0.0454545454545455</c:v>
                </c:pt>
                <c:pt idx="4">
                  <c:v>0.1</c:v>
                </c:pt>
                <c:pt idx="5">
                  <c:v>0.0476190476190476</c:v>
                </c:pt>
                <c:pt idx="6">
                  <c:v>0.0454545454545455</c:v>
                </c:pt>
                <c:pt idx="8">
                  <c:v>0.05</c:v>
                </c:pt>
                <c:pt idx="9">
                  <c:v>0.0476190476190476</c:v>
                </c:pt>
                <c:pt idx="12">
                  <c:v>0.05</c:v>
                </c:pt>
                <c:pt idx="14">
                  <c:v>0.0909090909090909</c:v>
                </c:pt>
                <c:pt idx="16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054649352"/>
        <c:axId val="2054670088"/>
      </c:barChart>
      <c:catAx>
        <c:axId val="2054649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54670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54670088"/>
        <c:scaling>
          <c:orientation val="minMax"/>
          <c:max val="1.0"/>
          <c:min val="0.0"/>
        </c:scaling>
        <c:delete val="1"/>
        <c:axPos val="b"/>
        <c:numFmt formatCode="0%" sourceLinked="1"/>
        <c:majorTickMark val="out"/>
        <c:minorTickMark val="none"/>
        <c:tickLblPos val="none"/>
        <c:crossAx val="2054649352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0.0141093474426808"/>
          <c:y val="0.939850440292597"/>
          <c:w val="0.98589065255732"/>
          <c:h val="0.0601495597074034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36985337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129176"/>
        <c:axId val="-2116478472"/>
      </c:barChart>
      <c:catAx>
        <c:axId val="-21161291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478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47847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12917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65845308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98608308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766936"/>
        <c:axId val="-2116763512"/>
      </c:barChart>
      <c:catAx>
        <c:axId val="-2116766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763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763512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76693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15340253748558"/>
          <c:y val="0.0901639344262295"/>
          <c:w val="0.949250288350634"/>
          <c:h val="0.9180327868852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1.0</c:v>
                </c:pt>
                <c:pt idx="2" formatCode="0.0">
                  <c:v>1.0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-2116561944"/>
        <c:axId val="2049214664"/>
      </c:barChart>
      <c:catAx>
        <c:axId val="-211656194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049214664"/>
        <c:crosses val="autoZero"/>
        <c:auto val="1"/>
        <c:lblAlgn val="ctr"/>
        <c:lblOffset val="100"/>
        <c:noMultiLvlLbl val="0"/>
      </c:catAx>
      <c:valAx>
        <c:axId val="2049214664"/>
        <c:scaling>
          <c:orientation val="minMax"/>
          <c:max val="15.0"/>
          <c:min val="0.0"/>
        </c:scaling>
        <c:delete val="1"/>
        <c:axPos val="r"/>
        <c:numFmt formatCode="0.0" sourceLinked="1"/>
        <c:majorTickMark val="out"/>
        <c:minorTickMark val="none"/>
        <c:tickLblPos val="none"/>
        <c:crossAx val="-21165619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"/>
          <c:y val="0.0726004687589321"/>
          <c:w val="0.711130535311185"/>
          <c:h val="0.219822214600126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"/>
          <c:y val="0.00967741935483873"/>
          <c:w val="0.721387283236994"/>
          <c:h val="0.9935483870967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0.1</c:v>
                </c:pt>
                <c:pt idx="2">
                  <c:v>0.05</c:v>
                </c:pt>
                <c:pt idx="3">
                  <c:v>0.0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0.85</c:v>
                </c:pt>
                <c:pt idx="1">
                  <c:v>0.3</c:v>
                </c:pt>
                <c:pt idx="2">
                  <c:v>0.1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0.25</c:v>
                </c:pt>
                <c:pt idx="2">
                  <c:v>0.05</c:v>
                </c:pt>
                <c:pt idx="3">
                  <c:v>0.05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16113000"/>
        <c:axId val="2049217880"/>
      </c:barChart>
      <c:catAx>
        <c:axId val="-2116113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049217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9217880"/>
        <c:scaling>
          <c:orientation val="minMax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1130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"/>
          <c:y val="0.00403225806451614"/>
          <c:w val="0.846153846153847"/>
          <c:h val="0.84274193548387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7"/>
                  <c:y val="0.01226836985337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"/>
                  <c:y val="0.01495682807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-2116262600"/>
        <c:axId val="-2116880648"/>
      </c:barChart>
      <c:catAx>
        <c:axId val="-2116262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-2116880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16880648"/>
        <c:scaling>
          <c:orientation val="minMax"/>
          <c:max val="1.0"/>
          <c:min val="0.0"/>
        </c:scaling>
        <c:delete val="1"/>
        <c:axPos val="t"/>
        <c:numFmt formatCode="0%" sourceLinked="1"/>
        <c:majorTickMark val="out"/>
        <c:minorTickMark val="none"/>
        <c:tickLblPos val="none"/>
        <c:crossAx val="-211626260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Relationship Id="rId3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w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wm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15.11.14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15.11.14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15.11.14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15.11.14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‹nr›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15.11.14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4.xml"/><Relationship Id="rId3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5" Type="http://schemas.openxmlformats.org/officeDocument/2006/relationships/chart" Target="../charts/chart19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4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8.xml"/><Relationship Id="rId3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4" Type="http://schemas.openxmlformats.org/officeDocument/2006/relationships/chart" Target="../charts/chart32.xml"/><Relationship Id="rId5" Type="http://schemas.openxmlformats.org/officeDocument/2006/relationships/chart" Target="../charts/chart33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4" Type="http://schemas.openxmlformats.org/officeDocument/2006/relationships/chart" Target="../charts/chart36.xml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7.xml"/><Relationship Id="rId3" Type="http://schemas.openxmlformats.org/officeDocument/2006/relationships/chart" Target="../charts/char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9.xml"/><Relationship Id="rId3" Type="http://schemas.openxmlformats.org/officeDocument/2006/relationships/chart" Target="../charts/char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office@arc.com.pl" TargetMode="Externa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Śródmieście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  <a:br>
              <a:rPr lang="pl-PL" sz="1800" b="1" dirty="0" smtClean="0">
                <a:solidFill>
                  <a:srgbClr val="808285"/>
                </a:solidFill>
              </a:rPr>
            </a:br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</a:t>
            </a:r>
            <a:r>
              <a:rPr lang="pl-PL" b="1" dirty="0">
                <a:solidFill>
                  <a:srgbClr val="808285"/>
                </a:solidFill>
              </a:rPr>
              <a:t>Listopad 2014</a:t>
            </a: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612182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Otoczenie: Wygląd Urzędu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154213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Otoczenie: Wygląd Urzędu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19026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39797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664527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Otoczenie: Wygląd Urzędu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15485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Otoczenie: Wygląd Urzędu (7)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44366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2013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6400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5037305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=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243913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15"/>
          <p:cNvSpPr txBox="1"/>
          <p:nvPr/>
        </p:nvSpPr>
        <p:spPr>
          <a:xfrm>
            <a:off x="0" y="6479024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948504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tx2"/>
                </a:solidFill>
              </a:rPr>
              <a:t>interesanta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945850"/>
              </p:ext>
            </p:extLst>
          </p:nvPr>
        </p:nvGraphicFramePr>
        <p:xfrm>
          <a:off x="5220866" y="2494735"/>
          <a:ext cx="4320000" cy="398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066116"/>
              </p:ext>
            </p:extLst>
          </p:nvPr>
        </p:nvGraphicFramePr>
        <p:xfrm>
          <a:off x="4428978" y="2440202"/>
          <a:ext cx="1800000" cy="4062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404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704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7044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404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4048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słów, a powitanie nie było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243706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259010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pole tekstowe 15"/>
          <p:cNvSpPr txBox="1"/>
          <p:nvPr/>
        </p:nvSpPr>
        <p:spPr>
          <a:xfrm>
            <a:off x="0" y="6479024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790099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83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68200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5"/>
          <p:cNvSpPr txBox="1"/>
          <p:nvPr/>
        </p:nvSpPr>
        <p:spPr>
          <a:xfrm>
            <a:off x="-35718" y="64860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7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710259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12077" y="192129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5"/>
          <p:cNvSpPr txBox="1"/>
          <p:nvPr/>
        </p:nvSpPr>
        <p:spPr>
          <a:xfrm>
            <a:off x="-32424" y="6461699"/>
            <a:ext cx="266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832155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162387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32417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418065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2424" y="6461699"/>
            <a:ext cx="251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514557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</a:t>
            </a:r>
            <a:r>
              <a:rPr lang="pl-PL" sz="3100" b="1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664"/>
              </p:ext>
            </p:extLst>
          </p:nvPr>
        </p:nvGraphicFramePr>
        <p:xfrm>
          <a:off x="981809" y="2421682"/>
          <a:ext cx="4320000" cy="443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953632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448279"/>
              </p:ext>
            </p:extLst>
          </p:nvPr>
        </p:nvGraphicFramePr>
        <p:xfrm>
          <a:off x="0" y="2277666"/>
          <a:ext cx="1800000" cy="4464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11929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2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268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42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93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043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63041"/>
              </p:ext>
            </p:extLst>
          </p:nvPr>
        </p:nvGraphicFramePr>
        <p:xfrm>
          <a:off x="4572795" y="2422130"/>
          <a:ext cx="1880112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112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5"/>
          <p:cNvSpPr txBox="1"/>
          <p:nvPr/>
        </p:nvSpPr>
        <p:spPr>
          <a:xfrm>
            <a:off x="3122638" y="6382122"/>
            <a:ext cx="253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076583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0377444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3122638" y="6382122"/>
            <a:ext cx="253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407054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039011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917348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572169"/>
              </p:ext>
            </p:extLst>
          </p:nvPr>
        </p:nvGraphicFramePr>
        <p:xfrm>
          <a:off x="180306" y="2422130"/>
          <a:ext cx="1800000" cy="4065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68316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316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375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375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286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286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074119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93015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61699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888027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tx2"/>
                </a:solidFill>
              </a:rPr>
              <a:t>sprawy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758445"/>
              </p:ext>
            </p:extLst>
          </p:nvPr>
        </p:nvGraphicFramePr>
        <p:xfrm>
          <a:off x="1085712" y="2592374"/>
          <a:ext cx="4207162" cy="347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010633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794380"/>
              </p:ext>
            </p:extLst>
          </p:nvPr>
        </p:nvGraphicFramePr>
        <p:xfrm>
          <a:off x="108298" y="2421682"/>
          <a:ext cx="1872208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128539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5396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362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5"/>
          <p:cNvSpPr txBox="1"/>
          <p:nvPr/>
        </p:nvSpPr>
        <p:spPr>
          <a:xfrm>
            <a:off x="-32424" y="6461699"/>
            <a:ext cx="266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834187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1762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645818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47176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230777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5"/>
          <p:cNvSpPr txBox="1"/>
          <p:nvPr/>
        </p:nvSpPr>
        <p:spPr>
          <a:xfrm>
            <a:off x="-32424" y="6461699"/>
            <a:ext cx="25889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89251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915013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47871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5"/>
          <p:cNvSpPr txBox="1"/>
          <p:nvPr/>
        </p:nvSpPr>
        <p:spPr>
          <a:xfrm>
            <a:off x="3122638" y="6382122"/>
            <a:ext cx="2530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tx2"/>
                </a:solidFill>
              </a:rPr>
              <a:t>U</a:t>
            </a:r>
            <a:r>
              <a:rPr lang="pl-PL" sz="3100" b="1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77244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47115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(N=21*)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2424" y="6461699"/>
            <a:ext cx="251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5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81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207782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Otoczenie: Wygląd Urzędu (1)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21946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86377" y="2252363"/>
            <a:ext cx="755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918880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Otoczenie: Wygląd Urzędu (2)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14074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Śródmieście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tx2"/>
                </a:solidFill>
              </a:rPr>
              <a:t>Otoczenie: Wygląd Urzędu (3)</a:t>
            </a:r>
            <a:endParaRPr lang="pl-PL" sz="3100" b="1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05270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59502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1167</TotalTime>
  <Words>1891</Words>
  <Application>Microsoft Macintosh PowerPoint</Application>
  <PresentationFormat>Niestandardowy</PresentationFormat>
  <Paragraphs>322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Śródmieście</vt:lpstr>
      <vt:lpstr>Spis treści</vt:lpstr>
      <vt:lpstr>Informacje o metodzie</vt:lpstr>
      <vt:lpstr>Wyniki badania</vt:lpstr>
      <vt:lpstr>Kryteria oceny</vt:lpstr>
      <vt:lpstr>Wyniki badania</vt:lpstr>
      <vt:lpstr>Urząd Dzielnicy Śródmieście Otoczenie: Wygląd Urzędu (1)</vt:lpstr>
      <vt:lpstr>Urząd Dzielnicy Śródmieście Otoczenie: Wygląd Urzędu (2)</vt:lpstr>
      <vt:lpstr>Urząd Dzielnicy Śródmieście Otoczenie: Wygląd Urzędu (3)</vt:lpstr>
      <vt:lpstr>Urząd Dzielnicy Śródmieście Otoczenie: Wygląd Urzędu (4)</vt:lpstr>
      <vt:lpstr>Urząd Dzielnicy Śródmieście Otoczenie: Wygląd Urzędu (5)</vt:lpstr>
      <vt:lpstr>Urząd Dzielnicy Śródmieście Otoczenie: Wygląd Urzędu (6)</vt:lpstr>
      <vt:lpstr>Urząd Dzielnicy Śródmieście Otoczenie: Wygląd Urzędu (7)</vt:lpstr>
      <vt:lpstr>Wyniki badania</vt:lpstr>
      <vt:lpstr>Urząd Dzielnicy Śródmieście Wygląd zewnętrzny urzędnika i jego stanowisko pracy</vt:lpstr>
      <vt:lpstr>Wyniki badania</vt:lpstr>
      <vt:lpstr>Urząd Dzielnicy Śródmieście Zachowanie urzędnika wobec interesanta (1)</vt:lpstr>
      <vt:lpstr>Urząd Dzielnicy Śródmieście Zachowanie urzędnika wobec interesanta (2)</vt:lpstr>
      <vt:lpstr>Wyniki badania</vt:lpstr>
      <vt:lpstr>Urząd Dzielnicy Śródmieście Urzędnik: Obsługa przedstawionej sprawy (1)</vt:lpstr>
      <vt:lpstr>Urząd Dzielnicy Śródmieście Urzędnik: Obsługa przedstawionej sprawy (2)</vt:lpstr>
      <vt:lpstr>Urząd Dzielnicy Śródmieście Urzędnik: Obsługa przedstawionej sprawy (3)</vt:lpstr>
      <vt:lpstr>Wyniki badania</vt:lpstr>
      <vt:lpstr>Urząd Dzielnicy Śródmieście Urzędnik: Sposób załatwienia przedstawionej sprawy (1)</vt:lpstr>
      <vt:lpstr>Urząd Dzielnicy Śródmieście Urzędnik: Sposób załatwienia przedstawionej sprawy (2)</vt:lpstr>
      <vt:lpstr>Urząd Dzielnicy Śródmieście Urzędnik: Sposób załatwienia przedstawionej sprawy (3)</vt:lpstr>
      <vt:lpstr>Urząd Dzielnicy Śródmieście Urzędnik: Sposób załatwiania przedstawionej sprawy (4)</vt:lpstr>
      <vt:lpstr>Urząd Dzielnicy Śródmieście Urzędnik: Sposób załatwienia przedstawionej sprawy (5)</vt:lpstr>
      <vt:lpstr>Urząd Dzielnicy Śródmieście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155</cp:revision>
  <dcterms:created xsi:type="dcterms:W3CDTF">2013-09-17T08:07:59Z</dcterms:created>
  <dcterms:modified xsi:type="dcterms:W3CDTF">2014-11-15T18:05:28Z</dcterms:modified>
</cp:coreProperties>
</file>