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8" r:id="rId3"/>
    <p:sldId id="319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20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 varScale="1">
        <p:scale>
          <a:sx n="71" d="100"/>
          <a:sy n="71" d="100"/>
        </p:scale>
        <p:origin x="1260" y="60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5.5</c:v>
                </c:pt>
                <c:pt idx="2" formatCode="0.0">
                  <c:v>1.5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4.2857142857142856</c:v>
                </c:pt>
                <c:pt idx="2" formatCode="0.0">
                  <c:v>0.66666666666666663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3.45</c:v>
                </c:pt>
                <c:pt idx="2" formatCode="0.0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4614512"/>
        <c:axId val="175773000"/>
      </c:barChart>
      <c:catAx>
        <c:axId val="174614512"/>
        <c:scaling>
          <c:orientation val="minMax"/>
        </c:scaling>
        <c:delete val="1"/>
        <c:axPos val="b"/>
        <c:majorTickMark val="out"/>
        <c:minorTickMark val="none"/>
        <c:tickLblPos val="none"/>
        <c:crossAx val="175773000"/>
        <c:crosses val="autoZero"/>
        <c:auto val="1"/>
        <c:lblAlgn val="ctr"/>
        <c:lblOffset val="100"/>
        <c:noMultiLvlLbl val="0"/>
      </c:catAx>
      <c:valAx>
        <c:axId val="175773000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74614512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4733376"/>
        <c:axId val="284745920"/>
      </c:barChart>
      <c:catAx>
        <c:axId val="284733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474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459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3337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4743568"/>
        <c:axId val="284743960"/>
      </c:barChart>
      <c:catAx>
        <c:axId val="28474356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84743960"/>
        <c:crosses val="autoZero"/>
        <c:auto val="1"/>
        <c:lblAlgn val="ctr"/>
        <c:lblOffset val="100"/>
        <c:noMultiLvlLbl val="0"/>
      </c:catAx>
      <c:valAx>
        <c:axId val="28474396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847435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4360026117548153"/>
          <c:y val="0.16940109377084167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0.84</c:v>
                </c:pt>
                <c:pt idx="1">
                  <c:v>0.05</c:v>
                </c:pt>
                <c:pt idx="2">
                  <c:v>0.26</c:v>
                </c:pt>
                <c:pt idx="3">
                  <c:v>0.05</c:v>
                </c:pt>
                <c:pt idx="4">
                  <c:v>0</c:v>
                </c:pt>
                <c:pt idx="5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0.1</c:v>
                </c:pt>
                <c:pt idx="2">
                  <c:v>0.3</c:v>
                </c:pt>
                <c:pt idx="3">
                  <c:v>0.35</c:v>
                </c:pt>
                <c:pt idx="4">
                  <c:v>0.15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0.75</c:v>
                </c:pt>
                <c:pt idx="1">
                  <c:v>0</c:v>
                </c:pt>
                <c:pt idx="2">
                  <c:v>0.25</c:v>
                </c:pt>
                <c:pt idx="3">
                  <c:v>0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4738080"/>
        <c:axId val="284739648"/>
      </c:barChart>
      <c:catAx>
        <c:axId val="2847380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4739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3964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380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8986312399355877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0.79</c:v>
                </c:pt>
                <c:pt idx="1">
                  <c:v>0.6</c:v>
                </c:pt>
                <c:pt idx="2">
                  <c:v>0.65</c:v>
                </c:pt>
                <c:pt idx="4">
                  <c:v>1</c:v>
                </c:pt>
                <c:pt idx="5">
                  <c:v>0.8</c:v>
                </c:pt>
                <c:pt idx="6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0.95</c:v>
                </c:pt>
                <c:pt idx="13">
                  <c:v>0.9</c:v>
                </c:pt>
                <c:pt idx="14">
                  <c:v>0.9</c:v>
                </c:pt>
                <c:pt idx="16">
                  <c:v>0.11</c:v>
                </c:pt>
                <c:pt idx="17">
                  <c:v>0.25</c:v>
                </c:pt>
                <c:pt idx="1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0.21</c:v>
                </c:pt>
                <c:pt idx="1">
                  <c:v>0.4</c:v>
                </c:pt>
                <c:pt idx="2">
                  <c:v>0.35</c:v>
                </c:pt>
                <c:pt idx="5">
                  <c:v>0.2</c:v>
                </c:pt>
                <c:pt idx="12">
                  <c:v>0.05</c:v>
                </c:pt>
                <c:pt idx="13">
                  <c:v>0.1</c:v>
                </c:pt>
                <c:pt idx="14">
                  <c:v>0.05</c:v>
                </c:pt>
                <c:pt idx="16">
                  <c:v>0.89</c:v>
                </c:pt>
                <c:pt idx="17">
                  <c:v>0.75</c:v>
                </c:pt>
                <c:pt idx="18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  <c:pt idx="14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84745136"/>
        <c:axId val="282914408"/>
      </c:barChart>
      <c:catAx>
        <c:axId val="28474513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82914408"/>
        <c:crosses val="autoZero"/>
        <c:auto val="1"/>
        <c:lblAlgn val="ctr"/>
        <c:lblOffset val="100"/>
        <c:noMultiLvlLbl val="0"/>
      </c:catAx>
      <c:valAx>
        <c:axId val="2829144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4513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0.86</c:v>
                </c:pt>
                <c:pt idx="1">
                  <c:v>0.52</c:v>
                </c:pt>
                <c:pt idx="2">
                  <c:v>0.95</c:v>
                </c:pt>
                <c:pt idx="4">
                  <c:v>1</c:v>
                </c:pt>
                <c:pt idx="5">
                  <c:v>0.86</c:v>
                </c:pt>
                <c:pt idx="6">
                  <c:v>1</c:v>
                </c:pt>
                <c:pt idx="12">
                  <c:v>1</c:v>
                </c:pt>
                <c:pt idx="13">
                  <c:v>0.95</c:v>
                </c:pt>
                <c:pt idx="14">
                  <c:v>0.95</c:v>
                </c:pt>
                <c:pt idx="16">
                  <c:v>0.5</c:v>
                </c:pt>
                <c:pt idx="17">
                  <c:v>0.67</c:v>
                </c:pt>
                <c:pt idx="18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0.09</c:v>
                </c:pt>
                <c:pt idx="1">
                  <c:v>0.38</c:v>
                </c:pt>
                <c:pt idx="2">
                  <c:v>0.05</c:v>
                </c:pt>
                <c:pt idx="5">
                  <c:v>0.14000000000000001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3">
                  <c:v>0.05</c:v>
                </c:pt>
                <c:pt idx="14">
                  <c:v>0.05</c:v>
                </c:pt>
                <c:pt idx="16">
                  <c:v>0.5</c:v>
                </c:pt>
                <c:pt idx="17">
                  <c:v>0.19</c:v>
                </c:pt>
                <c:pt idx="18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0">
                  <c:v>0.05</c:v>
                </c:pt>
                <c:pt idx="1">
                  <c:v>0.1</c:v>
                </c:pt>
                <c:pt idx="2">
                  <c:v>0.05</c:v>
                </c:pt>
                <c:pt idx="17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82912840"/>
        <c:axId val="282914016"/>
      </c:barChart>
      <c:catAx>
        <c:axId val="2829128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82914016"/>
        <c:crosses val="autoZero"/>
        <c:auto val="1"/>
        <c:lblAlgn val="ctr"/>
        <c:lblOffset val="100"/>
        <c:noMultiLvlLbl val="0"/>
      </c:catAx>
      <c:valAx>
        <c:axId val="2829140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29128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1927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(N=12)</c:v>
                </c:pt>
                <c:pt idx="2">
                  <c:v>2011 (N=10)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0.73</c:v>
                </c:pt>
                <c:pt idx="1">
                  <c:v>0.57999999999999996</c:v>
                </c:pt>
                <c:pt idx="2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362574987258412E-2"/>
                  <c:y val="-0.369475623598563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(N=12)</c:v>
                </c:pt>
                <c:pt idx="2">
                  <c:v>2011 (N=10)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0.17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(N=12)</c:v>
                </c:pt>
                <c:pt idx="2">
                  <c:v>2011 (N=10)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0.27</c:v>
                </c:pt>
                <c:pt idx="1">
                  <c:v>0.25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2911664"/>
        <c:axId val="282912056"/>
      </c:barChart>
      <c:catAx>
        <c:axId val="2829116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82912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9120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2911664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22"/>
          <c:h val="0.29090909090909134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2913232"/>
        <c:axId val="282908920"/>
      </c:barChart>
      <c:catAx>
        <c:axId val="28291323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82908920"/>
        <c:crosses val="autoZero"/>
        <c:auto val="1"/>
        <c:lblAlgn val="ctr"/>
        <c:lblOffset val="100"/>
        <c:noMultiLvlLbl val="0"/>
      </c:catAx>
      <c:valAx>
        <c:axId val="28290892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829132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0.76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2917152"/>
        <c:axId val="282915976"/>
      </c:barChart>
      <c:catAx>
        <c:axId val="282917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2915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9159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29171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0.89</c:v>
                </c:pt>
                <c:pt idx="1">
                  <c:v>0.9</c:v>
                </c:pt>
                <c:pt idx="2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layout>
                <c:manualLayout>
                  <c:x val="-1.1684422777604372E-16"/>
                  <c:y val="1.35103867747143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0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80963544"/>
        <c:axId val="280965112"/>
      </c:barChart>
      <c:catAx>
        <c:axId val="280963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0965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096511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0963544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42"/>
          <c:w val="0.8445230329231026"/>
          <c:h val="0.23531051283619719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657254216804879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43708736"/>
        <c:axId val="243709520"/>
      </c:barChart>
      <c:catAx>
        <c:axId val="243708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3709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709520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243708736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57"/>
          <c:w val="1"/>
          <c:h val="0.2718782937858656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5773784"/>
        <c:axId val="175774176"/>
      </c:barChart>
      <c:catAx>
        <c:axId val="175773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774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77417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7737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</c:v>
                </c:pt>
                <c:pt idx="1">
                  <c:v>0.9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13">
                  <c:v>0.05</c:v>
                </c:pt>
                <c:pt idx="16">
                  <c:v>0.09</c:v>
                </c:pt>
                <c:pt idx="20">
                  <c:v>0.95</c:v>
                </c:pt>
                <c:pt idx="21">
                  <c:v>0.95</c:v>
                </c:pt>
                <c:pt idx="2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1">
                  <c:v>0.1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0.95</c:v>
                </c:pt>
                <c:pt idx="14">
                  <c:v>1</c:v>
                </c:pt>
                <c:pt idx="16">
                  <c:v>0.91</c:v>
                </c:pt>
                <c:pt idx="17">
                  <c:v>1</c:v>
                </c:pt>
                <c:pt idx="18">
                  <c:v>1</c:v>
                </c:pt>
                <c:pt idx="20">
                  <c:v>0.05</c:v>
                </c:pt>
                <c:pt idx="2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3714616"/>
        <c:axId val="243715008"/>
      </c:barChart>
      <c:catAx>
        <c:axId val="2437146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43715008"/>
        <c:crosses val="autoZero"/>
        <c:auto val="1"/>
        <c:lblAlgn val="ctr"/>
        <c:lblOffset val="100"/>
        <c:noMultiLvlLbl val="0"/>
      </c:catAx>
      <c:valAx>
        <c:axId val="2437150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71461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6254629629629629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465482342807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 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0.68</c:v>
                </c:pt>
                <c:pt idx="1">
                  <c:v>0.67</c:v>
                </c:pt>
                <c:pt idx="2">
                  <c:v>0.65</c:v>
                </c:pt>
                <c:pt idx="4">
                  <c:v>0.95</c:v>
                </c:pt>
                <c:pt idx="5">
                  <c:v>0.95</c:v>
                </c:pt>
                <c:pt idx="6">
                  <c:v>1</c:v>
                </c:pt>
                <c:pt idx="8">
                  <c:v>0.09</c:v>
                </c:pt>
                <c:pt idx="9">
                  <c:v>0.05</c:v>
                </c:pt>
                <c:pt idx="10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 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0.32</c:v>
                </c:pt>
                <c:pt idx="1">
                  <c:v>0.33</c:v>
                </c:pt>
                <c:pt idx="2">
                  <c:v>0.35</c:v>
                </c:pt>
                <c:pt idx="4">
                  <c:v>0.05</c:v>
                </c:pt>
                <c:pt idx="5">
                  <c:v>0.05</c:v>
                </c:pt>
                <c:pt idx="8">
                  <c:v>0.91</c:v>
                </c:pt>
                <c:pt idx="9">
                  <c:v>0.95</c:v>
                </c:pt>
                <c:pt idx="10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3712656"/>
        <c:axId val="243713832"/>
      </c:barChart>
      <c:catAx>
        <c:axId val="2437126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43713832"/>
        <c:crosses val="autoZero"/>
        <c:auto val="1"/>
        <c:lblAlgn val="ctr"/>
        <c:lblOffset val="100"/>
        <c:noMultiLvlLbl val="0"/>
      </c:catAx>
      <c:valAx>
        <c:axId val="2437138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71265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5067E-2"/>
          <c:y val="0.92442850990525405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43715792"/>
        <c:axId val="243716184"/>
      </c:barChart>
      <c:catAx>
        <c:axId val="24371579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43716184"/>
        <c:crosses val="autoZero"/>
        <c:auto val="1"/>
        <c:lblAlgn val="ctr"/>
        <c:lblOffset val="100"/>
        <c:noMultiLvlLbl val="0"/>
      </c:catAx>
      <c:valAx>
        <c:axId val="24371618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437157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0.68</c:v>
                </c:pt>
                <c:pt idx="1">
                  <c:v>0.18</c:v>
                </c:pt>
                <c:pt idx="2">
                  <c:v>0</c:v>
                </c:pt>
                <c:pt idx="3">
                  <c:v>0.09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0.56999999999999995</c:v>
                </c:pt>
                <c:pt idx="1">
                  <c:v>0.24</c:v>
                </c:pt>
                <c:pt idx="2">
                  <c:v>0.05</c:v>
                </c:pt>
                <c:pt idx="3">
                  <c:v>0.14000000000000001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0.65</c:v>
                </c:pt>
                <c:pt idx="1">
                  <c:v>0.15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3711480"/>
        <c:axId val="243710696"/>
      </c:barChart>
      <c:catAx>
        <c:axId val="243711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3710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7106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7114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369E-2"/>
          <c:w val="0.5869211567905658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0">
                  <c:v>0.09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0.55000000000000004</c:v>
                </c:pt>
                <c:pt idx="1">
                  <c:v>0.52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644763556643947E-3"/>
                  <c:y val="-2.06998480615143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0.36</c:v>
                </c:pt>
                <c:pt idx="1">
                  <c:v>0.38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43717360"/>
        <c:axId val="243717752"/>
      </c:barChart>
      <c:catAx>
        <c:axId val="24371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3717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7177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43717360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43719712"/>
        <c:axId val="243720104"/>
      </c:barChart>
      <c:catAx>
        <c:axId val="24371971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43720104"/>
        <c:crosses val="autoZero"/>
        <c:auto val="1"/>
        <c:lblAlgn val="ctr"/>
        <c:lblOffset val="100"/>
        <c:noMultiLvlLbl val="0"/>
      </c:catAx>
      <c:valAx>
        <c:axId val="24372010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437197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(N=x3)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0.05</c:v>
                </c:pt>
                <c:pt idx="3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0.86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0.9</c:v>
                </c:pt>
                <c:pt idx="1">
                  <c:v>0</c:v>
                </c:pt>
                <c:pt idx="2">
                  <c:v>0.2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3721280"/>
        <c:axId val="243721672"/>
      </c:barChart>
      <c:catAx>
        <c:axId val="243721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3721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7216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7212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0.14000000000000001</c:v>
                </c:pt>
                <c:pt idx="2">
                  <c:v>0</c:v>
                </c:pt>
                <c:pt idx="3">
                  <c:v>0.64</c:v>
                </c:pt>
                <c:pt idx="4">
                  <c:v>0.09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0.19</c:v>
                </c:pt>
                <c:pt idx="1">
                  <c:v>0.14000000000000001</c:v>
                </c:pt>
                <c:pt idx="2">
                  <c:v>0.05</c:v>
                </c:pt>
                <c:pt idx="3">
                  <c:v>0.62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0.35</c:v>
                </c:pt>
                <c:pt idx="1">
                  <c:v>0.05</c:v>
                </c:pt>
                <c:pt idx="2">
                  <c:v>0.05</c:v>
                </c:pt>
                <c:pt idx="3">
                  <c:v>0.55000000000000004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3722456"/>
        <c:axId val="243722848"/>
      </c:barChart>
      <c:catAx>
        <c:axId val="243722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3722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7228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7224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43718144"/>
        <c:axId val="243719320"/>
      </c:barChart>
      <c:catAx>
        <c:axId val="24371814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43719320"/>
        <c:crosses val="autoZero"/>
        <c:auto val="1"/>
        <c:lblAlgn val="ctr"/>
        <c:lblOffset val="100"/>
        <c:noMultiLvlLbl val="0"/>
      </c:catAx>
      <c:valAx>
        <c:axId val="24371932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437181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0.95</c:v>
                </c:pt>
                <c:pt idx="1">
                  <c:v>0.65</c:v>
                </c:pt>
                <c:pt idx="2">
                  <c:v>0.65</c:v>
                </c:pt>
                <c:pt idx="3">
                  <c:v>0.55000000000000004</c:v>
                </c:pt>
                <c:pt idx="4">
                  <c:v>0.05</c:v>
                </c:pt>
                <c:pt idx="5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0.71</c:v>
                </c:pt>
                <c:pt idx="1">
                  <c:v>0.48</c:v>
                </c:pt>
                <c:pt idx="2">
                  <c:v>0.56999999999999995</c:v>
                </c:pt>
                <c:pt idx="3">
                  <c:v>0.43</c:v>
                </c:pt>
                <c:pt idx="4">
                  <c:v>0.14000000000000001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</c:v>
                </c:pt>
                <c:pt idx="1">
                  <c:v>0.55000000000000004</c:v>
                </c:pt>
                <c:pt idx="2">
                  <c:v>0.65</c:v>
                </c:pt>
                <c:pt idx="3">
                  <c:v>0.35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3716968"/>
        <c:axId val="243716576"/>
      </c:barChart>
      <c:catAx>
        <c:axId val="2437169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3716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71657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7169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4736512"/>
        <c:axId val="284733768"/>
      </c:barChart>
      <c:catAx>
        <c:axId val="28473651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84733768"/>
        <c:crosses val="autoZero"/>
        <c:auto val="1"/>
        <c:lblAlgn val="ctr"/>
        <c:lblOffset val="100"/>
        <c:noMultiLvlLbl val="0"/>
      </c:catAx>
      <c:valAx>
        <c:axId val="28473376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847365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2910488"/>
        <c:axId val="282909312"/>
      </c:barChart>
      <c:catAx>
        <c:axId val="2829104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82909312"/>
        <c:crosses val="autoZero"/>
        <c:auto val="1"/>
        <c:lblAlgn val="ctr"/>
        <c:lblOffset val="100"/>
        <c:noMultiLvlLbl val="0"/>
      </c:catAx>
      <c:valAx>
        <c:axId val="28290931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829104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(N=12)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2911272"/>
        <c:axId val="284737688"/>
      </c:barChart>
      <c:catAx>
        <c:axId val="28291127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84737688"/>
        <c:crosses val="autoZero"/>
        <c:auto val="1"/>
        <c:lblAlgn val="ctr"/>
        <c:lblOffset val="100"/>
        <c:noMultiLvlLbl val="0"/>
      </c:catAx>
      <c:valAx>
        <c:axId val="28473768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829112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  <c:pt idx="5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0.36</c:v>
                </c:pt>
                <c:pt idx="1">
                  <c:v>0.23</c:v>
                </c:pt>
                <c:pt idx="2">
                  <c:v>0.05</c:v>
                </c:pt>
                <c:pt idx="3">
                  <c:v>0</c:v>
                </c:pt>
                <c:pt idx="4">
                  <c:v>0.27</c:v>
                </c:pt>
                <c:pt idx="5">
                  <c:v>0.09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  <c:pt idx="5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0.45</c:v>
                </c:pt>
                <c:pt idx="1">
                  <c:v>0.2</c:v>
                </c:pt>
                <c:pt idx="2">
                  <c:v>0</c:v>
                </c:pt>
                <c:pt idx="3">
                  <c:v>0.05</c:v>
                </c:pt>
                <c:pt idx="4">
                  <c:v>0.3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  <c:pt idx="5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</c:v>
                </c:pt>
                <c:pt idx="1">
                  <c:v>0.15</c:v>
                </c:pt>
                <c:pt idx="2">
                  <c:v>0.1</c:v>
                </c:pt>
                <c:pt idx="3">
                  <c:v>0</c:v>
                </c:pt>
                <c:pt idx="4">
                  <c:v>0.45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4734160"/>
        <c:axId val="284740824"/>
      </c:barChart>
      <c:catAx>
        <c:axId val="284734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4740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408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341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0.32</c:v>
                </c:pt>
                <c:pt idx="1">
                  <c:v>0.05</c:v>
                </c:pt>
                <c:pt idx="2">
                  <c:v>0.09</c:v>
                </c:pt>
                <c:pt idx="3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0.91666666666666663</c:v>
                </c:pt>
                <c:pt idx="1">
                  <c:v>8.3333333333333329E-2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0.44</c:v>
                </c:pt>
                <c:pt idx="1">
                  <c:v>0.33</c:v>
                </c:pt>
                <c:pt idx="2">
                  <c:v>0.22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4742784"/>
        <c:axId val="243823728"/>
      </c:barChart>
      <c:catAx>
        <c:axId val="284742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3823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823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427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0039752"/>
        <c:axId val="290040928"/>
      </c:barChart>
      <c:catAx>
        <c:axId val="29003975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90040928"/>
        <c:crosses val="autoZero"/>
        <c:auto val="1"/>
        <c:lblAlgn val="ctr"/>
        <c:lblOffset val="100"/>
        <c:noMultiLvlLbl val="0"/>
      </c:catAx>
      <c:valAx>
        <c:axId val="29004092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0039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5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  <c:pt idx="3">
                  <c:v>Tak, w banku</c:v>
                </c:pt>
                <c:pt idx="4">
                  <c:v>Tak, na poczcie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5"/>
                <c:pt idx="0">
                  <c:v>0.25</c:v>
                </c:pt>
                <c:pt idx="1">
                  <c:v>0.1</c:v>
                </c:pt>
                <c:pt idx="2">
                  <c:v>0.65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5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  <c:pt idx="3">
                  <c:v>Tak, w banku</c:v>
                </c:pt>
                <c:pt idx="4">
                  <c:v>Tak, na poczcie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5"/>
                <c:pt idx="0">
                  <c:v>0.19</c:v>
                </c:pt>
                <c:pt idx="1">
                  <c:v>0.1</c:v>
                </c:pt>
                <c:pt idx="2">
                  <c:v>0.71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5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  <c:pt idx="3">
                  <c:v>Tak, w banku</c:v>
                </c:pt>
                <c:pt idx="4">
                  <c:v>Tak, na poczcie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5"/>
                <c:pt idx="0">
                  <c:v>0.25</c:v>
                </c:pt>
                <c:pt idx="1">
                  <c:v>0.15</c:v>
                </c:pt>
                <c:pt idx="2">
                  <c:v>0.6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0042888"/>
        <c:axId val="290043280"/>
      </c:barChart>
      <c:catAx>
        <c:axId val="290042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0043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00432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00428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0.77</c:v>
                </c:pt>
                <c:pt idx="1">
                  <c:v>0</c:v>
                </c:pt>
                <c:pt idx="2">
                  <c:v>0.23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0.81</c:v>
                </c:pt>
                <c:pt idx="1">
                  <c:v>0</c:v>
                </c:pt>
                <c:pt idx="2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0.75</c:v>
                </c:pt>
                <c:pt idx="1">
                  <c:v>0.05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0047200"/>
        <c:axId val="290047592"/>
      </c:barChart>
      <c:catAx>
        <c:axId val="2900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0047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00475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00472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0.73</c:v>
                </c:pt>
                <c:pt idx="1">
                  <c:v>0.67</c:v>
                </c:pt>
                <c:pt idx="2">
                  <c:v>0.45</c:v>
                </c:pt>
                <c:pt idx="4">
                  <c:v>0.41</c:v>
                </c:pt>
                <c:pt idx="5">
                  <c:v>0.33</c:v>
                </c:pt>
                <c:pt idx="6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0.27</c:v>
                </c:pt>
                <c:pt idx="1">
                  <c:v>0.33</c:v>
                </c:pt>
                <c:pt idx="2">
                  <c:v>0.55000000000000004</c:v>
                </c:pt>
                <c:pt idx="4">
                  <c:v>0.36</c:v>
                </c:pt>
                <c:pt idx="5">
                  <c:v>0.67</c:v>
                </c:pt>
                <c:pt idx="6">
                  <c:v>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90051512"/>
        <c:axId val="290051904"/>
      </c:barChart>
      <c:catAx>
        <c:axId val="2900515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0051904"/>
        <c:crosses val="autoZero"/>
        <c:auto val="1"/>
        <c:lblAlgn val="ctr"/>
        <c:lblOffset val="100"/>
        <c:noMultiLvlLbl val="0"/>
      </c:catAx>
      <c:valAx>
        <c:axId val="2900519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005151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23722317114179362"/>
          <c:y val="0.34140788479873208"/>
          <c:w val="0.513117271717626"/>
          <c:h val="0.20952973515099738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82915192"/>
        <c:axId val="290048768"/>
      </c:barChart>
      <c:catAx>
        <c:axId val="2829151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0048768"/>
        <c:crosses val="autoZero"/>
        <c:auto val="1"/>
        <c:lblAlgn val="ctr"/>
        <c:lblOffset val="100"/>
        <c:noMultiLvlLbl val="0"/>
      </c:catAx>
      <c:valAx>
        <c:axId val="2900487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291519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0049944"/>
        <c:axId val="290049552"/>
      </c:barChart>
      <c:catAx>
        <c:axId val="29004994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0049552"/>
        <c:crosses val="autoZero"/>
        <c:auto val="1"/>
        <c:lblAlgn val="ctr"/>
        <c:lblOffset val="100"/>
        <c:noMultiLvlLbl val="0"/>
      </c:catAx>
      <c:valAx>
        <c:axId val="2900495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00499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informacyjnym*</c:v>
                </c:pt>
                <c:pt idx="3">
                  <c:v>W innym miejscu </c:v>
                </c:pt>
                <c:pt idx="4">
                  <c:v>Nie ma</c:v>
                </c:pt>
                <c:pt idx="5">
                  <c:v>Na tablicach na ścianie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0.74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0.16</c:v>
                </c:pt>
                <c:pt idx="5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informacyjnym*</c:v>
                </c:pt>
                <c:pt idx="3">
                  <c:v>W innym miejscu </c:v>
                </c:pt>
                <c:pt idx="4">
                  <c:v>Nie ma</c:v>
                </c:pt>
                <c:pt idx="5">
                  <c:v>Na tablicach na ścianie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0.85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informacyjnym*</c:v>
                </c:pt>
                <c:pt idx="3">
                  <c:v>W innym miejscu </c:v>
                </c:pt>
                <c:pt idx="4">
                  <c:v>Nie ma</c:v>
                </c:pt>
                <c:pt idx="5">
                  <c:v>Na tablicach na ścianie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0.85</c:v>
                </c:pt>
                <c:pt idx="1">
                  <c:v>0.2</c:v>
                </c:pt>
                <c:pt idx="2">
                  <c:v>0</c:v>
                </c:pt>
                <c:pt idx="3">
                  <c:v>0.05</c:v>
                </c:pt>
                <c:pt idx="4">
                  <c:v>0.15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4738864"/>
        <c:axId val="284732200"/>
      </c:barChart>
      <c:catAx>
        <c:axId val="284738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4732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322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38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0.95</c:v>
                </c:pt>
                <c:pt idx="2">
                  <c:v>0.91</c:v>
                </c:pt>
                <c:pt idx="3">
                  <c:v>0.91</c:v>
                </c:pt>
                <c:pt idx="4">
                  <c:v>0.91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</c:v>
                </c:pt>
                <c:pt idx="3">
                  <c:v>1</c:v>
                </c:pt>
                <c:pt idx="4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0.95</c:v>
                </c:pt>
                <c:pt idx="2">
                  <c:v>0.85</c:v>
                </c:pt>
                <c:pt idx="3">
                  <c:v>0.95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0046024"/>
        <c:axId val="290048376"/>
      </c:barChart>
      <c:catAx>
        <c:axId val="2900460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0048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004837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00460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32E-3"/>
          <c:w val="0.9992373868132729"/>
          <c:h val="0.890495867768595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0.45</c:v>
                </c:pt>
                <c:pt idx="1">
                  <c:v>0.48</c:v>
                </c:pt>
                <c:pt idx="2">
                  <c:v>0.72727272727272729</c:v>
                </c:pt>
                <c:pt idx="4">
                  <c:v>0.8</c:v>
                </c:pt>
                <c:pt idx="5">
                  <c:v>0.48</c:v>
                </c:pt>
                <c:pt idx="6">
                  <c:v>0.77272727272727271</c:v>
                </c:pt>
                <c:pt idx="8">
                  <c:v>0.8</c:v>
                </c:pt>
                <c:pt idx="9">
                  <c:v>0.56999999999999995</c:v>
                </c:pt>
                <c:pt idx="10">
                  <c:v>0.77272727272727271</c:v>
                </c:pt>
                <c:pt idx="12">
                  <c:v>0.75</c:v>
                </c:pt>
                <c:pt idx="13">
                  <c:v>0.62</c:v>
                </c:pt>
                <c:pt idx="14">
                  <c:v>0.77272727272727271</c:v>
                </c:pt>
                <c:pt idx="16">
                  <c:v>0.8</c:v>
                </c:pt>
                <c:pt idx="17">
                  <c:v>0.56999999999999995</c:v>
                </c:pt>
                <c:pt idx="18">
                  <c:v>0.72727272727272729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0.45</c:v>
                </c:pt>
                <c:pt idx="1">
                  <c:v>0.43</c:v>
                </c:pt>
                <c:pt idx="2">
                  <c:v>0.18181818181818182</c:v>
                </c:pt>
                <c:pt idx="4">
                  <c:v>0.15</c:v>
                </c:pt>
                <c:pt idx="5">
                  <c:v>0.52</c:v>
                </c:pt>
                <c:pt idx="6">
                  <c:v>0.13636363636363635</c:v>
                </c:pt>
                <c:pt idx="8">
                  <c:v>0.05</c:v>
                </c:pt>
                <c:pt idx="9">
                  <c:v>0.33</c:v>
                </c:pt>
                <c:pt idx="10">
                  <c:v>0.13636363636363635</c:v>
                </c:pt>
                <c:pt idx="12">
                  <c:v>0.2</c:v>
                </c:pt>
                <c:pt idx="13">
                  <c:v>0.38</c:v>
                </c:pt>
                <c:pt idx="14">
                  <c:v>0.18181818181818182</c:v>
                </c:pt>
                <c:pt idx="16">
                  <c:v>0.15</c:v>
                </c:pt>
                <c:pt idx="17">
                  <c:v>0.43</c:v>
                </c:pt>
                <c:pt idx="18">
                  <c:v>0.22727272727272727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0.1</c:v>
                </c:pt>
                <c:pt idx="1">
                  <c:v>0.09</c:v>
                </c:pt>
                <c:pt idx="2">
                  <c:v>4.5454545454545456E-2</c:v>
                </c:pt>
                <c:pt idx="4">
                  <c:v>0.05</c:v>
                </c:pt>
                <c:pt idx="6">
                  <c:v>9.0909090909090912E-2</c:v>
                </c:pt>
                <c:pt idx="8">
                  <c:v>0.15</c:v>
                </c:pt>
                <c:pt idx="9">
                  <c:v>0.1</c:v>
                </c:pt>
                <c:pt idx="10">
                  <c:v>4.5454545454545456E-2</c:v>
                </c:pt>
                <c:pt idx="12">
                  <c:v>0.05</c:v>
                </c:pt>
                <c:pt idx="14">
                  <c:v>4.5454545454545456E-2</c:v>
                </c:pt>
                <c:pt idx="16">
                  <c:v>0.05</c:v>
                </c:pt>
                <c:pt idx="18">
                  <c:v>4.5454545454545456E-2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63"/>
                  <c:y val="-2.4470208773661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96472663139329928"/>
                  <c:y val="-1.3753934793800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2" formatCode="0%">
                  <c:v>4.5454545454545456E-2</c:v>
                </c:pt>
                <c:pt idx="10" formatCode="0%">
                  <c:v>4.5454545454545456E-2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90046808"/>
        <c:axId val="290047984"/>
      </c:barChart>
      <c:catAx>
        <c:axId val="290046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0047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004798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90046808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679"/>
          <c:w val="0.98589065255732011"/>
          <c:h val="6.014955970740343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(N=17)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(N=17)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4740040"/>
        <c:axId val="284734552"/>
      </c:barChart>
      <c:catAx>
        <c:axId val="284740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4734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345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40040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(N=17)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(N=17)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4739256"/>
        <c:axId val="284740432"/>
      </c:barChart>
      <c:catAx>
        <c:axId val="2847392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4740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404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3925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4738472"/>
        <c:axId val="284741608"/>
      </c:barChart>
      <c:catAx>
        <c:axId val="28473847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84741608"/>
        <c:crosses val="autoZero"/>
        <c:auto val="1"/>
        <c:lblAlgn val="ctr"/>
        <c:lblOffset val="100"/>
        <c:noMultiLvlLbl val="0"/>
      </c:catAx>
      <c:valAx>
        <c:axId val="28474160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847384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0.63</c:v>
                </c:pt>
                <c:pt idx="1">
                  <c:v>0.16</c:v>
                </c:pt>
                <c:pt idx="2">
                  <c:v>0.32</c:v>
                </c:pt>
                <c:pt idx="3">
                  <c:v>0</c:v>
                </c:pt>
                <c:pt idx="4">
                  <c:v>0.11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</c:v>
                </c:pt>
                <c:pt idx="1">
                  <c:v>0.5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0.25</c:v>
                </c:pt>
                <c:pt idx="2">
                  <c:v>0.1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4736120"/>
        <c:axId val="284747488"/>
      </c:barChart>
      <c:catAx>
        <c:axId val="284736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4747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4748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361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4746704"/>
        <c:axId val="284746312"/>
      </c:barChart>
      <c:catAx>
        <c:axId val="284746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4746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463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4670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2014-12-04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2014-12-04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4442" y="3825838"/>
            <a:ext cx="6839446" cy="1512168"/>
          </a:xfrm>
        </p:spPr>
        <p:txBody>
          <a:bodyPr>
            <a:no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Praga północ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</a:t>
            </a:r>
            <a:r>
              <a:rPr lang="pl-PL" b="1" dirty="0">
                <a:solidFill>
                  <a:srgbClr val="808285"/>
                </a:solidFill>
              </a:rPr>
              <a:t>Listopad 2014</a:t>
            </a:r>
            <a:endParaRPr lang="pl-PL" b="1" dirty="0" smtClean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308660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Praga Północ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159842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Praga Północ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051278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14391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847523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Praga Północ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562012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Praga Północ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69345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06761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Praga Północ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89797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874643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81106" y="4400014"/>
            <a:ext cx="4952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pl-P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700443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Praga Północ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445671"/>
              </p:ext>
            </p:extLst>
          </p:nvPr>
        </p:nvGraphicFramePr>
        <p:xfrm>
          <a:off x="507665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56234"/>
              </p:ext>
            </p:extLst>
          </p:nvPr>
        </p:nvGraphicFramePr>
        <p:xfrm>
          <a:off x="4356770" y="2440202"/>
          <a:ext cx="1800000" cy="404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słów,</a:t>
                      </a:r>
                      <a:r>
                        <a:rPr lang="pl-PL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powitanie nie było uprzejme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295667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615952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Praga Północ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73130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Praga Północ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437153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51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471670"/>
              </p:ext>
            </p:extLst>
          </p:nvPr>
        </p:nvGraphicFramePr>
        <p:xfrm>
          <a:off x="108298" y="1989634"/>
          <a:ext cx="2808000" cy="42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669502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Praga Północ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492654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24182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534203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713361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Praga Północ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497223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715178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21076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58776"/>
              </p:ext>
            </p:extLst>
          </p:nvPr>
        </p:nvGraphicFramePr>
        <p:xfrm>
          <a:off x="4652906" y="2422130"/>
          <a:ext cx="1800000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-35719" y="645947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833950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Praga Północ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265972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995750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569996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Praga Północ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123151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9673"/>
              </p:ext>
            </p:extLst>
          </p:nvPr>
        </p:nvGraphicFramePr>
        <p:xfrm>
          <a:off x="180306" y="2422131"/>
          <a:ext cx="1800000" cy="4107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69182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182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166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166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513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19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57786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03255"/>
              </p:ext>
            </p:extLst>
          </p:nvPr>
        </p:nvGraphicFramePr>
        <p:xfrm>
          <a:off x="4212754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015096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Praga Północ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600593"/>
              </p:ext>
            </p:extLst>
          </p:nvPr>
        </p:nvGraphicFramePr>
        <p:xfrm>
          <a:off x="900386" y="2601666"/>
          <a:ext cx="4392008" cy="32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748000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7012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4908"/>
              </p:ext>
            </p:extLst>
          </p:nvPr>
        </p:nvGraphicFramePr>
        <p:xfrm>
          <a:off x="36290" y="2421682"/>
          <a:ext cx="1872208" cy="3542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35719" y="6459478"/>
            <a:ext cx="2557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Praga Północ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850416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0263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148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6158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 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717799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622383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Praga Północ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631407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81401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Praga Północ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13028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672704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44504" y="378983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83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89423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Praga Północ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902629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749733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Praga Północ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06134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626097"/>
              </p:ext>
            </p:extLst>
          </p:nvPr>
        </p:nvGraphicFramePr>
        <p:xfrm>
          <a:off x="180306" y="2503756"/>
          <a:ext cx="8171394" cy="435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52714" y="646254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*Kategoria dodana od fali 2013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Praga Północ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286799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72503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1360</TotalTime>
  <Words>1752</Words>
  <Application>Microsoft Office PowerPoint</Application>
  <PresentationFormat>Niestandardowy</PresentationFormat>
  <Paragraphs>305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Arial Bold</vt:lpstr>
      <vt:lpstr>Arial Light</vt:lpstr>
      <vt:lpstr>Calibri</vt:lpstr>
      <vt:lpstr>Symbol</vt:lpstr>
      <vt:lpstr>Tahoma</vt:lpstr>
      <vt:lpstr>Verdana</vt:lpstr>
      <vt:lpstr>ARC</vt:lpstr>
      <vt:lpstr>TAJEMNICZY KLIENT URZĄD DZIELNICY Praga północ</vt:lpstr>
      <vt:lpstr>Spis treści</vt:lpstr>
      <vt:lpstr>Informacje o metodzie</vt:lpstr>
      <vt:lpstr>Wyniki badania</vt:lpstr>
      <vt:lpstr>Kryteria oceny</vt:lpstr>
      <vt:lpstr>Wyniki badania</vt:lpstr>
      <vt:lpstr>Urząd Dzielnicy Praga Północ Otoczenie: Wygląd Urzędu (1)</vt:lpstr>
      <vt:lpstr>Urząd Dzielnicy Praga Północ Otoczenie: Wygląd Urzędu (2)</vt:lpstr>
      <vt:lpstr>Urząd Dzielnicy Praga Północ Otoczenie: Wygląd Urzędu (3)</vt:lpstr>
      <vt:lpstr>Urząd Dzielnicy Praga Północ Otoczenie: Wygląd Urzędu (4)</vt:lpstr>
      <vt:lpstr>Urząd Dzielnicy Praga Północ Otoczenie: Wygląd Urzędu (5)</vt:lpstr>
      <vt:lpstr>Urząd Dzielnicy Praga Północ Otoczenie: Wygląd Urzędu (6)</vt:lpstr>
      <vt:lpstr>Urząd Dzielnicy Praga Północ Otoczenie: Wygląd Urzędu (7)</vt:lpstr>
      <vt:lpstr>Wyniki badania</vt:lpstr>
      <vt:lpstr>Urząd Dzielnicy Praga Północ Wygląd zewnętrzny urzędnika i jego stanowisko pracy</vt:lpstr>
      <vt:lpstr>Wyniki badania</vt:lpstr>
      <vt:lpstr>Urząd Dzielnicy Praga Północ Zachowanie urzędnika wobec interesanta (1)</vt:lpstr>
      <vt:lpstr>Urząd Dzielnicy Praga Północ Zachowanie urzędnika wobec interesanta (2)</vt:lpstr>
      <vt:lpstr>Wyniki badania</vt:lpstr>
      <vt:lpstr>Urząd Dzielnicy Praga Północ Urzędnik: Obsługa przedstawionej sprawy (1)</vt:lpstr>
      <vt:lpstr>Urząd Dzielnicy Praga Północ Urzędnik: Obsługa przedstawionej sprawy (2)</vt:lpstr>
      <vt:lpstr>Urząd Dzielnicy Praga Północ Urzędnik: Obsługa przedstawionej sprawy (3)</vt:lpstr>
      <vt:lpstr>Wyniki badania</vt:lpstr>
      <vt:lpstr>Urząd Dzielnicy Praga Północ Urzędnik: Sposób załatwienia przedstawionej sprawy (1)</vt:lpstr>
      <vt:lpstr>Urząd Dzielnicy Praga Północ Urzędnik: Sposób załatwienia przedstawionej sprawy (2)</vt:lpstr>
      <vt:lpstr>Urząd Dzielnicy Praga Północ Urzędnik: Sposób załatwienia przedstawionej sprawy (3)</vt:lpstr>
      <vt:lpstr>Urząd Dzielnicy Praga Północ Urzędnik: Sposób załatwiania przedstawionej sprawy (4)</vt:lpstr>
      <vt:lpstr>Urząd Dzielnicy Praga Północ Urzędnik: Sposób załatwienia przedstawionej sprawy (5)</vt:lpstr>
      <vt:lpstr>Urząd Dzielnicy Praga Północ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153</cp:revision>
  <dcterms:created xsi:type="dcterms:W3CDTF">2013-09-17T08:07:59Z</dcterms:created>
  <dcterms:modified xsi:type="dcterms:W3CDTF">2014-12-04T10:21:42Z</dcterms:modified>
</cp:coreProperties>
</file>