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257" r:id="rId3"/>
    <p:sldId id="292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01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>
        <p:scale>
          <a:sx n="60" d="100"/>
          <a:sy n="60" d="100"/>
        </p:scale>
        <p:origin x="-1554" y="-318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4.7142857142857144</c:v>
                </c:pt>
                <c:pt idx="2" formatCode="0.0">
                  <c:v>1.3333333333333333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0.35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ŚREDNI CZAS OCZEKIWANIA</c:v>
                </c:pt>
                <c:pt idx="2">
                  <c:v>ŚREDNIA LICZBA OSÓB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3.9</c:v>
                </c:pt>
                <c:pt idx="2" formatCode="0.0">
                  <c:v>1.67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37761664"/>
        <c:axId val="237763200"/>
      </c:barChart>
      <c:catAx>
        <c:axId val="237761664"/>
        <c:scaling>
          <c:orientation val="minMax"/>
        </c:scaling>
        <c:delete val="1"/>
        <c:axPos val="b"/>
        <c:majorTickMark val="out"/>
        <c:minorTickMark val="none"/>
        <c:tickLblPos val="none"/>
        <c:crossAx val="237763200"/>
        <c:crosses val="autoZero"/>
        <c:auto val="1"/>
        <c:lblAlgn val="ctr"/>
        <c:lblOffset val="100"/>
        <c:noMultiLvlLbl val="0"/>
      </c:catAx>
      <c:valAx>
        <c:axId val="237763200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7761664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4717952"/>
        <c:axId val="254719488"/>
      </c:barChart>
      <c:catAx>
        <c:axId val="2547179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471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71948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4717952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55650816"/>
        <c:axId val="255693568"/>
      </c:barChart>
      <c:catAx>
        <c:axId val="255650816"/>
        <c:scaling>
          <c:orientation val="maxMin"/>
        </c:scaling>
        <c:delete val="1"/>
        <c:axPos val="b"/>
        <c:majorTickMark val="out"/>
        <c:minorTickMark val="none"/>
        <c:tickLblPos val="none"/>
        <c:crossAx val="255693568"/>
        <c:crosses val="autoZero"/>
        <c:auto val="1"/>
        <c:lblAlgn val="ctr"/>
        <c:lblOffset val="100"/>
        <c:noMultiLvlLbl val="0"/>
      </c:catAx>
      <c:valAx>
        <c:axId val="25569356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556508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0.15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0.65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W innym miejscu </c:v>
                </c:pt>
                <c:pt idx="4">
                  <c:v>Nie są dostępne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0.1</c:v>
                </c:pt>
                <c:pt idx="2">
                  <c:v>0.2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64368512"/>
        <c:axId val="264371584"/>
      </c:barChart>
      <c:catAx>
        <c:axId val="26436851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6437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43715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64368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Sheet1!$B$2:$B$30</c:f>
              <c:numCache>
                <c:formatCode>0%</c:formatCode>
                <c:ptCount val="19"/>
                <c:pt idx="0">
                  <c:v>0.95</c:v>
                </c:pt>
                <c:pt idx="1">
                  <c:v>0.7</c:v>
                </c:pt>
                <c:pt idx="2">
                  <c:v>0.85</c:v>
                </c:pt>
                <c:pt idx="4">
                  <c:v>0.75</c:v>
                </c:pt>
                <c:pt idx="5">
                  <c:v>0.9</c:v>
                </c:pt>
                <c:pt idx="6">
                  <c:v>0.85</c:v>
                </c:pt>
                <c:pt idx="8">
                  <c:v>0.75</c:v>
                </c:pt>
                <c:pt idx="9">
                  <c:v>0.9</c:v>
                </c:pt>
                <c:pt idx="10">
                  <c:v>0.95</c:v>
                </c:pt>
                <c:pt idx="12">
                  <c:v>0.9</c:v>
                </c:pt>
                <c:pt idx="13">
                  <c:v>0.95</c:v>
                </c:pt>
                <c:pt idx="14">
                  <c:v>0.95</c:v>
                </c:pt>
                <c:pt idx="16">
                  <c:v>0.3</c:v>
                </c:pt>
                <c:pt idx="17">
                  <c:v>0.1</c:v>
                </c:pt>
                <c:pt idx="18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Sheet1!$C$2:$C$30</c:f>
              <c:numCache>
                <c:formatCode>0%</c:formatCode>
                <c:ptCount val="19"/>
                <c:pt idx="0">
                  <c:v>0.05</c:v>
                </c:pt>
                <c:pt idx="1">
                  <c:v>0.3</c:v>
                </c:pt>
                <c:pt idx="2">
                  <c:v>0.15</c:v>
                </c:pt>
                <c:pt idx="4">
                  <c:v>0.25</c:v>
                </c:pt>
                <c:pt idx="5">
                  <c:v>0.1</c:v>
                </c:pt>
                <c:pt idx="6">
                  <c:v>0.15</c:v>
                </c:pt>
                <c:pt idx="8">
                  <c:v>0.25</c:v>
                </c:pt>
                <c:pt idx="9">
                  <c:v>0.1</c:v>
                </c:pt>
                <c:pt idx="10">
                  <c:v>0.05</c:v>
                </c:pt>
                <c:pt idx="12">
                  <c:v>0.1</c:v>
                </c:pt>
                <c:pt idx="14">
                  <c:v>0.05</c:v>
                </c:pt>
                <c:pt idx="16">
                  <c:v>0.7</c:v>
                </c:pt>
                <c:pt idx="17">
                  <c:v>0.9</c:v>
                </c:pt>
                <c:pt idx="18">
                  <c:v>0.9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Sheet1!$A$2:$A$30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/ stolików do pisania formularzy  wniosków jest wystarczająca?</c:v>
                </c:pt>
                <c:pt idx="9">
                  <c:v>Czy liczba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Sheet1!$D$2:$D$30</c:f>
              <c:numCache>
                <c:formatCode>General</c:formatCode>
                <c:ptCount val="19"/>
                <c:pt idx="13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75613184"/>
        <c:axId val="275614720"/>
      </c:barChart>
      <c:catAx>
        <c:axId val="275613184"/>
        <c:scaling>
          <c:orientation val="maxMin"/>
        </c:scaling>
        <c:delete val="1"/>
        <c:axPos val="l"/>
        <c:majorTickMark val="out"/>
        <c:minorTickMark val="none"/>
        <c:tickLblPos val="none"/>
        <c:crossAx val="275614720"/>
        <c:crosses val="autoZero"/>
        <c:auto val="1"/>
        <c:lblAlgn val="ctr"/>
        <c:lblOffset val="100"/>
        <c:noMultiLvlLbl val="0"/>
      </c:catAx>
      <c:valAx>
        <c:axId val="2756147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7561318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9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0.61904761904761907</c:v>
                </c:pt>
                <c:pt idx="1">
                  <c:v>0.85</c:v>
                </c:pt>
                <c:pt idx="2">
                  <c:v>0.75</c:v>
                </c:pt>
                <c:pt idx="4">
                  <c:v>0.76190476190476186</c:v>
                </c:pt>
                <c:pt idx="5">
                  <c:v>1</c:v>
                </c:pt>
                <c:pt idx="6">
                  <c:v>0.95</c:v>
                </c:pt>
                <c:pt idx="8">
                  <c:v>0.19047619047619047</c:v>
                </c:pt>
                <c:pt idx="9">
                  <c:v>0.05</c:v>
                </c:pt>
                <c:pt idx="12">
                  <c:v>0.7142857142857143</c:v>
                </c:pt>
                <c:pt idx="13">
                  <c:v>0.9</c:v>
                </c:pt>
                <c:pt idx="14">
                  <c:v>0.85</c:v>
                </c:pt>
                <c:pt idx="16">
                  <c:v>0.5714285714285714</c:v>
                </c:pt>
                <c:pt idx="17">
                  <c:v>0.6</c:v>
                </c:pt>
                <c:pt idx="18">
                  <c:v>0.6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0.33333333333333337</c:v>
                </c:pt>
                <c:pt idx="1">
                  <c:v>0.15</c:v>
                </c:pt>
                <c:pt idx="2">
                  <c:v>0.2</c:v>
                </c:pt>
                <c:pt idx="4">
                  <c:v>9.5238095238095233E-2</c:v>
                </c:pt>
                <c:pt idx="8">
                  <c:v>0.7142857142857143</c:v>
                </c:pt>
                <c:pt idx="9">
                  <c:v>0.95</c:v>
                </c:pt>
                <c:pt idx="10">
                  <c:v>0.95</c:v>
                </c:pt>
                <c:pt idx="12">
                  <c:v>0.19047619047619047</c:v>
                </c:pt>
                <c:pt idx="13">
                  <c:v>0.05</c:v>
                </c:pt>
                <c:pt idx="14">
                  <c:v>0.1</c:v>
                </c:pt>
                <c:pt idx="16">
                  <c:v>0.33333333333333337</c:v>
                </c:pt>
                <c:pt idx="17">
                  <c:v>0.4</c:v>
                </c:pt>
                <c:pt idx="18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General</c:formatCode>
                <c:ptCount val="20"/>
                <c:pt idx="0" formatCode="0%">
                  <c:v>4.7619047619047616E-2</c:v>
                </c:pt>
                <c:pt idx="2" formatCode="0%">
                  <c:v>0.05</c:v>
                </c:pt>
                <c:pt idx="4" formatCode="0%">
                  <c:v>0.14285714285714288</c:v>
                </c:pt>
                <c:pt idx="6" formatCode="0%">
                  <c:v>0.05</c:v>
                </c:pt>
                <c:pt idx="8" formatCode="0%">
                  <c:v>9.5238095238095233E-2</c:v>
                </c:pt>
                <c:pt idx="10" formatCode="0%">
                  <c:v>0.05</c:v>
                </c:pt>
                <c:pt idx="12" formatCode="0%">
                  <c:v>9.5238095238095233E-2</c:v>
                </c:pt>
                <c:pt idx="13" formatCode="0%">
                  <c:v>0.05</c:v>
                </c:pt>
                <c:pt idx="14" formatCode="0%">
                  <c:v>0.05</c:v>
                </c:pt>
                <c:pt idx="16" formatCode="0%">
                  <c:v>9.5238095238095233E-2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87986432"/>
        <c:axId val="287987968"/>
      </c:barChart>
      <c:catAx>
        <c:axId val="287986432"/>
        <c:scaling>
          <c:orientation val="maxMin"/>
        </c:scaling>
        <c:delete val="1"/>
        <c:axPos val="l"/>
        <c:majorTickMark val="out"/>
        <c:minorTickMark val="none"/>
        <c:tickLblPos val="none"/>
        <c:crossAx val="287987968"/>
        <c:crosses val="autoZero"/>
        <c:auto val="1"/>
        <c:lblAlgn val="ctr"/>
        <c:lblOffset val="100"/>
        <c:noMultiLvlLbl val="0"/>
      </c:catAx>
      <c:valAx>
        <c:axId val="2879879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79864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(N=12)</c:v>
                </c:pt>
                <c:pt idx="2">
                  <c:v>2011 (N=12)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0.75</c:v>
                </c:pt>
                <c:pt idx="1">
                  <c:v>0.67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2"/>
              <c:delete val="1"/>
            </c:dLbl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(N=12)</c:v>
                </c:pt>
                <c:pt idx="2">
                  <c:v>2011 (N=12)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0.16666666666666666</c:v>
                </c:pt>
                <c:pt idx="1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(N=)</c:v>
                </c:pt>
                <c:pt idx="1">
                  <c:v>2012 (N=12)</c:v>
                </c:pt>
                <c:pt idx="2">
                  <c:v>2011 (N=12)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0">
                  <c:v>8.3333333333333329E-2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339288064"/>
        <c:axId val="339289600"/>
      </c:barChart>
      <c:catAx>
        <c:axId val="33928806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92896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92896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339288064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2560256"/>
        <c:axId val="182561792"/>
      </c:barChart>
      <c:catAx>
        <c:axId val="18256025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2561792"/>
        <c:crosses val="autoZero"/>
        <c:auto val="1"/>
        <c:lblAlgn val="ctr"/>
        <c:lblOffset val="100"/>
        <c:noMultiLvlLbl val="0"/>
      </c:catAx>
      <c:valAx>
        <c:axId val="18256179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25602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0.7</c:v>
                </c:pt>
                <c:pt idx="1">
                  <c:v>0.9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0.3</c:v>
                </c:pt>
                <c:pt idx="1">
                  <c:v>0.1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2585216"/>
        <c:axId val="182586752"/>
      </c:barChart>
      <c:catAx>
        <c:axId val="1825852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586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586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258521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0.90476190476190477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delete val="1"/>
            </c:dLbl>
            <c:dLbl>
              <c:idx val="1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4.7619047619047616E-2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elete val="1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4.7619047619047616E-2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2737536"/>
        <c:axId val="182739328"/>
      </c:barChart>
      <c:catAx>
        <c:axId val="1827375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739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73932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273753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4"/>
                <c:pt idx="0">
                  <c:v>0.52380952380952384</c:v>
                </c:pt>
                <c:pt idx="1">
                  <c:v>0.14285714285714288</c:v>
                </c:pt>
                <c:pt idx="2">
                  <c:v>0.23809523809523811</c:v>
                </c:pt>
                <c:pt idx="3">
                  <c:v>9.5238095238095233E-2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4"/>
                <c:pt idx="0">
                  <c:v>0.85</c:v>
                </c:pt>
                <c:pt idx="1">
                  <c:v>0.15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4"/>
                <c:pt idx="0">
                  <c:v>0.95</c:v>
                </c:pt>
                <c:pt idx="1">
                  <c:v>0.05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2749824"/>
        <c:axId val="182763904"/>
      </c:barChart>
      <c:catAx>
        <c:axId val="1827498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2763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276390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27498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37959808"/>
        <c:axId val="238126208"/>
      </c:barChart>
      <c:catAx>
        <c:axId val="2379598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812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1262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379598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4">
                  <c:v>0.95238095238095244</c:v>
                </c:pt>
                <c:pt idx="5">
                  <c:v>1</c:v>
                </c:pt>
                <c:pt idx="6">
                  <c:v>1</c:v>
                </c:pt>
                <c:pt idx="8">
                  <c:v>4.7619047619047616E-2</c:v>
                </c:pt>
                <c:pt idx="9">
                  <c:v>0.05</c:v>
                </c:pt>
                <c:pt idx="10">
                  <c:v>0.05</c:v>
                </c:pt>
                <c:pt idx="12">
                  <c:v>9.5238095238095233E-2</c:v>
                </c:pt>
                <c:pt idx="14">
                  <c:v>0.05</c:v>
                </c:pt>
                <c:pt idx="16">
                  <c:v>0.23809523809523811</c:v>
                </c:pt>
                <c:pt idx="17">
                  <c:v>0.05</c:v>
                </c:pt>
                <c:pt idx="20">
                  <c:v>0.80952380952380953</c:v>
                </c:pt>
                <c:pt idx="21">
                  <c:v>1</c:v>
                </c:pt>
                <c:pt idx="2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General</c:formatCode>
                <c:ptCount val="24"/>
                <c:pt idx="4" formatCode="0%">
                  <c:v>4.7619047619047616E-2</c:v>
                </c:pt>
                <c:pt idx="8" formatCode="0%">
                  <c:v>0.95238095238095244</c:v>
                </c:pt>
                <c:pt idx="9" formatCode="0%">
                  <c:v>0.95</c:v>
                </c:pt>
                <c:pt idx="10" formatCode="0%">
                  <c:v>0.95</c:v>
                </c:pt>
                <c:pt idx="12" formatCode="0%">
                  <c:v>0.90476190476190477</c:v>
                </c:pt>
                <c:pt idx="13" formatCode="0%">
                  <c:v>1</c:v>
                </c:pt>
                <c:pt idx="14" formatCode="0%">
                  <c:v>0.95</c:v>
                </c:pt>
                <c:pt idx="16" formatCode="0%">
                  <c:v>0.76190476190476186</c:v>
                </c:pt>
                <c:pt idx="17" formatCode="0%">
                  <c:v>0.95</c:v>
                </c:pt>
                <c:pt idx="18" formatCode="0%">
                  <c:v>1</c:v>
                </c:pt>
                <c:pt idx="20" formatCode="0%">
                  <c:v>0.19047619047619047</c:v>
                </c:pt>
                <c:pt idx="22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788096"/>
        <c:axId val="182789632"/>
      </c:barChart>
      <c:catAx>
        <c:axId val="182788096"/>
        <c:scaling>
          <c:orientation val="maxMin"/>
        </c:scaling>
        <c:delete val="1"/>
        <c:axPos val="l"/>
        <c:majorTickMark val="out"/>
        <c:minorTickMark val="none"/>
        <c:tickLblPos val="none"/>
        <c:crossAx val="182789632"/>
        <c:crosses val="autoZero"/>
        <c:auto val="1"/>
        <c:lblAlgn val="ctr"/>
        <c:lblOffset val="100"/>
        <c:noMultiLvlLbl val="0"/>
      </c:catAx>
      <c:valAx>
        <c:axId val="182789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278809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dLbl>
              <c:idx val="10"/>
              <c:delete val="1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0.7142857142857143</c:v>
                </c:pt>
                <c:pt idx="1">
                  <c:v>0.65</c:v>
                </c:pt>
                <c:pt idx="2">
                  <c:v>0.59</c:v>
                </c:pt>
                <c:pt idx="4">
                  <c:v>1</c:v>
                </c:pt>
                <c:pt idx="5">
                  <c:v>0.95</c:v>
                </c:pt>
                <c:pt idx="6">
                  <c:v>0.94</c:v>
                </c:pt>
                <c:pt idx="9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Sheet1!$A$3:$A$15</c:f>
              <c:strCache>
                <c:ptCount val="8"/>
                <c:pt idx="0">
                  <c:v>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podczas rozmowy odczuwałeś(aś) niechęć ze strony urzędnika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0.28571428571428575</c:v>
                </c:pt>
                <c:pt idx="1">
                  <c:v>0.35</c:v>
                </c:pt>
                <c:pt idx="2">
                  <c:v>0.41</c:v>
                </c:pt>
                <c:pt idx="5">
                  <c:v>0.05</c:v>
                </c:pt>
                <c:pt idx="6">
                  <c:v>0.06</c:v>
                </c:pt>
                <c:pt idx="8">
                  <c:v>1</c:v>
                </c:pt>
                <c:pt idx="9">
                  <c:v>0.9</c:v>
                </c:pt>
                <c:pt idx="1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2904704"/>
        <c:axId val="182906240"/>
      </c:barChart>
      <c:catAx>
        <c:axId val="182904704"/>
        <c:scaling>
          <c:orientation val="maxMin"/>
        </c:scaling>
        <c:delete val="1"/>
        <c:axPos val="l"/>
        <c:majorTickMark val="out"/>
        <c:minorTickMark val="none"/>
        <c:tickLblPos val="none"/>
        <c:crossAx val="182906240"/>
        <c:crosses val="autoZero"/>
        <c:auto val="1"/>
        <c:lblAlgn val="ctr"/>
        <c:lblOffset val="100"/>
        <c:noMultiLvlLbl val="0"/>
      </c:catAx>
      <c:valAx>
        <c:axId val="18290624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2904704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2948224"/>
        <c:axId val="182949760"/>
      </c:barChart>
      <c:catAx>
        <c:axId val="182948224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2949760"/>
        <c:crosses val="autoZero"/>
        <c:auto val="1"/>
        <c:lblAlgn val="ctr"/>
        <c:lblOffset val="100"/>
        <c:noMultiLvlLbl val="0"/>
      </c:catAx>
      <c:valAx>
        <c:axId val="1829497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29482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0.66666666666666674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0.6</c:v>
                </c:pt>
                <c:pt idx="1">
                  <c:v>0.4</c:v>
                </c:pt>
                <c:pt idx="2">
                  <c:v>0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4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0.53</c:v>
                </c:pt>
                <c:pt idx="1">
                  <c:v>0.35</c:v>
                </c:pt>
                <c:pt idx="2">
                  <c:v>0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050624"/>
        <c:axId val="183052160"/>
      </c:barChart>
      <c:catAx>
        <c:axId val="1830506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05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052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30506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(N=17)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1">
                  <c:v>0.05</c:v>
                </c:pt>
                <c:pt idx="2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(N=17)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0.52380952380952384</c:v>
                </c:pt>
                <c:pt idx="1">
                  <c:v>0.7</c:v>
                </c:pt>
                <c:pt idx="2">
                  <c:v>0.71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2013 (N=21*)</c:v>
                </c:pt>
                <c:pt idx="1">
                  <c:v>2012 (N=20)</c:v>
                </c:pt>
                <c:pt idx="2">
                  <c:v>2011 (N=17)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0.47619047619047622</c:v>
                </c:pt>
                <c:pt idx="1">
                  <c:v>0.25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83079296"/>
        <c:axId val="183080832"/>
      </c:barChart>
      <c:catAx>
        <c:axId val="18307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080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08083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8307929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layout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3179520"/>
        <c:axId val="183181312"/>
      </c:barChart>
      <c:catAx>
        <c:axId val="18317952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181312"/>
        <c:crosses val="autoZero"/>
        <c:auto val="1"/>
        <c:lblAlgn val="ctr"/>
        <c:lblOffset val="100"/>
        <c:noMultiLvlLbl val="0"/>
      </c:catAx>
      <c:valAx>
        <c:axId val="18318131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31795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0.9</c:v>
                </c:pt>
                <c:pt idx="1">
                  <c:v>0.05</c:v>
                </c:pt>
                <c:pt idx="2">
                  <c:v>0.15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0.9</c:v>
                </c:pt>
                <c:pt idx="1">
                  <c:v>0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(N=17)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papierowymi aktami prawnymi</c:v>
                </c:pt>
                <c:pt idx="3">
                  <c:v>Posługiwał się komputerem</c:v>
                </c:pt>
                <c:pt idx="4">
                  <c:v>Korzystał z pomocy innych urzędników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0.94</c:v>
                </c:pt>
                <c:pt idx="1">
                  <c:v>0</c:v>
                </c:pt>
                <c:pt idx="2">
                  <c:v>0</c:v>
                </c:pt>
                <c:pt idx="3">
                  <c:v>0.06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228672"/>
        <c:axId val="183230464"/>
      </c:barChart>
      <c:catAx>
        <c:axId val="183228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23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2304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32286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0.23809523809523811</c:v>
                </c:pt>
                <c:pt idx="1">
                  <c:v>0.19047619047619047</c:v>
                </c:pt>
                <c:pt idx="2">
                  <c:v>9.5238095238095233E-2</c:v>
                </c:pt>
                <c:pt idx="3">
                  <c:v>0.47619047619047622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0.05</c:v>
                </c:pt>
                <c:pt idx="2">
                  <c:v>0.15</c:v>
                </c:pt>
                <c:pt idx="3">
                  <c:v>0.75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0.06</c:v>
                </c:pt>
                <c:pt idx="1">
                  <c:v>0.12</c:v>
                </c:pt>
                <c:pt idx="2">
                  <c:v>0.06</c:v>
                </c:pt>
                <c:pt idx="3">
                  <c:v>0.76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654272"/>
        <c:axId val="183655808"/>
      </c:barChart>
      <c:catAx>
        <c:axId val="183654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65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6558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365427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3834880"/>
        <c:axId val="183836672"/>
      </c:barChart>
      <c:catAx>
        <c:axId val="1838348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836672"/>
        <c:crosses val="autoZero"/>
        <c:auto val="1"/>
        <c:lblAlgn val="ctr"/>
        <c:lblOffset val="100"/>
        <c:noMultiLvlLbl val="0"/>
      </c:catAx>
      <c:valAx>
        <c:axId val="1838366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3834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0.55000000000000004</c:v>
                </c:pt>
                <c:pt idx="2">
                  <c:v>0.7</c:v>
                </c:pt>
                <c:pt idx="3">
                  <c:v>0.4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0.75</c:v>
                </c:pt>
                <c:pt idx="1">
                  <c:v>0.65</c:v>
                </c:pt>
                <c:pt idx="2">
                  <c:v>0.7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0.89</c:v>
                </c:pt>
                <c:pt idx="1">
                  <c:v>0.44</c:v>
                </c:pt>
                <c:pt idx="2">
                  <c:v>0.44</c:v>
                </c:pt>
                <c:pt idx="3">
                  <c:v>0.39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3847168"/>
        <c:axId val="183869440"/>
      </c:barChart>
      <c:catAx>
        <c:axId val="183847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386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386944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38471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39409024"/>
        <c:axId val="239410560"/>
      </c:barChart>
      <c:catAx>
        <c:axId val="239409024"/>
        <c:scaling>
          <c:orientation val="maxMin"/>
        </c:scaling>
        <c:delete val="1"/>
        <c:axPos val="b"/>
        <c:majorTickMark val="out"/>
        <c:minorTickMark val="none"/>
        <c:tickLblPos val="none"/>
        <c:crossAx val="239410560"/>
        <c:crosses val="autoZero"/>
        <c:auto val="1"/>
        <c:lblAlgn val="ctr"/>
        <c:lblOffset val="100"/>
        <c:noMultiLvlLbl val="0"/>
      </c:catAx>
      <c:valAx>
        <c:axId val="239410560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394090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3930880"/>
        <c:axId val="183932416"/>
      </c:barChart>
      <c:catAx>
        <c:axId val="183930880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932416"/>
        <c:crosses val="autoZero"/>
        <c:auto val="1"/>
        <c:lblAlgn val="ctr"/>
        <c:lblOffset val="100"/>
        <c:noMultiLvlLbl val="0"/>
      </c:catAx>
      <c:valAx>
        <c:axId val="1839324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39308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(N=16)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3954432"/>
        <c:axId val="183956224"/>
      </c:barChart>
      <c:catAx>
        <c:axId val="18395443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3956224"/>
        <c:crosses val="autoZero"/>
        <c:auto val="1"/>
        <c:lblAlgn val="ctr"/>
        <c:lblOffset val="100"/>
        <c:noMultiLvlLbl val="0"/>
      </c:catAx>
      <c:valAx>
        <c:axId val="18395622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839544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0.47619047619047622</c:v>
                </c:pt>
                <c:pt idx="1">
                  <c:v>0.14285714285714288</c:v>
                </c:pt>
                <c:pt idx="2">
                  <c:v>0.14285714285714288</c:v>
                </c:pt>
                <c:pt idx="3">
                  <c:v>0</c:v>
                </c:pt>
                <c:pt idx="4">
                  <c:v>0.23809523809523811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0.15</c:v>
                </c:pt>
                <c:pt idx="2">
                  <c:v>0.15</c:v>
                </c:pt>
                <c:pt idx="3">
                  <c:v>0.05</c:v>
                </c:pt>
                <c:pt idx="4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sumy tylko podawał wysokość poszczególnych opłat </c:v>
                </c:pt>
                <c:pt idx="4">
                  <c:v>Nie podał mi spontanicznie żadnej informacji na temat opłat\braku opłat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0.39</c:v>
                </c:pt>
                <c:pt idx="1">
                  <c:v>0.11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093696"/>
        <c:axId val="184107776"/>
      </c:barChart>
      <c:catAx>
        <c:axId val="1840936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107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077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0936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0.9375</c:v>
                </c:pt>
                <c:pt idx="1">
                  <c:v>6.25E-2</c:v>
                </c:pt>
                <c:pt idx="2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(N=7)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0.43</c:v>
                </c:pt>
                <c:pt idx="1">
                  <c:v>0.43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Brak opłat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0.22</c:v>
                </c:pt>
                <c:pt idx="2">
                  <c:v>0.22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135040"/>
        <c:axId val="184136832"/>
      </c:barChart>
      <c:catAx>
        <c:axId val="1841350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136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1368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13504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4224768"/>
        <c:axId val="184238848"/>
      </c:barChart>
      <c:catAx>
        <c:axId val="1842247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4238848"/>
        <c:crosses val="autoZero"/>
        <c:auto val="1"/>
        <c:lblAlgn val="ctr"/>
        <c:lblOffset val="100"/>
        <c:noMultiLvlLbl val="0"/>
      </c:catAx>
      <c:valAx>
        <c:axId val="18423884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42247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3"/>
                <c:pt idx="0">
                  <c:v>0.3</c:v>
                </c:pt>
                <c:pt idx="1">
                  <c:v>0.05</c:v>
                </c:pt>
                <c:pt idx="2">
                  <c:v>0.65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3"/>
                <c:pt idx="0">
                  <c:v>0.25</c:v>
                </c:pt>
                <c:pt idx="1">
                  <c:v>0.15</c:v>
                </c:pt>
                <c:pt idx="2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3"/>
                <c:pt idx="0">
                  <c:v>Tak, w kasie </c:v>
                </c:pt>
                <c:pt idx="1">
                  <c:v>W ogóle nie poinformował o miejscu uiszczenia opłaty </c:v>
                </c:pt>
                <c:pt idx="2">
                  <c:v>Nie dotyczy 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3"/>
                <c:pt idx="0">
                  <c:v>0.22</c:v>
                </c:pt>
                <c:pt idx="1">
                  <c:v>0.17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298496"/>
        <c:axId val="184312576"/>
      </c:barChart>
      <c:catAx>
        <c:axId val="18429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312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12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29849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dLbl>
              <c:idx val="0"/>
              <c:layout/>
              <c:spPr>
                <a:noFill/>
                <a:ln w="23339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pl-P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0.95238095238095244</c:v>
                </c:pt>
                <c:pt idx="1">
                  <c:v>4.7619047619047616E-2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0.85</c:v>
                </c:pt>
                <c:pt idx="1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Tak, prawidłowo mnie poinformował</c:v>
                </c:pt>
                <c:pt idx="1">
                  <c:v>W ogóle mnie nie poinformował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356224"/>
        <c:axId val="184362112"/>
      </c:barChart>
      <c:catAx>
        <c:axId val="184356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84362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36211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35622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8"/>
                <c:pt idx="0">
                  <c:v>0.66666666666666674</c:v>
                </c:pt>
                <c:pt idx="1">
                  <c:v>0.55000000000000004</c:v>
                </c:pt>
                <c:pt idx="2">
                  <c:v>0.39</c:v>
                </c:pt>
                <c:pt idx="4">
                  <c:v>0.28571428571428575</c:v>
                </c:pt>
                <c:pt idx="5">
                  <c:v>0.2</c:v>
                </c:pt>
                <c:pt idx="6">
                  <c:v>0.11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6"/>
                <c:pt idx="1">
                  <c:v>Czy urzędnik upewnił się, że zrozumiałeś jego /jej wyjaśnienia</c:v>
                </c:pt>
                <c:pt idx="5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8"/>
                <c:pt idx="0">
                  <c:v>0.33333333333333337</c:v>
                </c:pt>
                <c:pt idx="1">
                  <c:v>0.45</c:v>
                </c:pt>
                <c:pt idx="2">
                  <c:v>0.61</c:v>
                </c:pt>
                <c:pt idx="4">
                  <c:v>0.7142857142857143</c:v>
                </c:pt>
                <c:pt idx="5">
                  <c:v>0.8</c:v>
                </c:pt>
                <c:pt idx="6">
                  <c:v>0.89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4751232"/>
        <c:axId val="184752768"/>
      </c:barChart>
      <c:catAx>
        <c:axId val="184751232"/>
        <c:scaling>
          <c:orientation val="maxMin"/>
        </c:scaling>
        <c:delete val="1"/>
        <c:axPos val="l"/>
        <c:majorTickMark val="out"/>
        <c:minorTickMark val="none"/>
        <c:tickLblPos val="none"/>
        <c:crossAx val="184752768"/>
        <c:crosses val="autoZero"/>
        <c:auto val="1"/>
        <c:lblAlgn val="ctr"/>
        <c:lblOffset val="100"/>
        <c:noMultiLvlLbl val="0"/>
      </c:catAx>
      <c:valAx>
        <c:axId val="18475276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75123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86426488614836006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4.7619047619047616E-2</c:v>
                </c:pt>
                <c:pt idx="1">
                  <c:v>0.1</c:v>
                </c:pt>
                <c:pt idx="2">
                  <c:v>0.06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0.95238095238095233</c:v>
                </c:pt>
                <c:pt idx="1">
                  <c:v>0.9</c:v>
                </c:pt>
                <c:pt idx="2">
                  <c:v>0.94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84775040"/>
        <c:axId val="184776576"/>
      </c:barChart>
      <c:catAx>
        <c:axId val="184775040"/>
        <c:scaling>
          <c:orientation val="maxMin"/>
        </c:scaling>
        <c:delete val="1"/>
        <c:axPos val="l"/>
        <c:majorTickMark val="out"/>
        <c:minorTickMark val="none"/>
        <c:tickLblPos val="none"/>
        <c:crossAx val="184776576"/>
        <c:crosses val="autoZero"/>
        <c:auto val="1"/>
        <c:lblAlgn val="ctr"/>
        <c:lblOffset val="100"/>
        <c:noMultiLvlLbl val="0"/>
      </c:catAx>
      <c:valAx>
        <c:axId val="1847765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77504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layout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(N=21*)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(N=19)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84887936"/>
        <c:axId val="184893824"/>
      </c:barChart>
      <c:catAx>
        <c:axId val="184887936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84893824"/>
        <c:crosses val="autoZero"/>
        <c:auto val="1"/>
        <c:lblAlgn val="ctr"/>
        <c:lblOffset val="100"/>
        <c:noMultiLvlLbl val="0"/>
      </c:catAx>
      <c:valAx>
        <c:axId val="184893824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1848879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0.25</c:v>
                </c:pt>
                <c:pt idx="2">
                  <c:v>0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0.25</c:v>
                </c:pt>
                <c:pt idx="2">
                  <c:v>0.1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innym miejscu </c:v>
                </c:pt>
                <c:pt idx="3">
                  <c:v>W punkcie informacyjnym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0.1</c:v>
                </c:pt>
                <c:pt idx="2">
                  <c:v>0.1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3790208"/>
        <c:axId val="243792128"/>
      </c:barChart>
      <c:catAx>
        <c:axId val="2437902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37921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7921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379020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(N=21)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0.80952380952380965</c:v>
                </c:pt>
                <c:pt idx="4">
                  <c:v>0.90476190476190488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1</c:v>
                </c:pt>
                <c:pt idx="2">
                  <c:v>0.9</c:v>
                </c:pt>
                <c:pt idx="3">
                  <c:v>0.95</c:v>
                </c:pt>
                <c:pt idx="4">
                  <c:v>0.95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(N=18)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84908416"/>
        <c:axId val="184910208"/>
      </c:barChart>
      <c:catAx>
        <c:axId val="18490841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4910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491020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849084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0.44</c:v>
                </c:pt>
                <c:pt idx="1">
                  <c:v>0.65</c:v>
                </c:pt>
                <c:pt idx="2">
                  <c:v>0.57142857142857151</c:v>
                </c:pt>
                <c:pt idx="4">
                  <c:v>0.5</c:v>
                </c:pt>
                <c:pt idx="5">
                  <c:v>0.8</c:v>
                </c:pt>
                <c:pt idx="6">
                  <c:v>0.66666666666666674</c:v>
                </c:pt>
                <c:pt idx="8">
                  <c:v>0.56000000000000005</c:v>
                </c:pt>
                <c:pt idx="9">
                  <c:v>0.7</c:v>
                </c:pt>
                <c:pt idx="10">
                  <c:v>0.66666666666666674</c:v>
                </c:pt>
                <c:pt idx="12">
                  <c:v>0.56000000000000005</c:v>
                </c:pt>
                <c:pt idx="13">
                  <c:v>0.75</c:v>
                </c:pt>
                <c:pt idx="14">
                  <c:v>0.76190476190476186</c:v>
                </c:pt>
                <c:pt idx="16">
                  <c:v>0.44</c:v>
                </c:pt>
                <c:pt idx="17">
                  <c:v>0.75</c:v>
                </c:pt>
                <c:pt idx="18">
                  <c:v>0.7142857142857143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0.56000000000000005</c:v>
                </c:pt>
                <c:pt idx="1">
                  <c:v>0.3</c:v>
                </c:pt>
                <c:pt idx="2">
                  <c:v>0.33333333333333337</c:v>
                </c:pt>
                <c:pt idx="4">
                  <c:v>0.5</c:v>
                </c:pt>
                <c:pt idx="5">
                  <c:v>0.15</c:v>
                </c:pt>
                <c:pt idx="6">
                  <c:v>0.14285714285714288</c:v>
                </c:pt>
                <c:pt idx="8">
                  <c:v>0.44</c:v>
                </c:pt>
                <c:pt idx="9">
                  <c:v>0.2</c:v>
                </c:pt>
                <c:pt idx="10">
                  <c:v>0.33333333333333337</c:v>
                </c:pt>
                <c:pt idx="12">
                  <c:v>0.44</c:v>
                </c:pt>
                <c:pt idx="13">
                  <c:v>0.25</c:v>
                </c:pt>
                <c:pt idx="14">
                  <c:v>0.23809523809523811</c:v>
                </c:pt>
                <c:pt idx="16">
                  <c:v>0.56000000000000005</c:v>
                </c:pt>
                <c:pt idx="17">
                  <c:v>0.2</c:v>
                </c:pt>
                <c:pt idx="18">
                  <c:v>0.28571428571428575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2" formatCode="0%">
                  <c:v>9.5238095238095233E-2</c:v>
                </c:pt>
                <c:pt idx="5" formatCode="0%">
                  <c:v>0.05</c:v>
                </c:pt>
                <c:pt idx="6" formatCode="0%">
                  <c:v>0.19047619047619047</c:v>
                </c:pt>
                <c:pt idx="9" formatCode="0%">
                  <c:v>0.1</c:v>
                </c:pt>
                <c:pt idx="17" formatCode="0%">
                  <c:v>0.05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96472663139329928"/>
                  <c:y val="-1.37539347938002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0%</c:formatCode>
                <c:ptCount val="19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185036160"/>
        <c:axId val="185037952"/>
      </c:barChart>
      <c:catAx>
        <c:axId val="185036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5037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503795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185036160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44262400"/>
        <c:axId val="244291072"/>
      </c:barChart>
      <c:catAx>
        <c:axId val="244262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429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42910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4262400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(N=19)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48191616"/>
        <c:axId val="248320384"/>
      </c:barChart>
      <c:catAx>
        <c:axId val="2481916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8320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3203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8191616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1.4</c:v>
                </c:pt>
                <c:pt idx="2" formatCode="0.0">
                  <c:v>3.05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48590336"/>
        <c:axId val="248592256"/>
      </c:barChart>
      <c:catAx>
        <c:axId val="248590336"/>
        <c:scaling>
          <c:orientation val="maxMin"/>
        </c:scaling>
        <c:delete val="1"/>
        <c:axPos val="b"/>
        <c:majorTickMark val="out"/>
        <c:minorTickMark val="none"/>
        <c:tickLblPos val="none"/>
        <c:crossAx val="248592256"/>
        <c:crosses val="autoZero"/>
        <c:auto val="1"/>
        <c:lblAlgn val="ctr"/>
        <c:lblOffset val="100"/>
        <c:noMultiLvlLbl val="0"/>
      </c:catAx>
      <c:valAx>
        <c:axId val="24859225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4859033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</c:v>
                </c:pt>
                <c:pt idx="1">
                  <c:v>0.4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0.85</c:v>
                </c:pt>
                <c:pt idx="1">
                  <c:v>0.25</c:v>
                </c:pt>
                <c:pt idx="2">
                  <c:v>0.25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2011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0.75</c:v>
                </c:pt>
                <c:pt idx="1">
                  <c:v>0.2</c:v>
                </c:pt>
                <c:pt idx="2">
                  <c:v>0.15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9334016"/>
        <c:axId val="249360768"/>
      </c:barChart>
      <c:catAx>
        <c:axId val="24933401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9360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936076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9334016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3"/>
                <c:pt idx="0">
                  <c:v>2013 (N=20)</c:v>
                </c:pt>
                <c:pt idx="1">
                  <c:v>2012 (N=20)</c:v>
                </c:pt>
                <c:pt idx="2">
                  <c:v>2011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54131584"/>
        <c:axId val="254297216"/>
      </c:barChart>
      <c:catAx>
        <c:axId val="254131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54297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429721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5413158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2014-02-06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2014-02-06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2014-02-06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2014-02-06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2014-02-06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 smtClean="0"/>
              <a:t>Urząd Dzielnicy Wilanów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Grudzień 2013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091999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(4)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1312373"/>
              </p:ext>
            </p:extLst>
          </p:nvPr>
        </p:nvGraphicFramePr>
        <p:xfrm>
          <a:off x="614469" y="2422082"/>
          <a:ext cx="7557812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(5)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667673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95558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505476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(6)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582616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(7)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84847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207900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22826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546227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10802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5"/>
                </a:solidFill>
              </a:rPr>
              <a:t>interesanta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89461"/>
              </p:ext>
            </p:extLst>
          </p:nvPr>
        </p:nvGraphicFramePr>
        <p:xfrm>
          <a:off x="4284762" y="2440202"/>
          <a:ext cx="1800000" cy="309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46896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207839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4854095"/>
              </p:ext>
            </p:extLst>
          </p:nvPr>
        </p:nvGraphicFramePr>
        <p:xfrm>
          <a:off x="5076650" y="2494735"/>
          <a:ext cx="4320000" cy="31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3996730" y="4365898"/>
            <a:ext cx="474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GB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3852714" y="4536336"/>
            <a:ext cx="4745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5%</a:t>
            </a:r>
            <a:endParaRPr lang="en-GB" sz="11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2128948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endParaRPr lang="pl-PL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24026" y="1989633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METODOLOGIA BADANIA						  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3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24026" y="2925751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 Otoczenie - wygląd urzędu					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  </a:t>
            </a: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cs typeface="Tahoma" pitchFamily="34" charset="0"/>
              </a:rPr>
              <a:t>6</a:t>
            </a:r>
            <a:endParaRPr lang="pl-PL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24026" y="3393810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Wygląd zewnętrzny urzędnika i jego stanowisko pracy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24026" y="3861869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Zachowanie się urzędnika wobec interesanta - ogólnie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16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4026" y="4329928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obsługa przedstawionej sprawy 	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19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4026" y="4797986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Urzędnik - sposób załatwienia przedstawionej sprawy 			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23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24026" y="2457692"/>
            <a:ext cx="7878543" cy="3600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WYNIKI BADANIA						   	    </a:t>
            </a:r>
            <a:r>
              <a:rPr lang="en-US" sz="1400" b="1">
                <a:solidFill>
                  <a:schemeClr val="bg1"/>
                </a:solidFill>
                <a:cs typeface="Tahoma" pitchFamily="34" charset="0"/>
              </a:rPr>
              <a:t>4</a:t>
            </a:r>
            <a:endParaRPr lang="pl-PL" sz="1400" b="1">
              <a:solidFill>
                <a:schemeClr val="bg1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4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34684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633922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260286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20874"/>
              </p:ext>
            </p:extLst>
          </p:nvPr>
        </p:nvGraphicFramePr>
        <p:xfrm>
          <a:off x="108298" y="2601541"/>
          <a:ext cx="1800000" cy="3202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156989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336805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</a:t>
            </a:r>
            <a:r>
              <a:rPr lang="pl-PL" sz="3100" b="1" dirty="0" smtClean="0">
                <a:solidFill>
                  <a:schemeClr val="accent5"/>
                </a:solidFill>
              </a:rPr>
              <a:t>Obsługa przedstawionej 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159001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758660"/>
              </p:ext>
            </p:extLst>
          </p:nvPr>
        </p:nvGraphicFramePr>
        <p:xfrm>
          <a:off x="535677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199544"/>
              </p:ext>
            </p:extLst>
          </p:nvPr>
        </p:nvGraphicFramePr>
        <p:xfrm>
          <a:off x="36290" y="2422130"/>
          <a:ext cx="1800000" cy="471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aktami prawnymi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33828"/>
              </p:ext>
            </p:extLst>
          </p:nvPr>
        </p:nvGraphicFramePr>
        <p:xfrm>
          <a:off x="4572794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095284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331949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50493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605118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469114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(2)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91937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32385"/>
              </p:ext>
            </p:extLst>
          </p:nvPr>
        </p:nvGraphicFramePr>
        <p:xfrm>
          <a:off x="180306" y="2422130"/>
          <a:ext cx="1800000" cy="403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sumy tylko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0003897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5023"/>
              </p:ext>
            </p:extLst>
          </p:nvPr>
        </p:nvGraphicFramePr>
        <p:xfrm>
          <a:off x="4212754" y="2422130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  <p:sp>
        <p:nvSpPr>
          <p:cNvPr id="21" name="pole tekstowe 17"/>
          <p:cNvSpPr txBox="1"/>
          <p:nvPr/>
        </p:nvSpPr>
        <p:spPr>
          <a:xfrm>
            <a:off x="3150493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034607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5"/>
                </a:solidFill>
              </a:rPr>
              <a:t>sprawy (3)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356220"/>
              </p:ext>
            </p:extLst>
          </p:nvPr>
        </p:nvGraphicFramePr>
        <p:xfrm>
          <a:off x="900866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2291"/>
              </p:ext>
            </p:extLst>
          </p:nvPr>
        </p:nvGraphicFramePr>
        <p:xfrm>
          <a:off x="108298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1586531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13371"/>
              </p:ext>
            </p:extLst>
          </p:nvPr>
        </p:nvGraphicFramePr>
        <p:xfrm>
          <a:off x="4140746" y="2514956"/>
          <a:ext cx="1800000" cy="24990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30630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9271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5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50231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10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18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599870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801531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373903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732445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578297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38280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50493" y="6346678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Wilanów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5"/>
                </a:solidFill>
              </a:rPr>
              <a:t>U</a:t>
            </a:r>
            <a:r>
              <a:rPr lang="pl-PL" sz="3100" b="1" dirty="0" smtClean="0">
                <a:solidFill>
                  <a:schemeClr val="accent5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305869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zadowolony 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99813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N=19)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19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Metodologia badania</a:t>
            </a:r>
            <a:endParaRPr lang="pl-PL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Obserwacja Uczestnicząca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07.11.2013 – 10.12.2013</a:t>
            </a:r>
            <a:endParaRPr lang="pl-PL" sz="1200" b="1" dirty="0">
              <a:solidFill>
                <a:schemeClr val="bg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17 urzędów – 340 wizyt (20 wizyt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na Urząd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 smtClean="0">
                <a:solidFill>
                  <a:schemeClr val="bg1"/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 w </a:t>
            </a:r>
            <a:r>
              <a:rPr lang="pl-PL" sz="12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8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48858" y="2853730"/>
            <a:ext cx="3744416" cy="2808312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rgbClr val="808285"/>
                </a:solidFill>
              </a:rPr>
              <a:t>ARC </a:t>
            </a:r>
            <a:r>
              <a:rPr lang="pl-PL" sz="1600" b="1" dirty="0">
                <a:solidFill>
                  <a:srgbClr val="808285"/>
                </a:solidFill>
              </a:rPr>
              <a:t>Rynek i Opinia Sp. z o. o.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ul. Juliusza Słowackiego 12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- budynek KIRKOR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01-627 Warszawa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tel.: +48 22 584 85 00 </a:t>
            </a: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>
                <a:solidFill>
                  <a:srgbClr val="808285"/>
                </a:solidFill>
              </a:rPr>
              <a:t>fax.: +48 22 584 85 01  </a:t>
            </a:r>
            <a:endParaRPr lang="pl-PL" sz="1600" b="1" dirty="0" smtClean="0">
              <a:solidFill>
                <a:srgbClr val="808285"/>
              </a:solidFill>
            </a:endParaRPr>
          </a:p>
          <a:p>
            <a:pPr defTabSz="914307">
              <a:spcBef>
                <a:spcPct val="20000"/>
              </a:spcBef>
              <a:buClr>
                <a:srgbClr val="FF9933"/>
              </a:buClr>
            </a:pPr>
            <a:endParaRPr lang="pl-PL" sz="1600" b="1" dirty="0" smtClean="0">
              <a:solidFill>
                <a:srgbClr val="808285"/>
              </a:solidFill>
            </a:endParaRPr>
          </a:p>
          <a:p>
            <a:pPr marL="342864" indent="-342864" defTabSz="914307">
              <a:spcBef>
                <a:spcPct val="20000"/>
              </a:spcBef>
              <a:buClr>
                <a:srgbClr val="FF9933"/>
              </a:buClr>
              <a:buFont typeface="Arial" pitchFamily="34" charset="0"/>
              <a:buChar char="•"/>
            </a:pPr>
            <a:endParaRPr lang="pl-PL" sz="1600" b="1" dirty="0">
              <a:solidFill>
                <a:srgbClr val="808285"/>
              </a:solidFill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148858" y="5482022"/>
            <a:ext cx="3744416" cy="36004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defTabSz="914307">
              <a:spcBef>
                <a:spcPct val="20000"/>
              </a:spcBef>
              <a:buClr>
                <a:srgbClr val="FF9933"/>
              </a:buClr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TO, CO ISTOTNE</a:t>
            </a: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OTOCZENIE: WYGLĄD </a:t>
            </a:r>
            <a:r>
              <a:rPr lang="pl-PL" sz="1600" b="1" dirty="0"/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/>
              <a:t>WYGLĄD ZEWNĘTRZNY URZĘDNIKA I JEGO STANOWISKO PRACY</a:t>
            </a:r>
            <a:endParaRPr lang="pl-PL" sz="1600" b="1" dirty="0">
              <a:solidFill>
                <a:srgbClr val="990099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ZACHOWANIE SIĘ WOBEC KLIENTA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OBSŁUGA PRZEDSTAWIONEJ SPRAWY</a:t>
            </a:r>
            <a:endParaRPr lang="pl-PL" sz="1600" b="1" dirty="0">
              <a:solidFill>
                <a:schemeClr val="accent1"/>
              </a:solidFill>
            </a:endParaRP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/>
              <a:t>URZĘDNIK: </a:t>
            </a:r>
            <a:r>
              <a:rPr lang="pl-PL" sz="1600" b="1" dirty="0"/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996472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(1)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60412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26695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(2)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181301"/>
              </p:ext>
            </p:extLst>
          </p:nvPr>
        </p:nvGraphicFramePr>
        <p:xfrm>
          <a:off x="614469" y="2422082"/>
          <a:ext cx="7557812" cy="43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Wilanów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5"/>
                </a:solidFill>
              </a:rPr>
              <a:t>Otoczenie: Wygląd Urzędu (3)</a:t>
            </a:r>
            <a:endParaRPr lang="pl-PL" sz="2800" b="1" dirty="0">
              <a:solidFill>
                <a:schemeClr val="accent5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976412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69525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517</TotalTime>
  <Words>1741</Words>
  <Application>Microsoft Office PowerPoint</Application>
  <PresentationFormat>Niestandardowy</PresentationFormat>
  <Paragraphs>298</Paragraphs>
  <Slides>30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ARC</vt:lpstr>
      <vt:lpstr>TAJEMNICZY KLIENT Urząd Dzielnicy Wilanów</vt:lpstr>
      <vt:lpstr>Spis treści</vt:lpstr>
      <vt:lpstr>Metodologia badania</vt:lpstr>
      <vt:lpstr>Wyniki badania</vt:lpstr>
      <vt:lpstr>Kryteria oceny</vt:lpstr>
      <vt:lpstr>Wyniki badania</vt:lpstr>
      <vt:lpstr>Urząd Dzielnicy Wilanów Otoczenie: Wygląd Urzędu (1)</vt:lpstr>
      <vt:lpstr>Urząd Dzielnicy Wilanów Otoczenie: Wygląd Urzędu (2)</vt:lpstr>
      <vt:lpstr>Urząd Dzielnicy Wilanów Otoczenie: Wygląd Urzędu (3)</vt:lpstr>
      <vt:lpstr>Urząd Dzielnicy Wilanów Otoczenie: Wygląd Urzędu (4)</vt:lpstr>
      <vt:lpstr>Urząd Dzielnicy Wilanów Otoczenie: Wygląd Urzędu (5)</vt:lpstr>
      <vt:lpstr>Urząd Dzielnicy Wilanów Otoczenie: Wygląd Urzędu (6)</vt:lpstr>
      <vt:lpstr>Urząd Dzielnicy Wilanów Otoczenie: Wygląd Urzędu (7)</vt:lpstr>
      <vt:lpstr>Wyniki badania</vt:lpstr>
      <vt:lpstr>Urząd Dzielnicy Wilanów Wygląd zewnętrzny urzędnika i jego stanowisko pracy</vt:lpstr>
      <vt:lpstr>Wyniki badania</vt:lpstr>
      <vt:lpstr>Urząd Dzielnicy Wilanów Zachowanie urzędnika wobec interesanta (1)</vt:lpstr>
      <vt:lpstr>Urząd Dzielnicy Wilanów Zachowanie urzędnika wobec interesanta (2)</vt:lpstr>
      <vt:lpstr>Wyniki badania</vt:lpstr>
      <vt:lpstr>Urząd Dzielnicy Wilanów Urzędnik: Obsługa przedstawionej sprawy (1)</vt:lpstr>
      <vt:lpstr>Urząd Dzielnicy Wilanów Urzędnik: Obsługa przedstawionej sprawy (2)</vt:lpstr>
      <vt:lpstr>Urząd Dzielnicy Wilanów Urzędnik: Obsługa przedstawionej sprawy (3)</vt:lpstr>
      <vt:lpstr>Wyniki badania</vt:lpstr>
      <vt:lpstr>Urząd Dzielnicy Wilanów Urzędnik: Sposób załatwienia przedstawionej sprawy (1)</vt:lpstr>
      <vt:lpstr>Urząd Dzielnicy Wilanów Urzędnik: Sposób załatwienia przedstawionej sprawy (2)</vt:lpstr>
      <vt:lpstr>Urząd Dzielnicy Wilanów Urzędnik: Sposób załatwienia przedstawionej sprawy (3)</vt:lpstr>
      <vt:lpstr>Urząd Dzielnicy Wilanów Urzędnik: Sposób załatwiania przedstawionej sprawy (4)</vt:lpstr>
      <vt:lpstr>Urząd Dzielnicy Wilanów Urzędnik: Sposób załatwienia przedstawionej sprawy (5)</vt:lpstr>
      <vt:lpstr>Urząd Dzielnicy Wilanów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90</cp:revision>
  <dcterms:created xsi:type="dcterms:W3CDTF">2013-09-17T08:07:59Z</dcterms:created>
  <dcterms:modified xsi:type="dcterms:W3CDTF">2014-02-06T14:05:06Z</dcterms:modified>
</cp:coreProperties>
</file>