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howGuides="1">
      <p:cViewPr>
        <p:scale>
          <a:sx n="60" d="100"/>
          <a:sy n="60" d="100"/>
        </p:scale>
        <p:origin x="-1338" y="-1098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LICZBA OSÓB PRZED AUDYTOREM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2.7894736842105261</c:v>
                </c:pt>
                <c:pt idx="2" formatCode="0.0">
                  <c:v>0.63157894736842102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LICZBA OSÓB PRZED AUDYTOREM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3.95</c:v>
                </c:pt>
                <c:pt idx="2" formatCode="0.0">
                  <c:v>1.2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LICZBA OSÓB PRZED AUDYTOREM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4.5999999999999996</c:v>
                </c:pt>
                <c:pt idx="2" formatCode="0.0">
                  <c:v>1.55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1556480"/>
        <c:axId val="91591040"/>
      </c:barChart>
      <c:catAx>
        <c:axId val="91556480"/>
        <c:scaling>
          <c:orientation val="minMax"/>
        </c:scaling>
        <c:delete val="1"/>
        <c:axPos val="b"/>
        <c:majorTickMark val="out"/>
        <c:minorTickMark val="none"/>
        <c:tickLblPos val="none"/>
        <c:crossAx val="91591040"/>
        <c:crosses val="autoZero"/>
        <c:auto val="1"/>
        <c:lblAlgn val="ctr"/>
        <c:lblOffset val="100"/>
        <c:noMultiLvlLbl val="0"/>
      </c:catAx>
      <c:valAx>
        <c:axId val="91591040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91556480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0.94736842105263164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 formatCode="0%">
                  <c:v>5.2631578947368425E-2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0342144"/>
        <c:axId val="180343936"/>
      </c:barChart>
      <c:catAx>
        <c:axId val="1803421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343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3439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034214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79987200"/>
        <c:axId val="179988736"/>
      </c:barChart>
      <c:catAx>
        <c:axId val="179987200"/>
        <c:scaling>
          <c:orientation val="maxMin"/>
        </c:scaling>
        <c:delete val="1"/>
        <c:axPos val="b"/>
        <c:majorTickMark val="out"/>
        <c:minorTickMark val="none"/>
        <c:tickLblPos val="none"/>
        <c:crossAx val="179988736"/>
        <c:crosses val="autoZero"/>
        <c:auto val="1"/>
        <c:lblAlgn val="ctr"/>
        <c:lblOffset val="100"/>
        <c:noMultiLvlLbl val="0"/>
      </c:catAx>
      <c:valAx>
        <c:axId val="17998873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799872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stojakach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0.65</c:v>
                </c:pt>
                <c:pt idx="1">
                  <c:v>0.05</c:v>
                </c:pt>
                <c:pt idx="2">
                  <c:v>0.2</c:v>
                </c:pt>
                <c:pt idx="3">
                  <c:v>0.1</c:v>
                </c:pt>
                <c:pt idx="4">
                  <c:v>0</c:v>
                </c:pt>
                <c:pt idx="5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stojakach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0.6</c:v>
                </c:pt>
                <c:pt idx="1">
                  <c:v>0.05</c:v>
                </c:pt>
                <c:pt idx="2">
                  <c:v>0.4</c:v>
                </c:pt>
                <c:pt idx="3">
                  <c:v>0</c:v>
                </c:pt>
                <c:pt idx="4">
                  <c:v>0.1</c:v>
                </c:pt>
                <c:pt idx="5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stojakach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0.5</c:v>
                </c:pt>
                <c:pt idx="1">
                  <c:v>0.1</c:v>
                </c:pt>
                <c:pt idx="2">
                  <c:v>0.45</c:v>
                </c:pt>
                <c:pt idx="3">
                  <c:v>0</c:v>
                </c:pt>
                <c:pt idx="4">
                  <c:v>0.2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0470528"/>
        <c:axId val="180472064"/>
      </c:barChart>
      <c:catAx>
        <c:axId val="1804705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472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4720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04705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Sheet1!$B$2:$B$30</c:f>
              <c:numCache>
                <c:formatCode>0%</c:formatCode>
                <c:ptCount val="19"/>
                <c:pt idx="0">
                  <c:v>0.55000000000000004</c:v>
                </c:pt>
                <c:pt idx="1">
                  <c:v>0.7</c:v>
                </c:pt>
                <c:pt idx="2">
                  <c:v>0.8</c:v>
                </c:pt>
                <c:pt idx="4">
                  <c:v>0.95</c:v>
                </c:pt>
                <c:pt idx="5">
                  <c:v>0.95</c:v>
                </c:pt>
                <c:pt idx="6">
                  <c:v>0.95</c:v>
                </c:pt>
                <c:pt idx="8">
                  <c:v>0.95</c:v>
                </c:pt>
                <c:pt idx="9">
                  <c:v>1</c:v>
                </c:pt>
                <c:pt idx="10">
                  <c:v>1</c:v>
                </c:pt>
                <c:pt idx="12">
                  <c:v>0.9</c:v>
                </c:pt>
                <c:pt idx="13">
                  <c:v>0.95</c:v>
                </c:pt>
                <c:pt idx="14">
                  <c:v>0.9</c:v>
                </c:pt>
                <c:pt idx="16">
                  <c:v>0.15</c:v>
                </c:pt>
                <c:pt idx="1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Sheet1!$C$2:$C$30</c:f>
              <c:numCache>
                <c:formatCode>0%</c:formatCode>
                <c:ptCount val="19"/>
                <c:pt idx="0">
                  <c:v>0.45</c:v>
                </c:pt>
                <c:pt idx="1">
                  <c:v>0.3</c:v>
                </c:pt>
                <c:pt idx="2">
                  <c:v>0.2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8">
                  <c:v>0.05</c:v>
                </c:pt>
                <c:pt idx="12">
                  <c:v>0.1</c:v>
                </c:pt>
                <c:pt idx="13">
                  <c:v>0.05</c:v>
                </c:pt>
                <c:pt idx="14">
                  <c:v>0.1</c:v>
                </c:pt>
                <c:pt idx="16">
                  <c:v>0.85</c:v>
                </c:pt>
                <c:pt idx="17">
                  <c:v>0.9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Sheet1!$D$2:$D$30</c:f>
              <c:numCache>
                <c:formatCode>0%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8052608"/>
        <c:axId val="188054144"/>
      </c:barChart>
      <c:catAx>
        <c:axId val="188052608"/>
        <c:scaling>
          <c:orientation val="maxMin"/>
        </c:scaling>
        <c:delete val="1"/>
        <c:axPos val="l"/>
        <c:majorTickMark val="out"/>
        <c:minorTickMark val="none"/>
        <c:tickLblPos val="none"/>
        <c:crossAx val="188054144"/>
        <c:crosses val="autoZero"/>
        <c:auto val="1"/>
        <c:lblAlgn val="ctr"/>
        <c:lblOffset val="100"/>
        <c:noMultiLvlLbl val="0"/>
      </c:catAx>
      <c:valAx>
        <c:axId val="1880541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805260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0.95</c:v>
                </c:pt>
                <c:pt idx="1">
                  <c:v>0.75</c:v>
                </c:pt>
                <c:pt idx="2">
                  <c:v>0.6</c:v>
                </c:pt>
                <c:pt idx="4">
                  <c:v>0.85</c:v>
                </c:pt>
                <c:pt idx="5">
                  <c:v>0.9</c:v>
                </c:pt>
                <c:pt idx="6">
                  <c:v>0.8</c:v>
                </c:pt>
                <c:pt idx="8">
                  <c:v>0.05</c:v>
                </c:pt>
                <c:pt idx="12">
                  <c:v>0.8</c:v>
                </c:pt>
                <c:pt idx="13">
                  <c:v>0.85</c:v>
                </c:pt>
                <c:pt idx="14">
                  <c:v>0.7</c:v>
                </c:pt>
                <c:pt idx="16">
                  <c:v>0.85</c:v>
                </c:pt>
                <c:pt idx="17">
                  <c:v>0.8</c:v>
                </c:pt>
                <c:pt idx="18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0.05</c:v>
                </c:pt>
                <c:pt idx="1">
                  <c:v>0.2</c:v>
                </c:pt>
                <c:pt idx="2">
                  <c:v>0.25</c:v>
                </c:pt>
                <c:pt idx="5">
                  <c:v>0.05</c:v>
                </c:pt>
                <c:pt idx="6">
                  <c:v>0.1</c:v>
                </c:pt>
                <c:pt idx="8">
                  <c:v>0.75</c:v>
                </c:pt>
                <c:pt idx="9">
                  <c:v>0.95</c:v>
                </c:pt>
                <c:pt idx="10">
                  <c:v>0.9</c:v>
                </c:pt>
                <c:pt idx="12">
                  <c:v>0.05</c:v>
                </c:pt>
                <c:pt idx="13">
                  <c:v>0.1</c:v>
                </c:pt>
                <c:pt idx="14">
                  <c:v>0.2</c:v>
                </c:pt>
                <c:pt idx="16">
                  <c:v>0.15</c:v>
                </c:pt>
                <c:pt idx="17">
                  <c:v>0.15</c:v>
                </c:pt>
                <c:pt idx="18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1">
                  <c:v>0.05</c:v>
                </c:pt>
                <c:pt idx="2">
                  <c:v>0.15</c:v>
                </c:pt>
                <c:pt idx="4">
                  <c:v>0.15</c:v>
                </c:pt>
                <c:pt idx="5">
                  <c:v>0.05</c:v>
                </c:pt>
                <c:pt idx="6">
                  <c:v>0.1</c:v>
                </c:pt>
                <c:pt idx="8">
                  <c:v>0.2</c:v>
                </c:pt>
                <c:pt idx="9">
                  <c:v>0.05</c:v>
                </c:pt>
                <c:pt idx="10">
                  <c:v>0.1</c:v>
                </c:pt>
                <c:pt idx="12">
                  <c:v>0.15</c:v>
                </c:pt>
                <c:pt idx="13">
                  <c:v>0.05</c:v>
                </c:pt>
                <c:pt idx="14">
                  <c:v>0.1</c:v>
                </c:pt>
                <c:pt idx="17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8331904"/>
        <c:axId val="188333440"/>
      </c:barChart>
      <c:catAx>
        <c:axId val="188331904"/>
        <c:scaling>
          <c:orientation val="maxMin"/>
        </c:scaling>
        <c:delete val="1"/>
        <c:axPos val="l"/>
        <c:majorTickMark val="out"/>
        <c:minorTickMark val="none"/>
        <c:tickLblPos val="none"/>
        <c:crossAx val="188333440"/>
        <c:crosses val="autoZero"/>
        <c:auto val="1"/>
        <c:lblAlgn val="ctr"/>
        <c:lblOffset val="100"/>
        <c:noMultiLvlLbl val="0"/>
      </c:catAx>
      <c:valAx>
        <c:axId val="1883334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833190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(N=17)</c:v>
                </c:pt>
                <c:pt idx="1">
                  <c:v>2012 (N=16)</c:v>
                </c:pt>
                <c:pt idx="2">
                  <c:v>2011 (N=9)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0.6470588235294118</c:v>
                </c:pt>
                <c:pt idx="1">
                  <c:v>0.5</c:v>
                </c:pt>
                <c:pt idx="2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(N=17)</c:v>
                </c:pt>
                <c:pt idx="1">
                  <c:v>2012 (N=16)</c:v>
                </c:pt>
                <c:pt idx="2">
                  <c:v>2011 (N=9)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0.11764705882352941</c:v>
                </c:pt>
                <c:pt idx="1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(N=17)</c:v>
                </c:pt>
                <c:pt idx="1">
                  <c:v>2012 (N=16)</c:v>
                </c:pt>
                <c:pt idx="2">
                  <c:v>2011 (N=9)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0.23529411764705882</c:v>
                </c:pt>
                <c:pt idx="1">
                  <c:v>0.31</c:v>
                </c:pt>
                <c:pt idx="2">
                  <c:v>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8802944"/>
        <c:axId val="188804480"/>
      </c:barChart>
      <c:catAx>
        <c:axId val="18880294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8804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8044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8802944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9993728"/>
        <c:axId val="189995264"/>
      </c:barChart>
      <c:catAx>
        <c:axId val="189993728"/>
        <c:scaling>
          <c:orientation val="maxMin"/>
        </c:scaling>
        <c:delete val="1"/>
        <c:axPos val="b"/>
        <c:majorTickMark val="out"/>
        <c:minorTickMark val="none"/>
        <c:tickLblPos val="none"/>
        <c:crossAx val="189995264"/>
        <c:crosses val="autoZero"/>
        <c:auto val="1"/>
        <c:lblAlgn val="ctr"/>
        <c:lblOffset val="100"/>
        <c:noMultiLvlLbl val="0"/>
      </c:catAx>
      <c:valAx>
        <c:axId val="18999526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99937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0.8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0.05</c:v>
                </c:pt>
                <c:pt idx="1">
                  <c:v>0.15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0133376"/>
        <c:axId val="190134912"/>
      </c:barChart>
      <c:catAx>
        <c:axId val="1901333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134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13491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90133376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0179584"/>
        <c:axId val="190320640"/>
      </c:barChart>
      <c:catAx>
        <c:axId val="1901795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320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3206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0179584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</c:v>
                </c:pt>
                <c:pt idx="1">
                  <c:v>0.15</c:v>
                </c:pt>
                <c:pt idx="2">
                  <c:v>0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</c:v>
                </c:pt>
                <c:pt idx="1">
                  <c:v>0.2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9737216"/>
        <c:axId val="189751296"/>
      </c:barChart>
      <c:catAx>
        <c:axId val="1897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975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7512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73721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BAISO 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BAISO 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BAISO 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0384000"/>
        <c:axId val="170385792"/>
      </c:barChart>
      <c:catAx>
        <c:axId val="1703840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385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38579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03840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0.95</c:v>
                </c:pt>
                <c:pt idx="1">
                  <c:v>0.9</c:v>
                </c:pt>
                <c:pt idx="2">
                  <c:v>0.75</c:v>
                </c:pt>
                <c:pt idx="4">
                  <c:v>0.95</c:v>
                </c:pt>
                <c:pt idx="5">
                  <c:v>1</c:v>
                </c:pt>
                <c:pt idx="6">
                  <c:v>0.9</c:v>
                </c:pt>
                <c:pt idx="10">
                  <c:v>0.05</c:v>
                </c:pt>
                <c:pt idx="16">
                  <c:v>0.15</c:v>
                </c:pt>
                <c:pt idx="17">
                  <c:v>0.15</c:v>
                </c:pt>
                <c:pt idx="18">
                  <c:v>0.1</c:v>
                </c:pt>
                <c:pt idx="20">
                  <c:v>0.95</c:v>
                </c:pt>
                <c:pt idx="21">
                  <c:v>0.9</c:v>
                </c:pt>
                <c:pt idx="22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0">
                  <c:v>0.05</c:v>
                </c:pt>
                <c:pt idx="1">
                  <c:v>0.1</c:v>
                </c:pt>
                <c:pt idx="2">
                  <c:v>0.25</c:v>
                </c:pt>
                <c:pt idx="4">
                  <c:v>0.05</c:v>
                </c:pt>
                <c:pt idx="6">
                  <c:v>0.1</c:v>
                </c:pt>
                <c:pt idx="8">
                  <c:v>1</c:v>
                </c:pt>
                <c:pt idx="9">
                  <c:v>1</c:v>
                </c:pt>
                <c:pt idx="10">
                  <c:v>0.95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6">
                  <c:v>0.85</c:v>
                </c:pt>
                <c:pt idx="17">
                  <c:v>0.85</c:v>
                </c:pt>
                <c:pt idx="18">
                  <c:v>0.9</c:v>
                </c:pt>
                <c:pt idx="20">
                  <c:v>0.05</c:v>
                </c:pt>
                <c:pt idx="21">
                  <c:v>0.1</c:v>
                </c:pt>
                <c:pt idx="22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785984"/>
        <c:axId val="189787520"/>
      </c:barChart>
      <c:catAx>
        <c:axId val="189785984"/>
        <c:scaling>
          <c:orientation val="maxMin"/>
        </c:scaling>
        <c:delete val="1"/>
        <c:axPos val="l"/>
        <c:majorTickMark val="out"/>
        <c:minorTickMark val="none"/>
        <c:tickLblPos val="none"/>
        <c:crossAx val="189787520"/>
        <c:crosses val="autoZero"/>
        <c:auto val="1"/>
        <c:lblAlgn val="ctr"/>
        <c:lblOffset val="100"/>
        <c:noMultiLvlLbl val="0"/>
      </c:catAx>
      <c:valAx>
        <c:axId val="1897875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7859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w trakcie rozmowy z Tobą?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0.5</c:v>
                </c:pt>
                <c:pt idx="2">
                  <c:v>0.32</c:v>
                </c:pt>
                <c:pt idx="4">
                  <c:v>0.95</c:v>
                </c:pt>
                <c:pt idx="5">
                  <c:v>1</c:v>
                </c:pt>
                <c:pt idx="6">
                  <c:v>0.89</c:v>
                </c:pt>
                <c:pt idx="9">
                  <c:v>0.15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w trakcie rozmowy z Tobą?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0.45</c:v>
                </c:pt>
                <c:pt idx="1">
                  <c:v>0.5</c:v>
                </c:pt>
                <c:pt idx="2">
                  <c:v>0.68</c:v>
                </c:pt>
                <c:pt idx="4">
                  <c:v>0.05</c:v>
                </c:pt>
                <c:pt idx="6">
                  <c:v>0.11</c:v>
                </c:pt>
                <c:pt idx="8">
                  <c:v>1</c:v>
                </c:pt>
                <c:pt idx="9">
                  <c:v>0.85</c:v>
                </c:pt>
                <c:pt idx="10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0848384"/>
        <c:axId val="190854272"/>
      </c:barChart>
      <c:catAx>
        <c:axId val="190848384"/>
        <c:scaling>
          <c:orientation val="maxMin"/>
        </c:scaling>
        <c:delete val="1"/>
        <c:axPos val="l"/>
        <c:majorTickMark val="out"/>
        <c:minorTickMark val="none"/>
        <c:tickLblPos val="none"/>
        <c:crossAx val="190854272"/>
        <c:crosses val="autoZero"/>
        <c:auto val="1"/>
        <c:lblAlgn val="ctr"/>
        <c:lblOffset val="100"/>
        <c:noMultiLvlLbl val="0"/>
      </c:catAx>
      <c:valAx>
        <c:axId val="1908542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08483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0985728"/>
        <c:axId val="190987264"/>
      </c:barChart>
      <c:catAx>
        <c:axId val="190985728"/>
        <c:scaling>
          <c:orientation val="maxMin"/>
        </c:scaling>
        <c:delete val="1"/>
        <c:axPos val="b"/>
        <c:majorTickMark val="out"/>
        <c:minorTickMark val="none"/>
        <c:tickLblPos val="none"/>
        <c:crossAx val="190987264"/>
        <c:crosses val="autoZero"/>
        <c:auto val="1"/>
        <c:lblAlgn val="ctr"/>
        <c:lblOffset val="100"/>
        <c:noMultiLvlLbl val="0"/>
      </c:catAx>
      <c:valAx>
        <c:axId val="19098726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09857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4"/>
                <c:pt idx="0">
                  <c:v>0.4</c:v>
                </c:pt>
                <c:pt idx="1">
                  <c:v>0.3</c:v>
                </c:pt>
                <c:pt idx="2">
                  <c:v>0.3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4"/>
                <c:pt idx="0">
                  <c:v>0.45</c:v>
                </c:pt>
                <c:pt idx="1">
                  <c:v>0.4</c:v>
                </c:pt>
                <c:pt idx="2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4"/>
                <c:pt idx="0">
                  <c:v>0.53</c:v>
                </c:pt>
                <c:pt idx="1">
                  <c:v>0.42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1211008"/>
        <c:axId val="191212544"/>
      </c:barChart>
      <c:catAx>
        <c:axId val="191211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212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2125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12110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0.45</c:v>
                </c:pt>
                <c:pt idx="1">
                  <c:v>0.3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0785024"/>
        <c:axId val="190786560"/>
      </c:barChart>
      <c:catAx>
        <c:axId val="1907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78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7865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90785024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0831616"/>
        <c:axId val="190833408"/>
      </c:barChart>
      <c:catAx>
        <c:axId val="19083161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0833408"/>
        <c:crosses val="autoZero"/>
        <c:auto val="1"/>
        <c:lblAlgn val="ctr"/>
        <c:lblOffset val="100"/>
        <c:noMultiLvlLbl val="0"/>
      </c:catAx>
      <c:valAx>
        <c:axId val="19083340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08316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0.85</c:v>
                </c:pt>
                <c:pt idx="1">
                  <c:v>0.05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0.95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1564800"/>
        <c:axId val="191574784"/>
      </c:barChart>
      <c:catAx>
        <c:axId val="191564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57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5747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15648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0.15</c:v>
                </c:pt>
                <c:pt idx="2">
                  <c:v>0</c:v>
                </c:pt>
                <c:pt idx="3">
                  <c:v>0.7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</c:v>
                </c:pt>
                <c:pt idx="1">
                  <c:v>0.15</c:v>
                </c:pt>
                <c:pt idx="2">
                  <c:v>0</c:v>
                </c:pt>
                <c:pt idx="3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0.21</c:v>
                </c:pt>
                <c:pt idx="2">
                  <c:v>0.05</c:v>
                </c:pt>
                <c:pt idx="3">
                  <c:v>0.74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1605376"/>
        <c:axId val="191615360"/>
      </c:barChart>
      <c:catAx>
        <c:axId val="191605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615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6153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16053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1994112"/>
        <c:axId val="191995904"/>
      </c:barChart>
      <c:catAx>
        <c:axId val="191994112"/>
        <c:scaling>
          <c:orientation val="maxMin"/>
        </c:scaling>
        <c:delete val="1"/>
        <c:axPos val="b"/>
        <c:majorTickMark val="out"/>
        <c:minorTickMark val="none"/>
        <c:tickLblPos val="none"/>
        <c:crossAx val="191995904"/>
        <c:crosses val="autoZero"/>
        <c:auto val="1"/>
        <c:lblAlgn val="ctr"/>
        <c:lblOffset val="100"/>
        <c:noMultiLvlLbl val="0"/>
      </c:catAx>
      <c:valAx>
        <c:axId val="19199590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19941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</c:v>
                </c:pt>
                <c:pt idx="1">
                  <c:v>0.35</c:v>
                </c:pt>
                <c:pt idx="2">
                  <c:v>0.5</c:v>
                </c:pt>
                <c:pt idx="3">
                  <c:v>0.5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0.85</c:v>
                </c:pt>
                <c:pt idx="1">
                  <c:v>0.55000000000000004</c:v>
                </c:pt>
                <c:pt idx="2">
                  <c:v>0.7</c:v>
                </c:pt>
                <c:pt idx="3">
                  <c:v>0.45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0.89</c:v>
                </c:pt>
                <c:pt idx="1">
                  <c:v>0.32</c:v>
                </c:pt>
                <c:pt idx="2">
                  <c:v>0.53</c:v>
                </c:pt>
                <c:pt idx="3">
                  <c:v>0.26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1908096"/>
        <c:axId val="191918080"/>
      </c:barChart>
      <c:catAx>
        <c:axId val="1919080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91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91808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19080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70446848"/>
        <c:axId val="170448384"/>
      </c:barChart>
      <c:catAx>
        <c:axId val="170446848"/>
        <c:scaling>
          <c:orientation val="maxMin"/>
        </c:scaling>
        <c:delete val="1"/>
        <c:axPos val="b"/>
        <c:majorTickMark val="out"/>
        <c:minorTickMark val="none"/>
        <c:tickLblPos val="none"/>
        <c:crossAx val="170448384"/>
        <c:crosses val="autoZero"/>
        <c:auto val="1"/>
        <c:lblAlgn val="ctr"/>
        <c:lblOffset val="100"/>
        <c:noMultiLvlLbl val="0"/>
      </c:catAx>
      <c:valAx>
        <c:axId val="17044838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704468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2245120"/>
        <c:axId val="192246912"/>
      </c:barChart>
      <c:catAx>
        <c:axId val="192245120"/>
        <c:scaling>
          <c:orientation val="maxMin"/>
        </c:scaling>
        <c:delete val="1"/>
        <c:axPos val="b"/>
        <c:majorTickMark val="out"/>
        <c:minorTickMark val="none"/>
        <c:tickLblPos val="none"/>
        <c:crossAx val="192246912"/>
        <c:crosses val="autoZero"/>
        <c:auto val="1"/>
        <c:lblAlgn val="ctr"/>
        <c:lblOffset val="100"/>
        <c:noMultiLvlLbl val="0"/>
      </c:catAx>
      <c:valAx>
        <c:axId val="19224691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922451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(N=17)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2166528"/>
        <c:axId val="192168320"/>
      </c:barChart>
      <c:catAx>
        <c:axId val="19216652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2168320"/>
        <c:crosses val="autoZero"/>
        <c:auto val="1"/>
        <c:lblAlgn val="ctr"/>
        <c:lblOffset val="100"/>
        <c:noMultiLvlLbl val="0"/>
      </c:catAx>
      <c:valAx>
        <c:axId val="19216832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21665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0.15</c:v>
                </c:pt>
                <c:pt idx="2">
                  <c:v>0.1</c:v>
                </c:pt>
                <c:pt idx="3">
                  <c:v>0</c:v>
                </c:pt>
                <c:pt idx="4">
                  <c:v>0.6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0.25</c:v>
                </c:pt>
                <c:pt idx="1">
                  <c:v>0.2</c:v>
                </c:pt>
                <c:pt idx="2">
                  <c:v>0.1</c:v>
                </c:pt>
                <c:pt idx="3">
                  <c:v>0</c:v>
                </c:pt>
                <c:pt idx="4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0.11</c:v>
                </c:pt>
                <c:pt idx="1">
                  <c:v>0.16</c:v>
                </c:pt>
                <c:pt idx="2">
                  <c:v>0</c:v>
                </c:pt>
                <c:pt idx="3">
                  <c:v>0.05</c:v>
                </c:pt>
                <c:pt idx="4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2359040"/>
        <c:axId val="192373120"/>
      </c:barChart>
      <c:catAx>
        <c:axId val="192359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237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3731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23590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0.76470588235294112</c:v>
                </c:pt>
                <c:pt idx="1">
                  <c:v>0.11764705882352941</c:v>
                </c:pt>
                <c:pt idx="2">
                  <c:v>0.11764705882352941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0.56000000000000005</c:v>
                </c:pt>
                <c:pt idx="1">
                  <c:v>0.33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0.53</c:v>
                </c:pt>
                <c:pt idx="1">
                  <c:v>0.32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2649856"/>
        <c:axId val="192668032"/>
      </c:barChart>
      <c:catAx>
        <c:axId val="192649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2668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6680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26498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8800512"/>
        <c:axId val="198802048"/>
      </c:barChart>
      <c:catAx>
        <c:axId val="19880051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8802048"/>
        <c:crosses val="autoZero"/>
        <c:auto val="1"/>
        <c:lblAlgn val="ctr"/>
        <c:lblOffset val="100"/>
        <c:noMultiLvlLbl val="0"/>
      </c:catAx>
      <c:valAx>
        <c:axId val="19880204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88005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0.2</c:v>
                </c:pt>
                <c:pt idx="1">
                  <c:v>0.15</c:v>
                </c:pt>
                <c:pt idx="2">
                  <c:v>0.65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0.35</c:v>
                </c:pt>
                <c:pt idx="1">
                  <c:v>0.1</c:v>
                </c:pt>
                <c:pt idx="2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0.21</c:v>
                </c:pt>
                <c:pt idx="1">
                  <c:v>0.16</c:v>
                </c:pt>
                <c:pt idx="2">
                  <c:v>0.63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8890624"/>
        <c:axId val="198892160"/>
      </c:barChart>
      <c:catAx>
        <c:axId val="198890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889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8921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8906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</c:v>
                </c:pt>
                <c:pt idx="1">
                  <c:v>0.05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0.74</c:v>
                </c:pt>
                <c:pt idx="1">
                  <c:v>0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9009408"/>
        <c:axId val="199010944"/>
      </c:barChart>
      <c:catAx>
        <c:axId val="199009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901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90109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90094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0.65</c:v>
                </c:pt>
                <c:pt idx="1">
                  <c:v>0.3</c:v>
                </c:pt>
                <c:pt idx="2">
                  <c:v>0.37</c:v>
                </c:pt>
                <c:pt idx="4">
                  <c:v>0.4</c:v>
                </c:pt>
                <c:pt idx="5">
                  <c:v>0.2</c:v>
                </c:pt>
                <c:pt idx="6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0.35</c:v>
                </c:pt>
                <c:pt idx="1">
                  <c:v>0.7</c:v>
                </c:pt>
                <c:pt idx="2">
                  <c:v>0.63</c:v>
                </c:pt>
                <c:pt idx="4">
                  <c:v>0.6</c:v>
                </c:pt>
                <c:pt idx="5">
                  <c:v>0.8</c:v>
                </c:pt>
                <c:pt idx="6">
                  <c:v>0.74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2744576"/>
        <c:axId val="162750464"/>
      </c:barChart>
      <c:catAx>
        <c:axId val="162744576"/>
        <c:scaling>
          <c:orientation val="maxMin"/>
        </c:scaling>
        <c:delete val="1"/>
        <c:axPos val="l"/>
        <c:majorTickMark val="out"/>
        <c:minorTickMark val="none"/>
        <c:tickLblPos val="none"/>
        <c:crossAx val="162750464"/>
        <c:crosses val="autoZero"/>
        <c:auto val="1"/>
        <c:lblAlgn val="ctr"/>
        <c:lblOffset val="100"/>
        <c:noMultiLvlLbl val="0"/>
      </c:catAx>
      <c:valAx>
        <c:axId val="1627504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74457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0.05</c:v>
                </c:pt>
                <c:pt idx="1">
                  <c:v>0.15</c:v>
                </c:pt>
                <c:pt idx="2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0.95</c:v>
                </c:pt>
                <c:pt idx="1">
                  <c:v>0.85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2878976"/>
        <c:axId val="162880512"/>
      </c:barChart>
      <c:catAx>
        <c:axId val="162878976"/>
        <c:scaling>
          <c:orientation val="maxMin"/>
        </c:scaling>
        <c:delete val="1"/>
        <c:axPos val="l"/>
        <c:majorTickMark val="out"/>
        <c:minorTickMark val="none"/>
        <c:tickLblPos val="none"/>
        <c:crossAx val="162880512"/>
        <c:crosses val="autoZero"/>
        <c:auto val="1"/>
        <c:lblAlgn val="ctr"/>
        <c:lblOffset val="100"/>
        <c:noMultiLvlLbl val="0"/>
      </c:catAx>
      <c:valAx>
        <c:axId val="1628805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87897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166720"/>
        <c:axId val="193238144"/>
      </c:barChart>
      <c:catAx>
        <c:axId val="193166720"/>
        <c:scaling>
          <c:orientation val="maxMin"/>
        </c:scaling>
        <c:delete val="1"/>
        <c:axPos val="b"/>
        <c:majorTickMark val="out"/>
        <c:minorTickMark val="none"/>
        <c:tickLblPos val="none"/>
        <c:crossAx val="193238144"/>
        <c:crosses val="autoZero"/>
        <c:auto val="1"/>
        <c:lblAlgn val="ctr"/>
        <c:lblOffset val="100"/>
        <c:noMultiLvlLbl val="0"/>
      </c:catAx>
      <c:valAx>
        <c:axId val="19323814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1667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1</c:v>
                </c:pt>
                <c:pt idx="1">
                  <c:v>0.25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</c:v>
                </c:pt>
                <c:pt idx="1">
                  <c:v>0.1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0561536"/>
        <c:axId val="170563072"/>
      </c:barChart>
      <c:catAx>
        <c:axId val="1705615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563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56307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05615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0.89999999999999991</c:v>
                </c:pt>
                <c:pt idx="3">
                  <c:v>0.9</c:v>
                </c:pt>
                <c:pt idx="4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1</c:v>
                </c:pt>
                <c:pt idx="2">
                  <c:v>0.85</c:v>
                </c:pt>
                <c:pt idx="3">
                  <c:v>0.85</c:v>
                </c:pt>
                <c:pt idx="4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0.89</c:v>
                </c:pt>
                <c:pt idx="1">
                  <c:v>0.9</c:v>
                </c:pt>
                <c:pt idx="2">
                  <c:v>0.89</c:v>
                </c:pt>
                <c:pt idx="3">
                  <c:v>0.84</c:v>
                </c:pt>
                <c:pt idx="4">
                  <c:v>0.84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8199552"/>
        <c:axId val="198210304"/>
      </c:barChart>
      <c:catAx>
        <c:axId val="1981995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9821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21030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1995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0.53</c:v>
                </c:pt>
                <c:pt idx="1">
                  <c:v>0.4</c:v>
                </c:pt>
                <c:pt idx="2">
                  <c:v>0.55000000000000004</c:v>
                </c:pt>
                <c:pt idx="4">
                  <c:v>0.53</c:v>
                </c:pt>
                <c:pt idx="5">
                  <c:v>0.5</c:v>
                </c:pt>
                <c:pt idx="6">
                  <c:v>0.55000000000000004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0.6</c:v>
                </c:pt>
                <c:pt idx="12">
                  <c:v>0.57999999999999996</c:v>
                </c:pt>
                <c:pt idx="13">
                  <c:v>0.55000000000000004</c:v>
                </c:pt>
                <c:pt idx="14">
                  <c:v>0.65</c:v>
                </c:pt>
                <c:pt idx="16">
                  <c:v>0.68</c:v>
                </c:pt>
                <c:pt idx="17">
                  <c:v>0.55000000000000004</c:v>
                </c:pt>
                <c:pt idx="18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0.32</c:v>
                </c:pt>
                <c:pt idx="1">
                  <c:v>0.4</c:v>
                </c:pt>
                <c:pt idx="2">
                  <c:v>0.35</c:v>
                </c:pt>
                <c:pt idx="4">
                  <c:v>0.32</c:v>
                </c:pt>
                <c:pt idx="5">
                  <c:v>0.35</c:v>
                </c:pt>
                <c:pt idx="6">
                  <c:v>0.35</c:v>
                </c:pt>
                <c:pt idx="8">
                  <c:v>0.32</c:v>
                </c:pt>
                <c:pt idx="9">
                  <c:v>0.45</c:v>
                </c:pt>
                <c:pt idx="10">
                  <c:v>0.3</c:v>
                </c:pt>
                <c:pt idx="12">
                  <c:v>0.32</c:v>
                </c:pt>
                <c:pt idx="13">
                  <c:v>0.45</c:v>
                </c:pt>
                <c:pt idx="14">
                  <c:v>0.3</c:v>
                </c:pt>
                <c:pt idx="16">
                  <c:v>0.21</c:v>
                </c:pt>
                <c:pt idx="17">
                  <c:v>0.35</c:v>
                </c:pt>
                <c:pt idx="18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0">
                  <c:v>0.05</c:v>
                </c:pt>
                <c:pt idx="1">
                  <c:v>0.2</c:v>
                </c:pt>
                <c:pt idx="2">
                  <c:v>0.05</c:v>
                </c:pt>
                <c:pt idx="4">
                  <c:v>0.16</c:v>
                </c:pt>
                <c:pt idx="5">
                  <c:v>0.1</c:v>
                </c:pt>
                <c:pt idx="6">
                  <c:v>0.05</c:v>
                </c:pt>
                <c:pt idx="8">
                  <c:v>0.05</c:v>
                </c:pt>
                <c:pt idx="9">
                  <c:v>0.15</c:v>
                </c:pt>
                <c:pt idx="12">
                  <c:v>0.1</c:v>
                </c:pt>
                <c:pt idx="16">
                  <c:v>0.11</c:v>
                </c:pt>
                <c:pt idx="17">
                  <c:v>0.1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0" formatCode="0%">
                  <c:v>0.11</c:v>
                </c:pt>
                <c:pt idx="2" formatCode="0%">
                  <c:v>0.05</c:v>
                </c:pt>
                <c:pt idx="5" formatCode="0%">
                  <c:v>0.05</c:v>
                </c:pt>
                <c:pt idx="6" formatCode="0%">
                  <c:v>0.05</c:v>
                </c:pt>
                <c:pt idx="8" formatCode="0%">
                  <c:v>0.05</c:v>
                </c:pt>
                <c:pt idx="10" formatCode="0%">
                  <c:v>0.1</c:v>
                </c:pt>
                <c:pt idx="14" formatCode="0%">
                  <c:v>0.05</c:v>
                </c:pt>
                <c:pt idx="18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93251968"/>
        <c:axId val="193419904"/>
      </c:barChart>
      <c:catAx>
        <c:axId val="193251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341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41990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9325196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231552"/>
        <c:axId val="90233088"/>
      </c:barChart>
      <c:catAx>
        <c:axId val="902315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3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330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23155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 formatCode="0%">
                  <c:v>6.25E-2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338048"/>
        <c:axId val="90339584"/>
      </c:barChart>
      <c:catAx>
        <c:axId val="903380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3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395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3380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0490752"/>
        <c:axId val="90492288"/>
      </c:barChart>
      <c:catAx>
        <c:axId val="90490752"/>
        <c:scaling>
          <c:orientation val="maxMin"/>
        </c:scaling>
        <c:delete val="1"/>
        <c:axPos val="b"/>
        <c:majorTickMark val="out"/>
        <c:minorTickMark val="none"/>
        <c:tickLblPos val="none"/>
        <c:crossAx val="90492288"/>
        <c:crosses val="autoZero"/>
        <c:auto val="1"/>
        <c:lblAlgn val="ctr"/>
        <c:lblOffset val="100"/>
        <c:noMultiLvlLbl val="0"/>
      </c:catAx>
      <c:valAx>
        <c:axId val="9049228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904907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0.2</c:v>
                </c:pt>
                <c:pt idx="2">
                  <c:v>0.15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1223936"/>
        <c:axId val="91225472"/>
      </c:barChart>
      <c:catAx>
        <c:axId val="912239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22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22547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12239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271104"/>
        <c:axId val="90289280"/>
      </c:barChart>
      <c:catAx>
        <c:axId val="902711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8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892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27110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</a:t>
            </a:r>
            <a:r>
              <a:rPr lang="pl-PL" dirty="0" smtClean="0"/>
              <a:t>DZIELNICY WAWER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  <a:br>
              <a:rPr lang="pl-PL" sz="1800" b="1" dirty="0" smtClean="0">
                <a:solidFill>
                  <a:srgbClr val="808285"/>
                </a:solidFill>
              </a:rPr>
            </a:br>
            <a:r>
              <a:rPr lang="pl-PL" sz="1800" b="1" dirty="0" smtClean="0">
                <a:solidFill>
                  <a:srgbClr val="808285"/>
                </a:solidFill>
              </a:rPr>
              <a:t>URZĘDU </a:t>
            </a:r>
            <a:r>
              <a:rPr lang="pl-PL" sz="1800" b="1" dirty="0" smtClean="0">
                <a:solidFill>
                  <a:srgbClr val="808285"/>
                </a:solidFill>
              </a:rPr>
              <a:t>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Wawer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697030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Wawer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610518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822480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Wawer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020558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Wawer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980033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2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3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4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5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46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0" name="Tabel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86911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formularzy/ 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614968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17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16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629729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545"/>
              </p:ext>
            </p:extLst>
          </p:nvPr>
        </p:nvGraphicFramePr>
        <p:xfrm>
          <a:off x="4356770" y="2440202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przywitał, ale użył innych słów a powitanie nie było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620577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732272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956316"/>
              </p:ext>
            </p:extLst>
          </p:nvPr>
        </p:nvGraphicFramePr>
        <p:xfrm>
          <a:off x="5148658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096601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453765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2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875432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879805"/>
              </p:ext>
            </p:extLst>
          </p:nvPr>
        </p:nvGraphicFramePr>
        <p:xfrm>
          <a:off x="972874" y="2674146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482676"/>
              </p:ext>
            </p:extLst>
          </p:nvPr>
        </p:nvGraphicFramePr>
        <p:xfrm>
          <a:off x="108298" y="2601541"/>
          <a:ext cx="1800000" cy="2410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510009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669470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34547"/>
              </p:ext>
            </p:extLst>
          </p:nvPr>
        </p:nvGraphicFramePr>
        <p:xfrm>
          <a:off x="684362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690309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38395"/>
              </p:ext>
            </p:extLst>
          </p:nvPr>
        </p:nvGraphicFramePr>
        <p:xfrm>
          <a:off x="36290" y="2422130"/>
          <a:ext cx="1800000" cy="395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44477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175992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755317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35713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698419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505540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945387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37577"/>
              </p:ext>
            </p:extLst>
          </p:nvPr>
        </p:nvGraphicFramePr>
        <p:xfrm>
          <a:off x="900866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2291"/>
              </p:ext>
            </p:extLst>
          </p:nvPr>
        </p:nvGraphicFramePr>
        <p:xfrm>
          <a:off x="108298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675918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66600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686336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2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62627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042548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563827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681286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23358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Wawer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22659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619456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N=19)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, Ochota,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Praga Południe, Praga Północ, Rembertów, Śródmieście, Targówek, Ursus, Ursynów, Wawer, Wesoła, Wilanów, Włochy, Wola,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834843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Wawer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020080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Wawer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317572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Wawer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56033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512583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579</TotalTime>
  <Words>1542</Words>
  <Application>Microsoft Office PowerPoint</Application>
  <PresentationFormat>Niestandardowy</PresentationFormat>
  <Paragraphs>279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WAWER</vt:lpstr>
      <vt:lpstr>Spis treści</vt:lpstr>
      <vt:lpstr>Metodologia badania</vt:lpstr>
      <vt:lpstr>Wyniki badania</vt:lpstr>
      <vt:lpstr>Kryteria oceny</vt:lpstr>
      <vt:lpstr>Wyniki badania</vt:lpstr>
      <vt:lpstr>Urząd Dzielnicy Wawer Otoczenie: Wygląd Urzędu (1)</vt:lpstr>
      <vt:lpstr>Urząd Dzielnicy Wawer Otoczenie: Wygląd Urzędu (2)</vt:lpstr>
      <vt:lpstr>Urząd Dzielnicy Wawer Otoczenie: Wygląd Urzędu (3)</vt:lpstr>
      <vt:lpstr>Urząd Dzielnicy Wawer Otoczenie: Wygląd Urzędu (4)</vt:lpstr>
      <vt:lpstr>Urząd Dzielnicy Wawer Otoczenie: Wygląd Urzędu (5)</vt:lpstr>
      <vt:lpstr>Urząd Dzielnicy Wawer Otoczenie: Wygląd Urzędu (6)</vt:lpstr>
      <vt:lpstr>Urząd Dzielnicy Wawer Otoczenie: Wygląd Urzędu (7)</vt:lpstr>
      <vt:lpstr>Wyniki badania</vt:lpstr>
      <vt:lpstr>Urząd Dzielnicy Wawer Wygląd zewnętrzny urzędnika i jego stanowisko pracy</vt:lpstr>
      <vt:lpstr>Wyniki badania</vt:lpstr>
      <vt:lpstr>Urząd Dzielnicy Wawer Zachowanie urzędnika wobec interesanta (1)</vt:lpstr>
      <vt:lpstr>Urząd Dzielnicy Wawer Zachowanie urzędnika wobec interesanta (2)</vt:lpstr>
      <vt:lpstr>Wyniki badania</vt:lpstr>
      <vt:lpstr>Urząd Dzielnicy Wawer Urzędnik: Obsługa przedstawionej sprawy (1)</vt:lpstr>
      <vt:lpstr>Urząd Dzielnicy Wawer Urzędnik: Obsługa przedstawionej sprawy (2)</vt:lpstr>
      <vt:lpstr>Urząd Dzielnicy Wawer Urzędnik: Obsługa przedstawionej sprawy (3)</vt:lpstr>
      <vt:lpstr>Wyniki badania</vt:lpstr>
      <vt:lpstr>Urząd Dzielnicy Wawer Urzędnik: Sposób załatwienia przedstawionej sprawy (1)</vt:lpstr>
      <vt:lpstr>Urząd Dzielnicy Wawer Urzędnik: Sposób załatwienia przedstawionej sprawy (2)</vt:lpstr>
      <vt:lpstr>Urząd Dzielnicy Wawer Urzędnik: Sposób załatwienia przedstawionej sprawy (3)</vt:lpstr>
      <vt:lpstr>Urząd Dzielnicy Wawer Urzędnik: Sposób załatwiania przedstawionej sprawy (4)</vt:lpstr>
      <vt:lpstr>Urząd Dzielnicy Wawer Urzędnik: Sposób załatwienia przedstawionej sprawy (5)</vt:lpstr>
      <vt:lpstr>Urząd Dzielnicy Wawer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Maciej Białoruski</cp:lastModifiedBy>
  <cp:revision>90</cp:revision>
  <dcterms:created xsi:type="dcterms:W3CDTF">2013-09-17T08:07:59Z</dcterms:created>
  <dcterms:modified xsi:type="dcterms:W3CDTF">2014-02-05T16:22:40Z</dcterms:modified>
</cp:coreProperties>
</file>