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2"/>
  </p:notesMasterIdLst>
  <p:sldIdLst>
    <p:sldId id="288" r:id="rId2"/>
    <p:sldId id="257" r:id="rId3"/>
    <p:sldId id="292" r:id="rId4"/>
    <p:sldId id="290" r:id="rId5"/>
    <p:sldId id="293" r:id="rId6"/>
    <p:sldId id="291" r:id="rId7"/>
    <p:sldId id="294" r:id="rId8"/>
    <p:sldId id="295" r:id="rId9"/>
    <p:sldId id="296" r:id="rId10"/>
    <p:sldId id="302" r:id="rId11"/>
    <p:sldId id="303" r:id="rId12"/>
    <p:sldId id="304" r:id="rId13"/>
    <p:sldId id="318" r:id="rId14"/>
    <p:sldId id="297" r:id="rId15"/>
    <p:sldId id="313" r:id="rId16"/>
    <p:sldId id="298" r:id="rId17"/>
    <p:sldId id="317" r:id="rId18"/>
    <p:sldId id="306" r:id="rId19"/>
    <p:sldId id="299" r:id="rId20"/>
    <p:sldId id="312" r:id="rId21"/>
    <p:sldId id="316" r:id="rId22"/>
    <p:sldId id="310" r:id="rId23"/>
    <p:sldId id="300" r:id="rId24"/>
    <p:sldId id="307" r:id="rId25"/>
    <p:sldId id="308" r:id="rId26"/>
    <p:sldId id="309" r:id="rId27"/>
    <p:sldId id="311" r:id="rId28"/>
    <p:sldId id="314" r:id="rId29"/>
    <p:sldId id="315" r:id="rId30"/>
    <p:sldId id="301" r:id="rId31"/>
  </p:sldIdLst>
  <p:sldSz cx="9145588" cy="6859588"/>
  <p:notesSz cx="6858000" cy="9144000"/>
  <p:defaultTextStyle>
    <a:defPPr>
      <a:defRPr lang="pl-PL"/>
    </a:defPPr>
    <a:lvl1pPr marL="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91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37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83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229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74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72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6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68">
          <p15:clr>
            <a:srgbClr val="A4A3A4"/>
          </p15:clr>
        </p15:guide>
        <p15:guide id="2" pos="55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808285"/>
    <a:srgbClr val="FFFFFF"/>
    <a:srgbClr val="D1D3D4"/>
    <a:srgbClr val="000000"/>
    <a:srgbClr val="ACAD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howGuides="1">
      <p:cViewPr>
        <p:scale>
          <a:sx n="70" d="100"/>
          <a:sy n="70" d="100"/>
        </p:scale>
        <p:origin x="-1284" y="-114"/>
      </p:cViewPr>
      <p:guideLst>
        <p:guide orient="horz" pos="2568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</c:f>
              <c:strCache>
                <c:ptCount val="1"/>
                <c:pt idx="0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</c:v>
                </c:pt>
                <c:pt idx="2" formatCode="0.0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</c:f>
              <c:strCache>
                <c:ptCount val="1"/>
                <c:pt idx="0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2.65</c:v>
                </c:pt>
                <c:pt idx="2" formatCode="0.0">
                  <c:v>0.55000000000000004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</c:f>
              <c:strCache>
                <c:ptCount val="1"/>
                <c:pt idx="0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1.75</c:v>
                </c:pt>
                <c:pt idx="2" formatCode="0.0">
                  <c:v>1.17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4286592"/>
        <c:axId val="184378496"/>
      </c:barChart>
      <c:catAx>
        <c:axId val="184286592"/>
        <c:scaling>
          <c:orientation val="minMax"/>
        </c:scaling>
        <c:delete val="1"/>
        <c:axPos val="b"/>
        <c:majorTickMark val="out"/>
        <c:minorTickMark val="none"/>
        <c:tickLblPos val="none"/>
        <c:crossAx val="184378496"/>
        <c:crosses val="autoZero"/>
        <c:auto val="1"/>
        <c:lblAlgn val="ctr"/>
        <c:lblOffset val="100"/>
        <c:noMultiLvlLbl val="0"/>
      </c:catAx>
      <c:valAx>
        <c:axId val="184378496"/>
        <c:scaling>
          <c:orientation val="minMax"/>
          <c:max val="15"/>
          <c:min val="0"/>
        </c:scaling>
        <c:delete val="1"/>
        <c:axPos val="l"/>
        <c:numFmt formatCode="0.0" sourceLinked="1"/>
        <c:majorTickMark val="out"/>
        <c:minorTickMark val="none"/>
        <c:tickLblPos val="none"/>
        <c:crossAx val="184286592"/>
        <c:crosses val="autoZero"/>
        <c:crossBetween val="between"/>
      </c:valAx>
      <c:spPr>
        <a:noFill/>
        <a:ln w="2325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0.9</c:v>
                </c:pt>
                <c:pt idx="1">
                  <c:v>0.85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0.1</c:v>
                </c:pt>
                <c:pt idx="1">
                  <c:v>0.15</c:v>
                </c:pt>
                <c:pt idx="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86287616"/>
        <c:axId val="186289152"/>
      </c:barChart>
      <c:catAx>
        <c:axId val="1862876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86289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28915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6287616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6460800"/>
        <c:axId val="186470784"/>
      </c:barChart>
      <c:catAx>
        <c:axId val="186460800"/>
        <c:scaling>
          <c:orientation val="maxMin"/>
        </c:scaling>
        <c:delete val="1"/>
        <c:axPos val="b"/>
        <c:majorTickMark val="out"/>
        <c:minorTickMark val="none"/>
        <c:tickLblPos val="none"/>
        <c:crossAx val="186470784"/>
        <c:crosses val="autoZero"/>
        <c:auto val="1"/>
        <c:lblAlgn val="ctr"/>
        <c:lblOffset val="100"/>
        <c:noMultiLvlLbl val="0"/>
      </c:catAx>
      <c:valAx>
        <c:axId val="186470784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18646080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W innym miejscu </c:v>
                </c:pt>
                <c:pt idx="4">
                  <c:v>Nie są dostępne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0.75</c:v>
                </c:pt>
                <c:pt idx="1">
                  <c:v>0.05</c:v>
                </c:pt>
                <c:pt idx="2">
                  <c:v>0.15</c:v>
                </c:pt>
                <c:pt idx="3">
                  <c:v>0.05</c:v>
                </c:pt>
                <c:pt idx="4">
                  <c:v>0.15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W innym miejscu </c:v>
                </c:pt>
                <c:pt idx="4">
                  <c:v>Nie są dostępne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0.7</c:v>
                </c:pt>
                <c:pt idx="1">
                  <c:v>0</c:v>
                </c:pt>
                <c:pt idx="2">
                  <c:v>0.15</c:v>
                </c:pt>
                <c:pt idx="3">
                  <c:v>0.1</c:v>
                </c:pt>
                <c:pt idx="4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W innym miejscu </c:v>
                </c:pt>
                <c:pt idx="4">
                  <c:v>Nie są dostępne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0.5</c:v>
                </c:pt>
                <c:pt idx="1">
                  <c:v>0.05</c:v>
                </c:pt>
                <c:pt idx="2">
                  <c:v>0.45</c:v>
                </c:pt>
                <c:pt idx="3">
                  <c:v>0.15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6493568"/>
        <c:axId val="186786176"/>
      </c:barChart>
      <c:catAx>
        <c:axId val="18649356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86786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786176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649356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25E-2"/>
          <c:w val="1"/>
          <c:h val="0.908925318761384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Sheet1!$B$2:$B$20</c:f>
              <c:numCache>
                <c:formatCode>0%</c:formatCode>
                <c:ptCount val="19"/>
                <c:pt idx="0">
                  <c:v>0.55000000000000004</c:v>
                </c:pt>
                <c:pt idx="1">
                  <c:v>0.65</c:v>
                </c:pt>
                <c:pt idx="2">
                  <c:v>0.75</c:v>
                </c:pt>
                <c:pt idx="4">
                  <c:v>0.8</c:v>
                </c:pt>
                <c:pt idx="5">
                  <c:v>0.7</c:v>
                </c:pt>
                <c:pt idx="6">
                  <c:v>0.95</c:v>
                </c:pt>
                <c:pt idx="8">
                  <c:v>0.95</c:v>
                </c:pt>
                <c:pt idx="9">
                  <c:v>0.85</c:v>
                </c:pt>
                <c:pt idx="10">
                  <c:v>1</c:v>
                </c:pt>
                <c:pt idx="16">
                  <c:v>0.1</c:v>
                </c:pt>
                <c:pt idx="17">
                  <c:v>0.2</c:v>
                </c:pt>
                <c:pt idx="18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522E-3"/>
                  <c:y val="9.7115065527172159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522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8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Sheet1!$C$2:$C$20</c:f>
              <c:numCache>
                <c:formatCode>0%</c:formatCode>
                <c:ptCount val="19"/>
                <c:pt idx="0">
                  <c:v>0.45</c:v>
                </c:pt>
                <c:pt idx="1">
                  <c:v>0.35</c:v>
                </c:pt>
                <c:pt idx="2">
                  <c:v>0.25</c:v>
                </c:pt>
                <c:pt idx="4">
                  <c:v>0.2</c:v>
                </c:pt>
                <c:pt idx="5">
                  <c:v>0.3</c:v>
                </c:pt>
                <c:pt idx="6">
                  <c:v>0.05</c:v>
                </c:pt>
                <c:pt idx="8">
                  <c:v>0.05</c:v>
                </c:pt>
                <c:pt idx="9">
                  <c:v>0.15</c:v>
                </c:pt>
                <c:pt idx="12">
                  <c:v>0.05</c:v>
                </c:pt>
                <c:pt idx="13">
                  <c:v>0.15</c:v>
                </c:pt>
                <c:pt idx="16">
                  <c:v>0.9</c:v>
                </c:pt>
                <c:pt idx="17">
                  <c:v>0.8</c:v>
                </c:pt>
                <c:pt idx="18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Lbls>
            <c:dLbl>
              <c:idx val="11"/>
              <c:layout>
                <c:manualLayout>
                  <c:x val="-0.1544528786282322"/>
                  <c:y val="5.239064586712877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Sheet1!$D$2:$D$20</c:f>
              <c:numCache>
                <c:formatCode>0%</c:formatCode>
                <c:ptCount val="19"/>
                <c:pt idx="12">
                  <c:v>0.95</c:v>
                </c:pt>
                <c:pt idx="13">
                  <c:v>0.85</c:v>
                </c:pt>
                <c:pt idx="1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48124928"/>
        <c:axId val="248190464"/>
      </c:barChart>
      <c:catAx>
        <c:axId val="248124928"/>
        <c:scaling>
          <c:orientation val="maxMin"/>
        </c:scaling>
        <c:delete val="1"/>
        <c:axPos val="l"/>
        <c:majorTickMark val="out"/>
        <c:minorTickMark val="none"/>
        <c:tickLblPos val="none"/>
        <c:crossAx val="248190464"/>
        <c:crosses val="autoZero"/>
        <c:auto val="1"/>
        <c:lblAlgn val="ctr"/>
        <c:lblOffset val="100"/>
        <c:noMultiLvlLbl val="0"/>
      </c:catAx>
      <c:valAx>
        <c:axId val="24819046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48124928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dLbl>
              <c:idx val="9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Sheet1!$B$2:$B$26</c:f>
              <c:numCache>
                <c:formatCode>0%</c:formatCode>
                <c:ptCount val="20"/>
                <c:pt idx="0">
                  <c:v>0.95</c:v>
                </c:pt>
                <c:pt idx="1">
                  <c:v>0.85</c:v>
                </c:pt>
                <c:pt idx="2">
                  <c:v>0.85</c:v>
                </c:pt>
                <c:pt idx="4">
                  <c:v>0.95</c:v>
                </c:pt>
                <c:pt idx="5">
                  <c:v>1</c:v>
                </c:pt>
                <c:pt idx="6">
                  <c:v>1</c:v>
                </c:pt>
                <c:pt idx="10">
                  <c:v>0.05</c:v>
                </c:pt>
                <c:pt idx="12">
                  <c:v>0.85</c:v>
                </c:pt>
                <c:pt idx="13">
                  <c:v>0.95</c:v>
                </c:pt>
                <c:pt idx="14">
                  <c:v>0.95</c:v>
                </c:pt>
                <c:pt idx="16">
                  <c:v>0.85</c:v>
                </c:pt>
                <c:pt idx="17">
                  <c:v>0.9</c:v>
                </c:pt>
                <c:pt idx="18">
                  <c:v>0.65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Sheet1!$C$2:$C$26</c:f>
              <c:numCache>
                <c:formatCode>0%</c:formatCode>
                <c:ptCount val="20"/>
                <c:pt idx="1">
                  <c:v>0.1</c:v>
                </c:pt>
                <c:pt idx="2">
                  <c:v>0.15</c:v>
                </c:pt>
                <c:pt idx="8">
                  <c:v>0.95</c:v>
                </c:pt>
                <c:pt idx="9">
                  <c:v>1</c:v>
                </c:pt>
                <c:pt idx="10">
                  <c:v>0.95</c:v>
                </c:pt>
                <c:pt idx="12">
                  <c:v>0.1</c:v>
                </c:pt>
                <c:pt idx="13">
                  <c:v>0.05</c:v>
                </c:pt>
                <c:pt idx="14">
                  <c:v>0.05</c:v>
                </c:pt>
                <c:pt idx="16">
                  <c:v>0.15</c:v>
                </c:pt>
                <c:pt idx="17">
                  <c:v>0.1</c:v>
                </c:pt>
                <c:pt idx="18">
                  <c:v>0.35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Sheet1!$D$2:$D$26</c:f>
              <c:numCache>
                <c:formatCode>0%</c:formatCode>
                <c:ptCount val="20"/>
                <c:pt idx="0">
                  <c:v>0.05</c:v>
                </c:pt>
                <c:pt idx="1">
                  <c:v>0.05</c:v>
                </c:pt>
                <c:pt idx="4">
                  <c:v>0.05</c:v>
                </c:pt>
                <c:pt idx="8">
                  <c:v>0.05</c:v>
                </c:pt>
                <c:pt idx="12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86824576"/>
        <c:axId val="186826112"/>
      </c:barChart>
      <c:catAx>
        <c:axId val="186824576"/>
        <c:scaling>
          <c:orientation val="maxMin"/>
        </c:scaling>
        <c:delete val="1"/>
        <c:axPos val="l"/>
        <c:majorTickMark val="out"/>
        <c:minorTickMark val="none"/>
        <c:tickLblPos val="none"/>
        <c:crossAx val="186826112"/>
        <c:crosses val="autoZero"/>
        <c:auto val="1"/>
        <c:lblAlgn val="ctr"/>
        <c:lblOffset val="100"/>
        <c:noMultiLvlLbl val="0"/>
      </c:catAx>
      <c:valAx>
        <c:axId val="18682611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6824576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4.3825760009478999E-2"/>
          <c:y val="0.94209541062801927"/>
          <c:w val="0.847735262287025"/>
          <c:h val="3.745370370370370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0606060606060623E-3"/>
          <c:w val="1"/>
          <c:h val="0.569696969696969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(N=17)</c:v>
                </c:pt>
                <c:pt idx="1">
                  <c:v>2012 (N=18)</c:v>
                </c:pt>
                <c:pt idx="2">
                  <c:v>2011 (N=13)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0.94117647058823528</c:v>
                </c:pt>
                <c:pt idx="1">
                  <c:v>0.67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3382">
              <a:noFill/>
            </a:ln>
          </c:spPr>
          <c:invertIfNegative val="0"/>
          <c:dLbls>
            <c:dLbl>
              <c:idx val="2"/>
              <c:delete val="1"/>
            </c:dLbl>
            <c:dLbl>
              <c:idx val="4"/>
              <c:layout>
                <c:manualLayout>
                  <c:x val="-7.362574987258412E-2"/>
                  <c:y val="-0.369475623598563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(N=17)</c:v>
                </c:pt>
                <c:pt idx="1">
                  <c:v>2012 (N=18)</c:v>
                </c:pt>
                <c:pt idx="2">
                  <c:v>2011 (N=13)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1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(N=17)</c:v>
                </c:pt>
                <c:pt idx="1">
                  <c:v>2012 (N=18)</c:v>
                </c:pt>
                <c:pt idx="2">
                  <c:v>2011 (N=13)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3"/>
                <c:pt idx="0">
                  <c:v>5.8823529411764705E-2</c:v>
                </c:pt>
                <c:pt idx="1">
                  <c:v>0.22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225872128"/>
        <c:axId val="225882112"/>
      </c:barChart>
      <c:catAx>
        <c:axId val="22587212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25882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588211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25872128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22"/>
          <c:h val="0.29090909090909134"/>
        </c:manualLayout>
      </c:layout>
      <c:overlay val="0"/>
      <c:spPr>
        <a:noFill/>
        <a:ln w="23382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26051584"/>
        <c:axId val="226053120"/>
      </c:barChart>
      <c:catAx>
        <c:axId val="226051584"/>
        <c:scaling>
          <c:orientation val="maxMin"/>
        </c:scaling>
        <c:delete val="1"/>
        <c:axPos val="b"/>
        <c:majorTickMark val="out"/>
        <c:minorTickMark val="none"/>
        <c:tickLblPos val="none"/>
        <c:crossAx val="226053120"/>
        <c:crosses val="autoZero"/>
        <c:auto val="1"/>
        <c:lblAlgn val="ctr"/>
        <c:lblOffset val="100"/>
        <c:noMultiLvlLbl val="0"/>
      </c:catAx>
      <c:valAx>
        <c:axId val="226053120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2605158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0.65</c:v>
                </c:pt>
                <c:pt idx="1">
                  <c:v>0.15</c:v>
                </c:pt>
                <c:pt idx="2">
                  <c:v>0.05</c:v>
                </c:pt>
                <c:pt idx="3">
                  <c:v>0.15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0.9</c:v>
                </c:pt>
                <c:pt idx="1">
                  <c:v>0.1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0.9</c:v>
                </c:pt>
                <c:pt idx="1">
                  <c:v>0.1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26248192"/>
        <c:axId val="226249728"/>
      </c:barChart>
      <c:catAx>
        <c:axId val="2262481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6249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624972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2624819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27"/>
          <c:y val="1.6412992311313348E-2"/>
          <c:w val="0.81374722838137559"/>
          <c:h val="0.730037472706625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chemeClr val="tx1"/>
            </a:solidFill>
            <a:ln w="23586">
              <a:noFill/>
            </a:ln>
          </c:spPr>
          <c:invertIfNegative val="0"/>
          <c:dLbls>
            <c:dLbl>
              <c:idx val="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226395648"/>
        <c:axId val="226397184"/>
      </c:barChart>
      <c:catAx>
        <c:axId val="2263956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6397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639718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226395648"/>
        <c:crosses val="autoZero"/>
        <c:crossBetween val="between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1.2576163953833446E-3"/>
          <c:y val="0.74515793588949142"/>
          <c:w val="0.8445230329231026"/>
          <c:h val="0.23531051283619719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27"/>
          <c:y val="1.6412992311313348E-2"/>
          <c:w val="0.81374722838137559"/>
          <c:h val="0.657254216804879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tx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Nie od razu, nie wyjaśnił przyczyny ani nie przeprosił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226679424"/>
        <c:axId val="226812288"/>
      </c:barChart>
      <c:catAx>
        <c:axId val="2266794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26812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681228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226679424"/>
        <c:crosses val="autoZero"/>
        <c:crossBetween val="between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0"/>
          <c:y val="0.68759043154025457"/>
          <c:w val="1"/>
          <c:h val="0.27187829378586564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0.8</c:v>
                </c:pt>
                <c:pt idx="1">
                  <c:v>0.9</c:v>
                </c:pt>
                <c:pt idx="2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1</c:v>
                </c:pt>
                <c:pt idx="1">
                  <c:v>0.85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5624064"/>
        <c:axId val="185625600"/>
      </c:barChart>
      <c:catAx>
        <c:axId val="18562406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85625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5625600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562406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Sheet1!$B$2:$B$31</c:f>
              <c:numCache>
                <c:formatCode>0%</c:formatCode>
                <c:ptCount val="24"/>
                <c:pt idx="0">
                  <c:v>0.95</c:v>
                </c:pt>
                <c:pt idx="1">
                  <c:v>0.95</c:v>
                </c:pt>
                <c:pt idx="2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10">
                  <c:v>0.15</c:v>
                </c:pt>
                <c:pt idx="14">
                  <c:v>0.05</c:v>
                </c:pt>
                <c:pt idx="18">
                  <c:v>0.1</c:v>
                </c:pt>
                <c:pt idx="20">
                  <c:v>0.9</c:v>
                </c:pt>
                <c:pt idx="21">
                  <c:v>0.95</c:v>
                </c:pt>
                <c:pt idx="2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Sheet1!$C$2:$C$31</c:f>
              <c:numCache>
                <c:formatCode>0%</c:formatCode>
                <c:ptCount val="24"/>
                <c:pt idx="0">
                  <c:v>0.05</c:v>
                </c:pt>
                <c:pt idx="1">
                  <c:v>0.05</c:v>
                </c:pt>
                <c:pt idx="8">
                  <c:v>1</c:v>
                </c:pt>
                <c:pt idx="9">
                  <c:v>1</c:v>
                </c:pt>
                <c:pt idx="10">
                  <c:v>0.85</c:v>
                </c:pt>
                <c:pt idx="12">
                  <c:v>1</c:v>
                </c:pt>
                <c:pt idx="13">
                  <c:v>1</c:v>
                </c:pt>
                <c:pt idx="14">
                  <c:v>0.95</c:v>
                </c:pt>
                <c:pt idx="16">
                  <c:v>1</c:v>
                </c:pt>
                <c:pt idx="17">
                  <c:v>1</c:v>
                </c:pt>
                <c:pt idx="18">
                  <c:v>0.9</c:v>
                </c:pt>
                <c:pt idx="20">
                  <c:v>0.1</c:v>
                </c:pt>
                <c:pt idx="21">
                  <c:v>0.05</c:v>
                </c:pt>
                <c:pt idx="2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Sheet1!$D$2:$D$31</c:f>
              <c:numCache>
                <c:formatCode>General</c:formatCode>
                <c:ptCount val="2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26884224"/>
        <c:axId val="226976128"/>
      </c:barChart>
      <c:catAx>
        <c:axId val="226884224"/>
        <c:scaling>
          <c:orientation val="maxMin"/>
        </c:scaling>
        <c:delete val="1"/>
        <c:axPos val="l"/>
        <c:majorTickMark val="out"/>
        <c:minorTickMark val="none"/>
        <c:tickLblPos val="none"/>
        <c:crossAx val="226976128"/>
        <c:crosses val="autoZero"/>
        <c:auto val="1"/>
        <c:lblAlgn val="ctr"/>
        <c:lblOffset val="100"/>
        <c:noMultiLvlLbl val="0"/>
      </c:catAx>
      <c:valAx>
        <c:axId val="22697612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2688422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6254629629629629"/>
          <c:w val="0.847735262287025"/>
          <c:h val="3.745370370370370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4654823428079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dLbl>
              <c:idx val="10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8"/>
                <c:pt idx="0">
                  <c:v> Czy urzędnik dopytywał o szczegóły przedstawionej przez Ciebie sprawy</c:v>
                </c:pt>
                <c:pt idx="4">
                  <c:v>Czy urzędnik używał zrozumiałej terminologii?</c:v>
                </c:pt>
                <c:pt idx="7">
                  <c:v>Czy podczas rozmowy odczuwałeś(aś) niechęć ze strony urzędnika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1"/>
                <c:pt idx="0">
                  <c:v>0.5</c:v>
                </c:pt>
                <c:pt idx="1">
                  <c:v>0.7</c:v>
                </c:pt>
                <c:pt idx="2">
                  <c:v>0.6</c:v>
                </c:pt>
                <c:pt idx="4">
                  <c:v>1</c:v>
                </c:pt>
                <c:pt idx="5">
                  <c:v>0.95</c:v>
                </c:pt>
                <c:pt idx="6">
                  <c:v>0.95</c:v>
                </c:pt>
                <c:pt idx="9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8"/>
                <c:pt idx="0">
                  <c:v> Czy urzędnik dopytywał o szczegóły przedstawionej przez Ciebie sprawy</c:v>
                </c:pt>
                <c:pt idx="4">
                  <c:v>Czy urzędnik używał zrozumiałej terminologii?</c:v>
                </c:pt>
                <c:pt idx="7">
                  <c:v>Czy podczas rozmowy odczuwałeś(aś) niechęć ze strony urzędnika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11"/>
                <c:pt idx="0">
                  <c:v>0.5</c:v>
                </c:pt>
                <c:pt idx="1">
                  <c:v>0.3</c:v>
                </c:pt>
                <c:pt idx="2">
                  <c:v>0.4</c:v>
                </c:pt>
                <c:pt idx="5">
                  <c:v>0.05</c:v>
                </c:pt>
                <c:pt idx="6">
                  <c:v>0.05</c:v>
                </c:pt>
                <c:pt idx="8">
                  <c:v>1</c:v>
                </c:pt>
                <c:pt idx="9">
                  <c:v>0.95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27139968"/>
        <c:axId val="227141504"/>
      </c:barChart>
      <c:catAx>
        <c:axId val="227139968"/>
        <c:scaling>
          <c:orientation val="maxMin"/>
        </c:scaling>
        <c:delete val="1"/>
        <c:axPos val="l"/>
        <c:majorTickMark val="out"/>
        <c:minorTickMark val="none"/>
        <c:tickLblPos val="none"/>
        <c:crossAx val="227141504"/>
        <c:crosses val="autoZero"/>
        <c:auto val="1"/>
        <c:lblAlgn val="ctr"/>
        <c:lblOffset val="100"/>
        <c:noMultiLvlLbl val="0"/>
      </c:catAx>
      <c:valAx>
        <c:axId val="22714150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27139968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8.6214233682315067E-2"/>
          <c:y val="0.92442850990525405"/>
          <c:w val="0.847735262287025"/>
          <c:h val="6.497251216522416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5055488"/>
        <c:axId val="185061376"/>
      </c:barChart>
      <c:catAx>
        <c:axId val="185055488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85061376"/>
        <c:crosses val="autoZero"/>
        <c:auto val="1"/>
        <c:lblAlgn val="ctr"/>
        <c:lblOffset val="100"/>
        <c:noMultiLvlLbl val="0"/>
      </c:catAx>
      <c:valAx>
        <c:axId val="18506137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8505548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0.5</c:v>
                </c:pt>
                <c:pt idx="1">
                  <c:v>0.35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0.75</c:v>
                </c:pt>
                <c:pt idx="1">
                  <c:v>0.2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0.7</c:v>
                </c:pt>
                <c:pt idx="1">
                  <c:v>0.1</c:v>
                </c:pt>
                <c:pt idx="2">
                  <c:v>0.05</c:v>
                </c:pt>
                <c:pt idx="3">
                  <c:v>0.15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5084160"/>
        <c:axId val="185102336"/>
      </c:barChart>
      <c:catAx>
        <c:axId val="1850841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85102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510233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508416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197608886862E-2"/>
          <c:y val="5.9422750424448369E-2"/>
          <c:w val="0.58692115679056589"/>
          <c:h val="0.797962648556876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14887">
              <a:noFill/>
            </a:ln>
          </c:spPr>
          <c:invertIfNegative val="0"/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3"/>
                <c:pt idx="1">
                  <c:v>0.05</c:v>
                </c:pt>
                <c:pt idx="2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3"/>
                <c:pt idx="0">
                  <c:v>0.75</c:v>
                </c:pt>
                <c:pt idx="1">
                  <c:v>0.8</c:v>
                </c:pt>
                <c:pt idx="2">
                  <c:v>0.55000000000000004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14887">
              <a:noFill/>
            </a:ln>
          </c:spPr>
          <c:invertIfNegative val="0"/>
          <c:dLbls>
            <c:dLbl>
              <c:idx val="0"/>
              <c:layout>
                <c:manualLayout>
                  <c:x val="1.0405225096348445E-2"/>
                  <c:y val="-1.71343918389272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644763556643947E-3"/>
                  <c:y val="-2.06998480615143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Sheet1!$B$4:$E$4</c:f>
              <c:numCache>
                <c:formatCode>0%</c:formatCode>
                <c:ptCount val="3"/>
                <c:pt idx="0">
                  <c:v>0.25</c:v>
                </c:pt>
                <c:pt idx="1">
                  <c:v>0.15</c:v>
                </c:pt>
                <c:pt idx="2">
                  <c:v>0.35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85190656"/>
        <c:axId val="185204736"/>
      </c:barChart>
      <c:catAx>
        <c:axId val="18519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488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85204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52047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85190656"/>
        <c:crosses val="autoZero"/>
        <c:crossBetween val="between"/>
      </c:valAx>
      <c:spPr>
        <a:noFill/>
        <a:ln w="14887">
          <a:noFill/>
        </a:ln>
      </c:spPr>
    </c:plotArea>
    <c:legend>
      <c:legendPos val="r"/>
      <c:layout/>
      <c:overlay val="0"/>
      <c:spPr>
        <a:noFill/>
        <a:ln w="14887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2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5253888"/>
        <c:axId val="185255424"/>
      </c:barChart>
      <c:catAx>
        <c:axId val="185253888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85255424"/>
        <c:crosses val="autoZero"/>
        <c:auto val="1"/>
        <c:lblAlgn val="ctr"/>
        <c:lblOffset val="100"/>
        <c:noMultiLvlLbl val="0"/>
      </c:catAx>
      <c:valAx>
        <c:axId val="18525542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8525388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0.8</c:v>
                </c:pt>
                <c:pt idx="1">
                  <c:v>0.05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0.95</c:v>
                </c:pt>
                <c:pt idx="1">
                  <c:v>0.15</c:v>
                </c:pt>
                <c:pt idx="2">
                  <c:v>0.1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1</c:v>
                </c:pt>
                <c:pt idx="1">
                  <c:v>0.05</c:v>
                </c:pt>
                <c:pt idx="2">
                  <c:v>0</c:v>
                </c:pt>
                <c:pt idx="3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6392576"/>
        <c:axId val="186394112"/>
      </c:barChart>
      <c:catAx>
        <c:axId val="1863925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86394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39411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639257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</c:v>
                </c:pt>
                <c:pt idx="1">
                  <c:v>0.05</c:v>
                </c:pt>
                <c:pt idx="2">
                  <c:v>0.1</c:v>
                </c:pt>
                <c:pt idx="3">
                  <c:v>0.75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0.25</c:v>
                </c:pt>
                <c:pt idx="1">
                  <c:v>0.35</c:v>
                </c:pt>
                <c:pt idx="2">
                  <c:v>0.1</c:v>
                </c:pt>
                <c:pt idx="3">
                  <c:v>0.4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dLbl>
              <c:idx val="3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</c:v>
                </c:pt>
                <c:pt idx="1">
                  <c:v>0.05</c:v>
                </c:pt>
                <c:pt idx="2">
                  <c:v>0.05</c:v>
                </c:pt>
                <c:pt idx="3">
                  <c:v>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6420608"/>
        <c:axId val="186434688"/>
      </c:barChart>
      <c:catAx>
        <c:axId val="1864206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86434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43468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642060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6571776"/>
        <c:axId val="186577664"/>
      </c:barChart>
      <c:catAx>
        <c:axId val="186571776"/>
        <c:scaling>
          <c:orientation val="maxMin"/>
        </c:scaling>
        <c:delete val="1"/>
        <c:axPos val="b"/>
        <c:majorTickMark val="out"/>
        <c:minorTickMark val="none"/>
        <c:tickLblPos val="none"/>
        <c:crossAx val="186577664"/>
        <c:crosses val="autoZero"/>
        <c:auto val="1"/>
        <c:lblAlgn val="ctr"/>
        <c:lblOffset val="100"/>
        <c:noMultiLvlLbl val="0"/>
      </c:catAx>
      <c:valAx>
        <c:axId val="18657766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8657177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</c:v>
                </c:pt>
                <c:pt idx="1">
                  <c:v>0.5</c:v>
                </c:pt>
                <c:pt idx="2">
                  <c:v>0.75</c:v>
                </c:pt>
                <c:pt idx="3">
                  <c:v>0.45</c:v>
                </c:pt>
                <c:pt idx="4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0.85</c:v>
                </c:pt>
                <c:pt idx="1">
                  <c:v>0.55000000000000004</c:v>
                </c:pt>
                <c:pt idx="2">
                  <c:v>0.75</c:v>
                </c:pt>
                <c:pt idx="3">
                  <c:v>0.5</c:v>
                </c:pt>
                <c:pt idx="4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0.95</c:v>
                </c:pt>
                <c:pt idx="1">
                  <c:v>0.5</c:v>
                </c:pt>
                <c:pt idx="2">
                  <c:v>0.6</c:v>
                </c:pt>
                <c:pt idx="3">
                  <c:v>0.45</c:v>
                </c:pt>
                <c:pt idx="4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6649600"/>
        <c:axId val="186659584"/>
      </c:barChart>
      <c:catAx>
        <c:axId val="1866496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86659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659584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664960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4985472"/>
        <c:axId val="185682560"/>
      </c:barChart>
      <c:catAx>
        <c:axId val="184985472"/>
        <c:scaling>
          <c:orientation val="maxMin"/>
        </c:scaling>
        <c:delete val="1"/>
        <c:axPos val="b"/>
        <c:majorTickMark val="out"/>
        <c:minorTickMark val="none"/>
        <c:tickLblPos val="none"/>
        <c:crossAx val="185682560"/>
        <c:crosses val="autoZero"/>
        <c:auto val="1"/>
        <c:lblAlgn val="ctr"/>
        <c:lblOffset val="100"/>
        <c:noMultiLvlLbl val="0"/>
      </c:catAx>
      <c:valAx>
        <c:axId val="185682560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18498547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6704256"/>
        <c:axId val="186705792"/>
      </c:barChart>
      <c:catAx>
        <c:axId val="186704256"/>
        <c:scaling>
          <c:orientation val="maxMin"/>
        </c:scaling>
        <c:delete val="1"/>
        <c:axPos val="b"/>
        <c:majorTickMark val="out"/>
        <c:minorTickMark val="none"/>
        <c:tickLblPos val="none"/>
        <c:crossAx val="186705792"/>
        <c:crosses val="autoZero"/>
        <c:auto val="1"/>
        <c:lblAlgn val="ctr"/>
        <c:lblOffset val="100"/>
        <c:noMultiLvlLbl val="0"/>
      </c:catAx>
      <c:valAx>
        <c:axId val="186705792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18670425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(N=17)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(N=9)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6764672"/>
        <c:axId val="186770560"/>
      </c:barChart>
      <c:catAx>
        <c:axId val="186764672"/>
        <c:scaling>
          <c:orientation val="maxMin"/>
        </c:scaling>
        <c:delete val="1"/>
        <c:axPos val="b"/>
        <c:majorTickMark val="out"/>
        <c:minorTickMark val="none"/>
        <c:tickLblPos val="none"/>
        <c:crossAx val="186770560"/>
        <c:crosses val="autoZero"/>
        <c:auto val="1"/>
        <c:lblAlgn val="ctr"/>
        <c:lblOffset val="100"/>
        <c:noMultiLvlLbl val="0"/>
      </c:catAx>
      <c:valAx>
        <c:axId val="186770560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8676467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</c:v>
                </c:pt>
                <c:pt idx="1">
                  <c:v>0.15</c:v>
                </c:pt>
                <c:pt idx="2">
                  <c:v>0.05</c:v>
                </c:pt>
                <c:pt idx="3">
                  <c:v>0.1</c:v>
                </c:pt>
                <c:pt idx="4">
                  <c:v>0.4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0.2</c:v>
                </c:pt>
                <c:pt idx="1">
                  <c:v>0.2</c:v>
                </c:pt>
                <c:pt idx="2">
                  <c:v>0.15</c:v>
                </c:pt>
                <c:pt idx="3">
                  <c:v>0</c:v>
                </c:pt>
                <c:pt idx="4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0.5</c:v>
                </c:pt>
                <c:pt idx="1">
                  <c:v>0.05</c:v>
                </c:pt>
                <c:pt idx="2">
                  <c:v>0</c:v>
                </c:pt>
                <c:pt idx="3">
                  <c:v>0</c:v>
                </c:pt>
                <c:pt idx="4">
                  <c:v>0.45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6760576"/>
        <c:axId val="186889344"/>
      </c:barChart>
      <c:catAx>
        <c:axId val="1867605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86889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88934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676057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dLbl>
              <c:idx val="0"/>
              <c:layout/>
              <c:spPr>
                <a:noFill/>
                <a:ln w="23339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(N=9)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0.67</c:v>
                </c:pt>
                <c:pt idx="1">
                  <c:v>0.33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0.7</c:v>
                </c:pt>
                <c:pt idx="1">
                  <c:v>0.15</c:v>
                </c:pt>
                <c:pt idx="2">
                  <c:v>0.15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35216896"/>
        <c:axId val="235218432"/>
      </c:barChart>
      <c:catAx>
        <c:axId val="2352168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35218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521843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3521689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33558400"/>
        <c:axId val="233559936"/>
      </c:barChart>
      <c:catAx>
        <c:axId val="233558400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233559936"/>
        <c:crosses val="autoZero"/>
        <c:auto val="1"/>
        <c:lblAlgn val="ctr"/>
        <c:lblOffset val="100"/>
        <c:noMultiLvlLbl val="0"/>
      </c:catAx>
      <c:valAx>
        <c:axId val="23355993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3355840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0.15</c:v>
                </c:pt>
                <c:pt idx="1">
                  <c:v>0.2</c:v>
                </c:pt>
                <c:pt idx="2">
                  <c:v>0.65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0">
                  <c:v>0.2</c:v>
                </c:pt>
                <c:pt idx="1">
                  <c:v>0.15</c:v>
                </c:pt>
                <c:pt idx="2">
                  <c:v>0.65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3"/>
                <c:pt idx="0">
                  <c:v>0.3</c:v>
                </c:pt>
                <c:pt idx="1">
                  <c:v>0</c:v>
                </c:pt>
                <c:pt idx="2">
                  <c:v>0.7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35504000"/>
        <c:axId val="235505536"/>
      </c:barChart>
      <c:catAx>
        <c:axId val="2355040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35505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550553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3550400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0.65</c:v>
                </c:pt>
                <c:pt idx="1">
                  <c:v>0</c:v>
                </c:pt>
                <c:pt idx="2">
                  <c:v>0.35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0.75</c:v>
                </c:pt>
                <c:pt idx="1">
                  <c:v>0.05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0.7</c:v>
                </c:pt>
                <c:pt idx="1">
                  <c:v>0.05</c:v>
                </c:pt>
                <c:pt idx="2">
                  <c:v>0.25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35569152"/>
        <c:axId val="235570688"/>
      </c:barChart>
      <c:catAx>
        <c:axId val="2355691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35570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557068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3556915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8"/>
                <c:pt idx="0">
                  <c:v>0.6</c:v>
                </c:pt>
                <c:pt idx="1">
                  <c:v>0.5</c:v>
                </c:pt>
                <c:pt idx="2">
                  <c:v>0.4</c:v>
                </c:pt>
                <c:pt idx="4">
                  <c:v>0.2</c:v>
                </c:pt>
                <c:pt idx="5">
                  <c:v>0.2</c:v>
                </c:pt>
                <c:pt idx="6">
                  <c:v>0.35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8"/>
                <c:pt idx="0">
                  <c:v>0.4</c:v>
                </c:pt>
                <c:pt idx="1">
                  <c:v>0.5</c:v>
                </c:pt>
                <c:pt idx="2">
                  <c:v>0.6</c:v>
                </c:pt>
                <c:pt idx="4">
                  <c:v>0.8</c:v>
                </c:pt>
                <c:pt idx="5">
                  <c:v>0.8</c:v>
                </c:pt>
                <c:pt idx="6">
                  <c:v>0.65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35664896"/>
        <c:axId val="235666432"/>
      </c:barChart>
      <c:catAx>
        <c:axId val="235664896"/>
        <c:scaling>
          <c:orientation val="maxMin"/>
        </c:scaling>
        <c:delete val="1"/>
        <c:axPos val="l"/>
        <c:majorTickMark val="out"/>
        <c:minorTickMark val="none"/>
        <c:tickLblPos val="none"/>
        <c:crossAx val="235666432"/>
        <c:crosses val="autoZero"/>
        <c:auto val="1"/>
        <c:lblAlgn val="ctr"/>
        <c:lblOffset val="100"/>
        <c:noMultiLvlLbl val="0"/>
      </c:catAx>
      <c:valAx>
        <c:axId val="23566643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35664896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86426488614836006"/>
          <c:w val="0.847735262287025"/>
          <c:h val="6.497251216522416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8045641975308641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1">
                  <c:v>0.1</c:v>
                </c:pt>
                <c:pt idx="2">
                  <c:v>0.2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1</c:v>
                </c:pt>
                <c:pt idx="1">
                  <c:v>0.9</c:v>
                </c:pt>
                <c:pt idx="2">
                  <c:v>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36815104"/>
        <c:axId val="236816640"/>
      </c:barChart>
      <c:catAx>
        <c:axId val="236815104"/>
        <c:scaling>
          <c:orientation val="maxMin"/>
        </c:scaling>
        <c:delete val="1"/>
        <c:axPos val="l"/>
        <c:majorTickMark val="out"/>
        <c:minorTickMark val="none"/>
        <c:tickLblPos val="none"/>
        <c:crossAx val="236816640"/>
        <c:crosses val="autoZero"/>
        <c:auto val="1"/>
        <c:lblAlgn val="ctr"/>
        <c:lblOffset val="100"/>
        <c:noMultiLvlLbl val="0"/>
      </c:catAx>
      <c:valAx>
        <c:axId val="23681664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3681510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b"/>
      <c:layout/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37324544"/>
        <c:axId val="237330432"/>
      </c:barChart>
      <c:catAx>
        <c:axId val="237324544"/>
        <c:scaling>
          <c:orientation val="maxMin"/>
        </c:scaling>
        <c:delete val="1"/>
        <c:axPos val="b"/>
        <c:majorTickMark val="out"/>
        <c:minorTickMark val="none"/>
        <c:tickLblPos val="none"/>
        <c:crossAx val="237330432"/>
        <c:crosses val="autoZero"/>
        <c:auto val="1"/>
        <c:lblAlgn val="ctr"/>
        <c:lblOffset val="100"/>
        <c:noMultiLvlLbl val="0"/>
      </c:catAx>
      <c:valAx>
        <c:axId val="23733043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3732454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</c:v>
                </c:pt>
                <c:pt idx="1">
                  <c:v>0.05</c:v>
                </c:pt>
                <c:pt idx="2">
                  <c:v>0</c:v>
                </c:pt>
                <c:pt idx="3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0.85</c:v>
                </c:pt>
                <c:pt idx="1">
                  <c:v>0.1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0.85</c:v>
                </c:pt>
                <c:pt idx="1">
                  <c:v>0.15</c:v>
                </c:pt>
                <c:pt idx="2">
                  <c:v>0.05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5918592"/>
        <c:axId val="185920128"/>
      </c:barChart>
      <c:catAx>
        <c:axId val="1859185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85920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5920128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591859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0.8</c:v>
                </c:pt>
                <c:pt idx="3">
                  <c:v>0.85</c:v>
                </c:pt>
                <c:pt idx="4">
                  <c:v>0.85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0.95</c:v>
                </c:pt>
                <c:pt idx="1">
                  <c:v>1</c:v>
                </c:pt>
                <c:pt idx="2">
                  <c:v>0.85</c:v>
                </c:pt>
                <c:pt idx="3">
                  <c:v>0.9</c:v>
                </c:pt>
                <c:pt idx="4">
                  <c:v>0.85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37345408"/>
        <c:axId val="237211648"/>
      </c:barChart>
      <c:catAx>
        <c:axId val="23734540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37211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7211648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3734540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0661157024793432E-3"/>
          <c:w val="0.9992373868132729"/>
          <c:h val="0.8904958677685959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Sheet1!$B$2:$B$20</c:f>
              <c:numCache>
                <c:formatCode>0%</c:formatCode>
                <c:ptCount val="19"/>
                <c:pt idx="0">
                  <c:v>0.65</c:v>
                </c:pt>
                <c:pt idx="1">
                  <c:v>0.5</c:v>
                </c:pt>
                <c:pt idx="2">
                  <c:v>0.55000000000000004</c:v>
                </c:pt>
                <c:pt idx="4">
                  <c:v>0.7</c:v>
                </c:pt>
                <c:pt idx="5">
                  <c:v>0.65</c:v>
                </c:pt>
                <c:pt idx="6">
                  <c:v>0.6</c:v>
                </c:pt>
                <c:pt idx="8">
                  <c:v>0.65</c:v>
                </c:pt>
                <c:pt idx="9">
                  <c:v>0.7</c:v>
                </c:pt>
                <c:pt idx="10">
                  <c:v>0.65</c:v>
                </c:pt>
                <c:pt idx="12">
                  <c:v>0.75</c:v>
                </c:pt>
                <c:pt idx="13">
                  <c:v>0.8</c:v>
                </c:pt>
                <c:pt idx="14">
                  <c:v>0.75</c:v>
                </c:pt>
                <c:pt idx="16">
                  <c:v>0.75</c:v>
                </c:pt>
                <c:pt idx="17">
                  <c:v>0.65</c:v>
                </c:pt>
                <c:pt idx="18">
                  <c:v>0.6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Sheet1!$C$2:$C$20</c:f>
              <c:numCache>
                <c:formatCode>0%</c:formatCode>
                <c:ptCount val="19"/>
                <c:pt idx="0">
                  <c:v>0.35</c:v>
                </c:pt>
                <c:pt idx="1">
                  <c:v>0.35</c:v>
                </c:pt>
                <c:pt idx="2">
                  <c:v>0.3</c:v>
                </c:pt>
                <c:pt idx="4">
                  <c:v>0.3</c:v>
                </c:pt>
                <c:pt idx="5">
                  <c:v>0.25</c:v>
                </c:pt>
                <c:pt idx="6">
                  <c:v>0.25</c:v>
                </c:pt>
                <c:pt idx="8">
                  <c:v>0.35</c:v>
                </c:pt>
                <c:pt idx="9">
                  <c:v>0.15</c:v>
                </c:pt>
                <c:pt idx="10">
                  <c:v>0.15</c:v>
                </c:pt>
                <c:pt idx="12">
                  <c:v>0.25</c:v>
                </c:pt>
                <c:pt idx="13">
                  <c:v>0.2</c:v>
                </c:pt>
                <c:pt idx="14">
                  <c:v>0.25</c:v>
                </c:pt>
                <c:pt idx="16">
                  <c:v>0.25</c:v>
                </c:pt>
                <c:pt idx="17">
                  <c:v>0.3</c:v>
                </c:pt>
                <c:pt idx="18">
                  <c:v>0.4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chemeClr val="accent4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Sheet1!$D$2:$D$20</c:f>
              <c:numCache>
                <c:formatCode>0%</c:formatCode>
                <c:ptCount val="19"/>
                <c:pt idx="1">
                  <c:v>0.15</c:v>
                </c:pt>
                <c:pt idx="2">
                  <c:v>0.15</c:v>
                </c:pt>
                <c:pt idx="5">
                  <c:v>0.1</c:v>
                </c:pt>
                <c:pt idx="6">
                  <c:v>0.15</c:v>
                </c:pt>
                <c:pt idx="9">
                  <c:v>0.15</c:v>
                </c:pt>
                <c:pt idx="10">
                  <c:v>0.2</c:v>
                </c:pt>
                <c:pt idx="13">
                  <c:v>0.05</c:v>
                </c:pt>
                <c:pt idx="17">
                  <c:v>0.05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C00000"/>
            </a:solidFill>
            <a:ln w="23713">
              <a:noFill/>
            </a:ln>
          </c:spPr>
          <c:invertIfNegative val="0"/>
          <c:dLbls>
            <c:dLbl>
              <c:idx val="3"/>
              <c:layout>
                <c:manualLayout>
                  <c:x val="0.97001763668430463"/>
                  <c:y val="-2.44702087736613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96472663139329928"/>
                  <c:y val="-1.37539347938002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Sheet1!$E$2:$E$20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237304448"/>
        <c:axId val="237781376"/>
      </c:barChart>
      <c:catAx>
        <c:axId val="2373044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7781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7781376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237304448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3985044029259679"/>
          <c:w val="0.98589065255732011"/>
          <c:h val="6.0149559707403433E-2"/>
        </c:manualLayout>
      </c:layout>
      <c:overlay val="0"/>
      <c:spPr>
        <a:noFill/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(N=18)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0.9</c:v>
                </c:pt>
                <c:pt idx="1">
                  <c:v>0.95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(N=18)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1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(N=18)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0" formatCode="0%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85969280"/>
        <c:axId val="185975168"/>
      </c:barChart>
      <c:catAx>
        <c:axId val="1859692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85975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597516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5969280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(N=18)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0.9</c:v>
                </c:pt>
                <c:pt idx="1">
                  <c:v>0.89</c:v>
                </c:pt>
                <c:pt idx="2">
                  <c:v>0.89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(N=18)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1">
                  <c:v>0.11</c:v>
                </c:pt>
                <c:pt idx="2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(N=18)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0" formatCode="0%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86059392"/>
        <c:axId val="186073472"/>
      </c:barChart>
      <c:catAx>
        <c:axId val="1860593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86073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07347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6059392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6109952"/>
        <c:axId val="186111488"/>
      </c:barChart>
      <c:catAx>
        <c:axId val="186109952"/>
        <c:scaling>
          <c:orientation val="maxMin"/>
        </c:scaling>
        <c:delete val="1"/>
        <c:axPos val="b"/>
        <c:majorTickMark val="out"/>
        <c:minorTickMark val="none"/>
        <c:tickLblPos val="none"/>
        <c:crossAx val="186111488"/>
        <c:crosses val="autoZero"/>
        <c:auto val="1"/>
        <c:lblAlgn val="ctr"/>
        <c:lblOffset val="100"/>
        <c:noMultiLvlLbl val="0"/>
      </c:catAx>
      <c:valAx>
        <c:axId val="186111488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18610995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</c:v>
                </c:pt>
                <c:pt idx="1">
                  <c:v>0.05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0.85</c:v>
                </c:pt>
                <c:pt idx="1">
                  <c:v>0.25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0.8</c:v>
                </c:pt>
                <c:pt idx="1">
                  <c:v>0.25</c:v>
                </c:pt>
                <c:pt idx="2">
                  <c:v>0.15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6146816"/>
        <c:axId val="186148352"/>
      </c:barChart>
      <c:catAx>
        <c:axId val="1861468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86148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148352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614681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  <c:pt idx="2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86242560"/>
        <c:axId val="186244096"/>
      </c:barChart>
      <c:catAx>
        <c:axId val="1862425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86244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24409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6242560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605C5-4689-4961-9C0C-172EFBF6030A}" type="datetimeFigureOut">
              <a:rPr lang="pl-PL" smtClean="0"/>
              <a:t>2014-02-06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B9D62-D7BA-4375-868A-1A1F6D8ECF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587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0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400" baseline="0">
                <a:solidFill>
                  <a:srgbClr val="ACADAE"/>
                </a:solidFill>
                <a:latin typeface="+mn-lt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9FA-31DE-451B-A13A-42FD8C137E37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97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A6B-397E-41DA-876E-D10B9A7ACBAC}" type="datetime1">
              <a:rPr lang="pl-PL" smtClean="0"/>
              <a:t>2014-02-06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691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RC: 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17F0-9891-475F-AB62-0E4DD4A06A9C}" type="datetime1">
              <a:rPr lang="pl-PL" smtClean="0"/>
              <a:t>2014-02-06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644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RC: 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82" y="273113"/>
            <a:ext cx="3008835" cy="1162319"/>
          </a:xfrm>
          <a:prstGeom prst="rect">
            <a:avLst/>
          </a:prstGeom>
        </p:spPr>
        <p:txBody>
          <a:bodyPr tIns="122400" bIns="122400" anchor="b"/>
          <a:lstStyle>
            <a:lvl1pPr algn="l">
              <a:defRPr sz="2000" b="1" cap="all" baseline="0"/>
            </a:lvl1pPr>
          </a:lstStyle>
          <a:p>
            <a:r>
              <a:rPr lang="pl-PL" dirty="0" smtClean="0"/>
              <a:t>Tytuł zawartości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671" y="273116"/>
            <a:ext cx="5112638" cy="5854468"/>
          </a:xfrm>
          <a:noFill/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82" y="1435435"/>
            <a:ext cx="3008835" cy="4692149"/>
          </a:xfrm>
          <a:noFill/>
        </p:spPr>
        <p:txBody>
          <a:bodyPr tIns="122400" bIns="122400"/>
          <a:lstStyle>
            <a:lvl1pPr marL="0" indent="0">
              <a:buNone/>
              <a:defRPr sz="1400" baseline="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pl-PL" dirty="0" smtClean="0"/>
              <a:t>Opis zawartości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803D-0944-4A2B-8BE7-AAE467CAD308}" type="datetime1">
              <a:rPr lang="pl-PL" smtClean="0"/>
              <a:t>2014-02-06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390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RC: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599" y="4801714"/>
            <a:ext cx="5487353" cy="56686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599" y="612919"/>
            <a:ext cx="5487353" cy="4115753"/>
          </a:xfrm>
          <a:noFill/>
        </p:spPr>
        <p:txBody>
          <a:bodyPr/>
          <a:lstStyle>
            <a:lvl1pPr marL="0" indent="0">
              <a:buNone/>
              <a:defRPr sz="3200"/>
            </a:lvl1pPr>
            <a:lvl2pPr marL="457156" indent="0">
              <a:buNone/>
              <a:defRPr sz="2800"/>
            </a:lvl2pPr>
            <a:lvl3pPr marL="914307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3" indent="0">
              <a:buNone/>
              <a:defRPr sz="2000"/>
            </a:lvl6pPr>
            <a:lvl7pPr marL="2742924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599" y="5368581"/>
            <a:ext cx="5487353" cy="805048"/>
          </a:xfrm>
          <a:noFill/>
        </p:spPr>
        <p:txBody>
          <a:bodyPr/>
          <a:lstStyle>
            <a:lvl1pPr marL="0" indent="0">
              <a:buNone/>
              <a:defRPr sz="140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4136-B027-41CE-805F-6C429DBD2A0E}" type="datetime1">
              <a:rPr lang="pl-PL" smtClean="0"/>
              <a:t>2014-02-06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41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Bo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1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lang="pl-PL" sz="1400" kern="1200" baseline="0" dirty="0" smtClean="0">
                <a:solidFill>
                  <a:srgbClr val="ACADAE"/>
                </a:solidFill>
                <a:latin typeface="+mn-lt"/>
                <a:ea typeface="+mn-ea"/>
                <a:cs typeface="+mn-cs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565F-BDD4-421B-B51B-0CBD21F9CC36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416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1851" r="358" b="-1"/>
          <a:stretch/>
        </p:blipFill>
        <p:spPr>
          <a:xfrm>
            <a:off x="3059113" y="0"/>
            <a:ext cx="6084000" cy="900231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17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Pod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817" r="166"/>
          <a:stretch/>
        </p:blipFill>
        <p:spPr>
          <a:xfrm>
            <a:off x="5984311" y="0"/>
            <a:ext cx="3161277" cy="900000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246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tuł i zawartość (tło podstawow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noFill/>
        </p:spPr>
        <p:txBody>
          <a:bodyPr/>
          <a:lstStyle>
            <a:lvl1pPr>
              <a:defRPr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D87F-DC19-4E90-B808-6268A35119D9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4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RC: Tytuł slajdu"/>
          <p:cNvSpPr txBox="1">
            <a:spLocks/>
          </p:cNvSpPr>
          <p:nvPr userDrawn="1"/>
        </p:nvSpPr>
        <p:spPr>
          <a:xfrm>
            <a:off x="900386" y="1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Spis </a:t>
            </a:r>
            <a:r>
              <a:rPr lang="pl-PL" b="0" dirty="0" smtClean="0">
                <a:latin typeface="+mn-lt"/>
              </a:rPr>
              <a:t>treści</a:t>
            </a:r>
            <a:endParaRPr lang="pl-PL" b="0" dirty="0">
              <a:latin typeface="+mn-lt"/>
            </a:endParaRPr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3"/>
          </p:nvPr>
        </p:nvSpPr>
        <p:spPr>
          <a:xfrm>
            <a:off x="457200" y="1630363"/>
            <a:ext cx="8231188" cy="446405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69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K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chał\Desktop\ARC\__ok\LAPTOP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94" y="1989634"/>
            <a:ext cx="7249908" cy="421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2186065" y="2349674"/>
            <a:ext cx="4901470" cy="3202620"/>
          </a:xfrm>
          <a:noFill/>
        </p:spPr>
        <p:txBody>
          <a:bodyPr/>
          <a:lstStyle>
            <a:lvl1pPr>
              <a:defRPr baseline="0"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1882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457282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649007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86C1-1170-4B85-8B6E-87798A11EA3B}" type="datetime1">
              <a:rPr lang="pl-PL" smtClean="0"/>
              <a:t>2014-02-06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1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1889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79" y="1535469"/>
            <a:ext cx="4040890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Pierwszy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79" y="2175381"/>
            <a:ext cx="4040890" cy="3952203"/>
          </a:xfrm>
          <a:noFill/>
        </p:spPr>
        <p:txBody>
          <a:bodyPr/>
          <a:lstStyle>
            <a:lvl1pPr>
              <a:defRPr sz="240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834" y="1535469"/>
            <a:ext cx="4042477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Drugi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834" y="2175381"/>
            <a:ext cx="4042477" cy="3952203"/>
          </a:xfrm>
          <a:noFill/>
        </p:spPr>
        <p:txBody>
          <a:bodyPr/>
          <a:lstStyle>
            <a:lvl1pPr>
              <a:defRPr sz="2400" baseline="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A1AE-07B3-4F3D-911E-9C672AD81868}" type="datetime1">
              <a:rPr lang="pl-PL" smtClean="0"/>
              <a:t>2014-02-06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0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074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80000" y="1980000"/>
            <a:ext cx="7113600" cy="423000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79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l">
              <a:defRPr sz="1200">
                <a:solidFill>
                  <a:srgbClr val="808285"/>
                </a:solidFill>
              </a:defRPr>
            </a:lvl1pPr>
          </a:lstStyle>
          <a:p>
            <a:fld id="{78682ED9-3191-4374-A414-4179BC9DFF8C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745" y="6357822"/>
            <a:ext cx="2896103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4340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E41A-66FF-4AB2-8B89-6C45467D7F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25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89" r:id="rId2"/>
    <p:sldLayoutId id="2147483891" r:id="rId3"/>
    <p:sldLayoutId id="2147483902" r:id="rId4"/>
    <p:sldLayoutId id="2147483890" r:id="rId5"/>
    <p:sldLayoutId id="2147483905" r:id="rId6"/>
    <p:sldLayoutId id="2147483903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914307" rtl="0" eaLnBrk="1" latinLnBrk="0" hangingPunct="1">
        <a:spcBef>
          <a:spcPct val="0"/>
        </a:spcBef>
        <a:buNone/>
        <a:tabLst>
          <a:tab pos="2066925" algn="l"/>
        </a:tabLst>
        <a:defRPr sz="3800" b="1" kern="1200" baseline="0">
          <a:solidFill>
            <a:srgbClr val="808285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7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rgbClr val="808285"/>
          </a:solidFill>
          <a:latin typeface="+mn-lt"/>
          <a:ea typeface="+mn-ea"/>
          <a:cs typeface="+mn-cs"/>
        </a:defRPr>
      </a:lvl1pPr>
      <a:lvl2pPr marL="742874" indent="-285723" algn="l" defTabSz="91430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808285"/>
          </a:solidFill>
          <a:latin typeface="+mn-lt"/>
          <a:ea typeface="+mn-ea"/>
          <a:cs typeface="+mn-cs"/>
        </a:defRPr>
      </a:lvl2pPr>
      <a:lvl3pPr marL="1142884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808285"/>
          </a:solidFill>
          <a:latin typeface="+mn-lt"/>
          <a:ea typeface="+mn-ea"/>
          <a:cs typeface="+mn-cs"/>
        </a:defRPr>
      </a:lvl3pPr>
      <a:lvl4pPr marL="1600040" indent="-228577" algn="l" defTabSz="91430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808285"/>
          </a:solidFill>
          <a:latin typeface="+mn-lt"/>
          <a:ea typeface="+mn-ea"/>
          <a:cs typeface="+mn-cs"/>
        </a:defRPr>
      </a:lvl4pPr>
      <a:lvl5pPr marL="2057195" indent="-228577" algn="l" defTabSz="91430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808285"/>
          </a:solidFill>
          <a:latin typeface="+mn-lt"/>
          <a:ea typeface="+mn-ea"/>
          <a:cs typeface="+mn-cs"/>
        </a:defRPr>
      </a:lvl5pPr>
      <a:lvl6pPr marL="251434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6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3.xml"/><Relationship Id="rId4" Type="http://schemas.openxmlformats.org/officeDocument/2006/relationships/chart" Target="../charts/chart3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124522" y="3825838"/>
            <a:ext cx="6119366" cy="1512168"/>
          </a:xfrm>
        </p:spPr>
        <p:txBody>
          <a:bodyPr>
            <a:noAutofit/>
          </a:bodyPr>
          <a:lstStyle/>
          <a:p>
            <a:r>
              <a:rPr lang="pl-PL" dirty="0"/>
              <a:t>TAJEMNICZY KLIENT</a:t>
            </a:r>
            <a:br>
              <a:rPr lang="pl-PL" dirty="0"/>
            </a:br>
            <a:r>
              <a:rPr lang="pl-PL" dirty="0"/>
              <a:t>URZĄD </a:t>
            </a:r>
            <a:r>
              <a:rPr lang="pl-PL" dirty="0" smtClean="0"/>
              <a:t>DZIELNICY Rembertów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84562" y="5229994"/>
            <a:ext cx="5759326" cy="612000"/>
          </a:xfrm>
        </p:spPr>
        <p:txBody>
          <a:bodyPr>
            <a:noAutofit/>
          </a:bodyPr>
          <a:lstStyle/>
          <a:p>
            <a:r>
              <a:rPr lang="pl-PL" sz="1800" b="1" dirty="0" smtClean="0">
                <a:solidFill>
                  <a:srgbClr val="808285"/>
                </a:solidFill>
              </a:rPr>
              <a:t>RAPORT DLA</a:t>
            </a:r>
            <a:br>
              <a:rPr lang="pl-PL" sz="1800" b="1" dirty="0" smtClean="0">
                <a:solidFill>
                  <a:srgbClr val="808285"/>
                </a:solidFill>
              </a:rPr>
            </a:br>
            <a:r>
              <a:rPr lang="pl-PL" sz="1800" b="1" dirty="0" smtClean="0">
                <a:solidFill>
                  <a:srgbClr val="808285"/>
                </a:solidFill>
              </a:rPr>
              <a:t>URZĘDU M.ST. WARSZAWY</a:t>
            </a:r>
            <a:endParaRPr lang="pl-PL" sz="1800" b="1" dirty="0">
              <a:solidFill>
                <a:srgbClr val="808285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09917" y="6357822"/>
            <a:ext cx="2133971" cy="365210"/>
          </a:xfrm>
        </p:spPr>
        <p:txBody>
          <a:bodyPr/>
          <a:lstStyle/>
          <a:p>
            <a:r>
              <a:rPr lang="pl-PL" b="1" dirty="0" smtClean="0">
                <a:solidFill>
                  <a:srgbClr val="808285"/>
                </a:solidFill>
              </a:rPr>
              <a:t>Warszawa, Grudzień 2013</a:t>
            </a:r>
            <a:endParaRPr lang="pl-PL" b="1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0919995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10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Rembertów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(4)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formularze / wnioski</a:t>
            </a:r>
            <a:r>
              <a:rPr lang="pl-PL" sz="1200" b="1" dirty="0"/>
              <a:t>?</a:t>
            </a: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4570018"/>
              </p:ext>
            </p:extLst>
          </p:nvPr>
        </p:nvGraphicFramePr>
        <p:xfrm>
          <a:off x="614469" y="2422082"/>
          <a:ext cx="7557812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58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Rembertów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(5)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 </a:t>
            </a:r>
            <a:r>
              <a:rPr lang="pl-PL" sz="1200" b="1" dirty="0"/>
              <a:t>na terenie urzędu są w miejscu, w którym łatwo je zauważyć</a:t>
            </a:r>
            <a:r>
              <a:rPr lang="pl-PL" sz="1200" b="1" dirty="0" smtClean="0"/>
              <a:t>?</a:t>
            </a:r>
            <a:endParaRPr lang="pl-PL" sz="1200" b="1" dirty="0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772067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116325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8640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5054761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Rembertów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(6)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wzory wypełnionych </a:t>
            </a:r>
            <a:r>
              <a:rPr lang="pl-PL" sz="1200" b="1" u="sng" dirty="0"/>
              <a:t>formularzy / wniosków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0955037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33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Rembertów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(7)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170160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2637706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1" name="pole tekstowe 6"/>
          <p:cNvSpPr txBox="1">
            <a:spLocks noChangeArrowheads="1"/>
          </p:cNvSpPr>
          <p:nvPr/>
        </p:nvSpPr>
        <p:spPr bwMode="auto">
          <a:xfrm>
            <a:off x="7732325" y="359214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2" name="pole tekstowe 6"/>
          <p:cNvSpPr txBox="1">
            <a:spLocks noChangeArrowheads="1"/>
          </p:cNvSpPr>
          <p:nvPr/>
        </p:nvSpPr>
        <p:spPr bwMode="auto">
          <a:xfrm>
            <a:off x="7732325" y="4528253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3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34" name="Łącznik prosty 15"/>
          <p:cNvCxnSpPr/>
          <p:nvPr/>
        </p:nvCxnSpPr>
        <p:spPr>
          <a:xfrm flipH="1">
            <a:off x="396330" y="249369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Łącznik prosty 18"/>
          <p:cNvCxnSpPr/>
          <p:nvPr/>
        </p:nvCxnSpPr>
        <p:spPr>
          <a:xfrm flipH="1">
            <a:off x="396330" y="3453797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Łącznik prosty 19"/>
          <p:cNvCxnSpPr/>
          <p:nvPr/>
        </p:nvCxnSpPr>
        <p:spPr>
          <a:xfrm flipH="1">
            <a:off x="396330" y="441390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Łącznik prosty 20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175074"/>
              </p:ext>
            </p:extLst>
          </p:nvPr>
        </p:nvGraphicFramePr>
        <p:xfrm>
          <a:off x="108298" y="1666058"/>
          <a:ext cx="2808000" cy="46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odległość blatów  stolików od wzorów wypełnionych formularzy/  wniosków na tablicach w skoroszytach jest odpowiednia?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blatów  stolików do pisania formularzy  wniosków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miejsc siedzących dla oczekujących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działa system numerkowy?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któryś z pracowników podszedł i zaoferował pomoc?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1890559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681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ytuł 1"/>
          <p:cNvSpPr txBox="1">
            <a:spLocks/>
          </p:cNvSpPr>
          <p:nvPr/>
        </p:nvSpPr>
        <p:spPr>
          <a:xfrm>
            <a:off x="1692474" y="1413570"/>
            <a:ext cx="684525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wygląd Zewnętrzny urzędnika i jego stanowisko </a:t>
            </a:r>
            <a:r>
              <a:rPr lang="pl-PL" dirty="0" smtClean="0"/>
              <a:t>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Rembertów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Wygląd zewnętrzny urzędnika i jego stanowisko pracy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1540642"/>
              </p:ext>
            </p:extLst>
          </p:nvPr>
        </p:nvGraphicFramePr>
        <p:xfrm>
          <a:off x="2916611" y="1341562"/>
          <a:ext cx="4793756" cy="43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47970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30889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14176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395218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816285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680381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18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22712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06975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2593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09526"/>
              </p:ext>
            </p:extLst>
          </p:nvPr>
        </p:nvGraphicFramePr>
        <p:xfrm>
          <a:off x="108298" y="1393295"/>
          <a:ext cx="2808000" cy="50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jest ubrany „na służbowo”?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jest porządek?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są naczynia?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znajdują się tylko przedmioty związane z pracą?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ma identyfikator z imieniem  i nazwiskiem?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Gdzie umieszczony był identyfikator?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86184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1872578" y="5374010"/>
            <a:ext cx="756000" cy="432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0009" tIns="46805" rIns="414041" bIns="46805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174224"/>
              </p:ext>
            </p:extLst>
          </p:nvPr>
        </p:nvGraphicFramePr>
        <p:xfrm>
          <a:off x="2915167" y="5658644"/>
          <a:ext cx="4795200" cy="129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89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Zachowanie urzędnika wobec interesanta</a:t>
            </a:r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a 16"/>
          <p:cNvGrpSpPr/>
          <p:nvPr/>
        </p:nvGrpSpPr>
        <p:grpSpPr>
          <a:xfrm>
            <a:off x="4140746" y="2061642"/>
            <a:ext cx="4525280" cy="1054218"/>
            <a:chOff x="757332" y="5363944"/>
            <a:chExt cx="7610400" cy="1054218"/>
          </a:xfrm>
        </p:grpSpPr>
        <p:graphicFrame>
          <p:nvGraphicFramePr>
            <p:cNvPr id="2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3539187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3" name="Prostokąt 2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Rembertów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Zachowanie urzędnika wobec </a:t>
            </a:r>
            <a:r>
              <a:rPr lang="pl-PL" sz="3100" b="1" dirty="0" smtClean="0">
                <a:solidFill>
                  <a:schemeClr val="accent5"/>
                </a:solidFill>
              </a:rPr>
              <a:t>interesanta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317971"/>
              </p:ext>
            </p:extLst>
          </p:nvPr>
        </p:nvGraphicFramePr>
        <p:xfrm>
          <a:off x="5220866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572794" y="1631325"/>
            <a:ext cx="3332741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przywitał Cię? 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00858" y="1631325"/>
            <a:ext cx="4750413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podjął się obsługi sprawy?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391097"/>
              </p:ext>
            </p:extLst>
          </p:nvPr>
        </p:nvGraphicFramePr>
        <p:xfrm>
          <a:off x="4428978" y="2440202"/>
          <a:ext cx="1800000" cy="4013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1047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 w uprzejmy sposób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9598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przywitał mnie uprzejmie, ale użył innych słów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9598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pomóc”, ale nie było to uprzejme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10471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Nie przywitał mnie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/>
                      </a:r>
                      <a:b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ogóle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500858" y="3933850"/>
            <a:ext cx="3561381" cy="45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rozpoczął obsługę sprawy od razu? </a:t>
            </a:r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401504"/>
              </p:ext>
            </p:extLst>
          </p:nvPr>
        </p:nvGraphicFramePr>
        <p:xfrm>
          <a:off x="324322" y="2022944"/>
          <a:ext cx="3985317" cy="188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496280"/>
              </p:ext>
            </p:extLst>
          </p:nvPr>
        </p:nvGraphicFramePr>
        <p:xfrm>
          <a:off x="324322" y="4331704"/>
          <a:ext cx="3985317" cy="2194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467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Rembertów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Zachowanie urzędnika wobec interesanta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6569103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644550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422234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2143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4006410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798498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590586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391963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1423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36925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Łącznik prosty 20"/>
          <p:cNvCxnSpPr/>
          <p:nvPr/>
        </p:nvCxnSpPr>
        <p:spPr>
          <a:xfrm flipH="1">
            <a:off x="396330" y="551857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01216"/>
              </p:ext>
            </p:extLst>
          </p:nvPr>
        </p:nvGraphicFramePr>
        <p:xfrm>
          <a:off x="108298" y="1558138"/>
          <a:ext cx="2808000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podczas rozmowy starał się podtrzymywać kontakt wzrokowy z Tobą?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mówił wyraźnie?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zajmował się prywatnymi sprawami?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jadł posiłek / pił herbatę, kawę lub inny napój?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okazywał zniecierpliwienie?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uprzejmie Cię pożegnał?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955271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5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obsługa </a:t>
            </a:r>
            <a:r>
              <a:rPr lang="pl-PL" dirty="0"/>
              <a:t>przedstawionej </a:t>
            </a:r>
            <a:r>
              <a:rPr lang="pl-PL" dirty="0" smtClean="0"/>
              <a:t>sprawy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21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Spis treści</a:t>
            </a:r>
            <a:endParaRPr lang="pl-PL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24026" y="1989633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24026" y="2925751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24026" y="3393810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24026" y="3861869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24026" y="4329928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4026" y="4797986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24026" y="2457692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20</a:t>
            </a:fld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Rembertów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Urzędnik: Obsługa przedstawionej sprawy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4507289"/>
              </p:ext>
            </p:extLst>
          </p:nvPr>
        </p:nvGraphicFramePr>
        <p:xfrm>
          <a:off x="2916611" y="1722596"/>
          <a:ext cx="4793756" cy="4731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921290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501802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130100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16494"/>
              </p:ext>
            </p:extLst>
          </p:nvPr>
        </p:nvGraphicFramePr>
        <p:xfrm>
          <a:off x="108298" y="1989634"/>
          <a:ext cx="2808000" cy="44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1044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dopytywał o szczegóły przedstawionej przez Ciebie sprawy?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używał zrozumiałej terminologii?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32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opuszczał stanowisko pracy w trakcie rozmowy z Tobą?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7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a 13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9403272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Prostokąt 1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Rembertów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</a:t>
            </a:r>
            <a:r>
              <a:rPr lang="pl-PL" sz="3100" b="1" dirty="0" smtClean="0">
                <a:solidFill>
                  <a:schemeClr val="accent5"/>
                </a:solidFill>
              </a:rPr>
              <a:t>Obsługa przedstawionej sprawy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878015"/>
              </p:ext>
            </p:extLst>
          </p:nvPr>
        </p:nvGraphicFramePr>
        <p:xfrm>
          <a:off x="972874" y="2674146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631325"/>
            <a:ext cx="3332741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zaproponował wyjaśnienie formularza/ wniosku / lub wyjaśnił, jak go wypełnić?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631325"/>
            <a:ext cx="4750413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920874"/>
              </p:ext>
            </p:extLst>
          </p:nvPr>
        </p:nvGraphicFramePr>
        <p:xfrm>
          <a:off x="108298" y="2601541"/>
          <a:ext cx="1800000" cy="3202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Wydał druk </a:t>
                      </a:r>
                    </a:p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formularza / wniosku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gdzie znaleźć formularz / wniosek na terenie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są one dostępne na stronie internetowej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8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218320"/>
              </p:ext>
            </p:extLst>
          </p:nvPr>
        </p:nvGraphicFramePr>
        <p:xfrm>
          <a:off x="5662008" y="2280178"/>
          <a:ext cx="2946912" cy="436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489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 15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9977051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1" name="Prostokąt 20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Rembertów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</a:t>
            </a:r>
            <a:r>
              <a:rPr lang="pl-PL" sz="3100" b="1" dirty="0" smtClean="0">
                <a:solidFill>
                  <a:schemeClr val="accent5"/>
                </a:solidFill>
              </a:rPr>
              <a:t>Obsługa przedstawionej sprawy (3)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5371227"/>
              </p:ext>
            </p:extLst>
          </p:nvPr>
        </p:nvGraphicFramePr>
        <p:xfrm>
          <a:off x="684362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2409448"/>
              </p:ext>
            </p:extLst>
          </p:nvPr>
        </p:nvGraphicFramePr>
        <p:xfrm>
          <a:off x="5436890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599967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podczas wyjaśniania przedstawionej sprawy wydał kartę informacyjną?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599967"/>
            <a:ext cx="3958325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podczas wyjaśniania przedstawionej przez Ciebie sprawy...?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195355"/>
              </p:ext>
            </p:extLst>
          </p:nvPr>
        </p:nvGraphicFramePr>
        <p:xfrm>
          <a:off x="0" y="2349674"/>
          <a:ext cx="1800000" cy="41040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110710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Wyjaśniał sprawę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„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z głowy”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1485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papierowymi kartami informacyjnymi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1485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komputerem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672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Korzystał z pomocy innych urzędników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703994"/>
              </p:ext>
            </p:extLst>
          </p:nvPr>
        </p:nvGraphicFramePr>
        <p:xfrm>
          <a:off x="4652906" y="2422130"/>
          <a:ext cx="1800000" cy="3207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Dał Ci kartę informacyjną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 gdzie możesz znaleźć kartę informacyjną na terenie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Powiedział, że taka karta informacyjna jest dostępna na stronie internetowej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53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Nie wspomniał o karcie informacyjnej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57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1620466" y="1413570"/>
            <a:ext cx="6917258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</a:t>
            </a:r>
            <a:br>
              <a:rPr lang="pl-PL" dirty="0" smtClean="0"/>
            </a:br>
            <a:r>
              <a:rPr lang="pl-PL" dirty="0" smtClean="0"/>
              <a:t>sposób załatwienia przedstawionej </a:t>
            </a:r>
            <a:r>
              <a:rPr lang="pl-PL" dirty="0"/>
              <a:t>sprawy</a:t>
            </a:r>
          </a:p>
        </p:txBody>
      </p:sp>
    </p:spTree>
    <p:extLst>
      <p:ext uri="{BB962C8B-B14F-4D97-AF65-F5344CB8AC3E}">
        <p14:creationId xmlns:p14="http://schemas.microsoft.com/office/powerpoint/2010/main" val="1279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04964220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24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Rembertów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Sprawy, o których urzędnik poinformował sam (</a:t>
            </a:r>
            <a:r>
              <a:rPr lang="pl-PL" sz="1200" b="1" u="sng" dirty="0" smtClean="0"/>
              <a:t>bez dopytywania</a:t>
            </a:r>
            <a:r>
              <a:rPr lang="pl-PL" sz="1200" b="1" dirty="0" smtClean="0"/>
              <a:t>)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98029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92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7553174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4140746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2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0301986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5" name="Prostokąt 24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Rembertów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accent5"/>
                </a:solidFill>
              </a:rPr>
              <a:t>sprawy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529067"/>
              </p:ext>
            </p:extLst>
          </p:nvPr>
        </p:nvGraphicFramePr>
        <p:xfrm>
          <a:off x="972874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932385"/>
              </p:ext>
            </p:extLst>
          </p:nvPr>
        </p:nvGraphicFramePr>
        <p:xfrm>
          <a:off x="180306" y="2422130"/>
          <a:ext cx="1800000" cy="403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nie wchodząc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szczegóły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oraz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sumy tylko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mi spontanicznie żadnej informacji na temat opłat\braku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814118"/>
              </p:ext>
            </p:extLst>
          </p:nvPr>
        </p:nvGraphicFramePr>
        <p:xfrm>
          <a:off x="5029215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5023"/>
              </p:ext>
            </p:extLst>
          </p:nvPr>
        </p:nvGraphicFramePr>
        <p:xfrm>
          <a:off x="4212754" y="2422130"/>
          <a:ext cx="180000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wymienił wszystkie opłaty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o opłatach, których nie wymienił wcześniej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odpowiedział na pytanie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446659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</a:t>
            </a:r>
            <a:r>
              <a:rPr lang="pl-PL" u="sng" dirty="0" smtClean="0"/>
              <a:t>po dopytaniu</a:t>
            </a:r>
            <a:r>
              <a:rPr lang="pl-PL" dirty="0" smtClean="0"/>
              <a:t> urzędnik</a:t>
            </a:r>
            <a:r>
              <a:rPr lang="pl-PL" dirty="0"/>
              <a:t>...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446659"/>
            <a:ext cx="4750413" cy="831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W jaki sposób urzędnik </a:t>
            </a:r>
            <a:r>
              <a:rPr lang="pl-PL" sz="1200" b="1" u="sng" dirty="0" smtClean="0"/>
              <a:t>spontanicznie</a:t>
            </a:r>
            <a:r>
              <a:rPr lang="pl-PL" sz="1200" b="1" dirty="0" smtClean="0"/>
              <a:t>, </a:t>
            </a:r>
            <a:r>
              <a:rPr lang="pl-PL" sz="1200" b="1" dirty="0"/>
              <a:t>bez Twojego </a:t>
            </a:r>
            <a:r>
              <a:rPr lang="pl-PL" sz="1200" b="1" dirty="0" smtClean="0"/>
              <a:t>dopytywania </a:t>
            </a:r>
            <a:r>
              <a:rPr lang="pl-PL" sz="1200" b="1" dirty="0"/>
              <a:t>poinformował Cię o opłatach/braku opłat, </a:t>
            </a:r>
            <a:r>
              <a:rPr lang="pl-PL" sz="1200" b="1" dirty="0" smtClean="0"/>
              <a:t>jakie </a:t>
            </a:r>
            <a:r>
              <a:rPr lang="pl-PL" sz="1200" b="1" dirty="0"/>
              <a:t>są wymagane przy załatwianiu przedstawionej przez Ciebie sprawy? </a:t>
            </a:r>
          </a:p>
        </p:txBody>
      </p:sp>
    </p:spTree>
    <p:extLst>
      <p:ext uri="{BB962C8B-B14F-4D97-AF65-F5344CB8AC3E}">
        <p14:creationId xmlns:p14="http://schemas.microsoft.com/office/powerpoint/2010/main" val="16948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2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162485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7" name="Prostokąt 2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26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Rembertów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accent5"/>
                </a:solidFill>
              </a:rPr>
              <a:t>sprawy (3)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3225709"/>
              </p:ext>
            </p:extLst>
          </p:nvPr>
        </p:nvGraphicFramePr>
        <p:xfrm>
          <a:off x="1116410" y="2601666"/>
          <a:ext cx="4392488" cy="4068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9452577"/>
              </p:ext>
            </p:extLst>
          </p:nvPr>
        </p:nvGraphicFramePr>
        <p:xfrm>
          <a:off x="4957207" y="2587562"/>
          <a:ext cx="4320000" cy="23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466600"/>
              </p:ext>
            </p:extLst>
          </p:nvPr>
        </p:nvGraphicFramePr>
        <p:xfrm>
          <a:off x="4140746" y="2514957"/>
          <a:ext cx="180000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prawidłowo mnie poinformował</a:t>
                      </a:r>
                      <a:endParaRPr lang="pl-PL" sz="1200" b="1" i="0" u="none" strike="noStrike" kern="1200" baseline="0" dirty="0" smtClean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ale nieprawidłowo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mnie nie poinformował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743983"/>
            <a:ext cx="3332741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poinformował o terminie odpowiedzi na przedstawioną sprawę?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743983"/>
            <a:ext cx="3814309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poinformował, gdzie można uiścić opłatę?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736735"/>
              </p:ext>
            </p:extLst>
          </p:nvPr>
        </p:nvGraphicFramePr>
        <p:xfrm>
          <a:off x="108298" y="2514955"/>
          <a:ext cx="1800000" cy="4083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1401692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w kasie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1692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nie poinformował o miejscu uiszczenia opłaty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79806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6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Rembertów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Urzędnik: Sposób załatwiania przedstawionej sprawy (4)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907471"/>
              </p:ext>
            </p:extLst>
          </p:nvPr>
        </p:nvGraphicFramePr>
        <p:xfrm>
          <a:off x="2916611" y="1722597"/>
          <a:ext cx="4793756" cy="323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849282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414800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274116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96272"/>
              </p:ext>
            </p:extLst>
          </p:nvPr>
        </p:nvGraphicFramePr>
        <p:xfrm>
          <a:off x="108298" y="1989634"/>
          <a:ext cx="2808000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upewnił się, że zrozumiałeś(</a:t>
                      </a:r>
                      <a:r>
                        <a:rPr lang="pl-PL" sz="12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aś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) jego /jej wyjaśnienia?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poinformował Cię, że istnieje możliwość telefonicznego poinformowania o odbiorze decyzji?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odczuwałeś(</a:t>
                      </a:r>
                      <a:r>
                        <a:rPr lang="pl-PL" sz="1200" b="1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aś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) niechęć ze strony urzędnika?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665111"/>
              </p:ext>
            </p:extLst>
          </p:nvPr>
        </p:nvGraphicFramePr>
        <p:xfrm>
          <a:off x="2924286" y="5158154"/>
          <a:ext cx="4793756" cy="15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30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0290438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Rembertów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(5)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382122"/>
            <a:ext cx="2880320" cy="360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Zsumowane odpowiedzi „zdecydowanie TAK” i „raczej TAK”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749075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749368"/>
              </p:ext>
            </p:extLst>
          </p:nvPr>
        </p:nvGraphicFramePr>
        <p:xfrm>
          <a:off x="180546" y="2439467"/>
          <a:ext cx="2160000" cy="3921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8902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238280" y="5557190"/>
            <a:ext cx="8568952" cy="774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0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Rembertów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(6)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006415"/>
              </p:ext>
            </p:extLst>
          </p:nvPr>
        </p:nvGraphicFramePr>
        <p:xfrm>
          <a:off x="108298" y="2029050"/>
          <a:ext cx="2160000" cy="42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869719"/>
              </p:ext>
            </p:extLst>
          </p:nvPr>
        </p:nvGraphicFramePr>
        <p:xfrm>
          <a:off x="2473450" y="2057876"/>
          <a:ext cx="5040000" cy="4549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206164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" name="pole tekstowe 6"/>
          <p:cNvSpPr txBox="1">
            <a:spLocks noChangeArrowheads="1"/>
          </p:cNvSpPr>
          <p:nvPr/>
        </p:nvSpPr>
        <p:spPr bwMode="auto">
          <a:xfrm>
            <a:off x="7732325" y="2925738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3789834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45819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N=20)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1" name="Łącznik prosty 15"/>
          <p:cNvCxnSpPr/>
          <p:nvPr/>
        </p:nvCxnSpPr>
        <p:spPr>
          <a:xfrm flipH="1">
            <a:off x="396330" y="278172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Łącznik prosty 18"/>
          <p:cNvCxnSpPr/>
          <p:nvPr/>
        </p:nvCxnSpPr>
        <p:spPr>
          <a:xfrm flipH="1">
            <a:off x="396330" y="364581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Łącznik prosty 19"/>
          <p:cNvCxnSpPr/>
          <p:nvPr/>
        </p:nvCxnSpPr>
        <p:spPr>
          <a:xfrm flipH="1">
            <a:off x="396330" y="45099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Łącznik prosty 19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Metodologia badania</a:t>
            </a:r>
            <a:endParaRPr lang="pl-PL" b="1" dirty="0"/>
          </a:p>
        </p:txBody>
      </p:sp>
      <p:sp>
        <p:nvSpPr>
          <p:cNvPr id="14" name="pole tekstowe 24"/>
          <p:cNvSpPr>
            <a:spLocks noChangeArrowheads="1"/>
          </p:cNvSpPr>
          <p:nvPr/>
        </p:nvSpPr>
        <p:spPr bwMode="auto">
          <a:xfrm>
            <a:off x="972394" y="1707160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3649385" y="1705571"/>
            <a:ext cx="4861769" cy="63038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Obserwacja Uczestnicząca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6" name="pole tekstowe 24"/>
          <p:cNvSpPr>
            <a:spLocks noChangeArrowheads="1"/>
          </p:cNvSpPr>
          <p:nvPr/>
        </p:nvSpPr>
        <p:spPr bwMode="auto">
          <a:xfrm>
            <a:off x="972394" y="2423446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17" name="pole tekstowe 24"/>
          <p:cNvSpPr>
            <a:spLocks noChangeArrowheads="1"/>
          </p:cNvSpPr>
          <p:nvPr/>
        </p:nvSpPr>
        <p:spPr bwMode="auto">
          <a:xfrm>
            <a:off x="972394" y="4950221"/>
            <a:ext cx="2521388" cy="62720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18" name="pole tekstowe 24"/>
          <p:cNvSpPr>
            <a:spLocks noChangeArrowheads="1"/>
          </p:cNvSpPr>
          <p:nvPr/>
        </p:nvSpPr>
        <p:spPr bwMode="auto">
          <a:xfrm>
            <a:off x="972394" y="5665714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19" name="pole tekstowe 24"/>
          <p:cNvSpPr>
            <a:spLocks noChangeArrowheads="1"/>
          </p:cNvSpPr>
          <p:nvPr/>
        </p:nvSpPr>
        <p:spPr bwMode="auto">
          <a:xfrm>
            <a:off x="972394" y="3138146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3649385" y="2420271"/>
            <a:ext cx="4861769" cy="631971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Tajemniczy Klient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3649385" y="4948633"/>
            <a:ext cx="4861769" cy="63038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A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dresowy 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według listy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Urzędów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/>
        </p:nvSpPr>
        <p:spPr>
          <a:xfrm>
            <a:off x="3649385" y="5663333"/>
            <a:ext cx="4861769" cy="630383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07.11.2013 – 10.12.2013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3649385" y="3136558"/>
            <a:ext cx="4861769" cy="630383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17 urzędów – 340 wizyt (20 wizyt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na Urząd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)</a:t>
            </a:r>
          </a:p>
        </p:txBody>
      </p:sp>
      <p:sp>
        <p:nvSpPr>
          <p:cNvPr id="24" name="pole tekstowe 24"/>
          <p:cNvSpPr>
            <a:spLocks noChangeArrowheads="1"/>
          </p:cNvSpPr>
          <p:nvPr/>
        </p:nvSpPr>
        <p:spPr bwMode="auto">
          <a:xfrm>
            <a:off x="972394" y="3854433"/>
            <a:ext cx="2521388" cy="1006708"/>
          </a:xfrm>
          <a:prstGeom prst="roundRect">
            <a:avLst>
              <a:gd name="adj" fmla="val 772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5" name="Prostokąt zaokrąglony 24"/>
          <p:cNvSpPr/>
          <p:nvPr/>
        </p:nvSpPr>
        <p:spPr>
          <a:xfrm>
            <a:off x="3649385" y="3851257"/>
            <a:ext cx="4861769" cy="101306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Punkty Informacyjne, stanowiska WOM oraz  Delegatury </a:t>
            </a:r>
            <a:r>
              <a:rPr lang="pl-PL" sz="1200" b="1" dirty="0" err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BAiSO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w 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urzędach dzielnicy: Bemowo, Białołęka, Bielany, Ochota, Praga Południe, Praga Północ, Rembertów, Śródmieście, Targówek, Ursus, Ursynów, Wawer, Wesoła, Wilanów, Włochy, Wola, 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Żoliborz</a:t>
            </a:r>
            <a:endParaRPr lang="pl-PL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8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148858" y="2853730"/>
            <a:ext cx="3744416" cy="2808312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 smtClean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 smtClean="0">
                <a:solidFill>
                  <a:srgbClr val="808285"/>
                </a:solidFill>
              </a:rPr>
              <a:t>ARC </a:t>
            </a:r>
            <a:r>
              <a:rPr lang="pl-PL" sz="1600" b="1" dirty="0">
                <a:solidFill>
                  <a:srgbClr val="808285"/>
                </a:solidFill>
              </a:rPr>
              <a:t>Rynek i Opinia Sp. z o. o.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ul. Juliusza Słowackiego 12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- budynek KIRKOR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01-627 Warszawa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tel.: +48 22 584 85 00 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fax.: +48 22 584 85 01  </a:t>
            </a:r>
            <a:endParaRPr lang="pl-PL" sz="1600" b="1" dirty="0" smtClean="0">
              <a:solidFill>
                <a:srgbClr val="808285"/>
              </a:solidFill>
            </a:endParaRPr>
          </a:p>
          <a:p>
            <a:pPr marL="342864" indent="-342864" defTabSz="914307">
              <a:spcBef>
                <a:spcPct val="20000"/>
              </a:spcBef>
              <a:buClr>
                <a:srgbClr val="FF9933"/>
              </a:buClr>
              <a:buFont typeface="Arial" pitchFamily="34" charset="0"/>
              <a:buChar char="•"/>
            </a:pPr>
            <a:endParaRPr lang="pl-PL" sz="1600" b="1" dirty="0">
              <a:solidFill>
                <a:srgbClr val="808285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148858" y="5482022"/>
            <a:ext cx="3744416" cy="36004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 smtClean="0">
                <a:solidFill>
                  <a:schemeClr val="tx1">
                    <a:lumMod val="50000"/>
                  </a:schemeClr>
                </a:solidFill>
              </a:rPr>
              <a:t>TO, CO ISTOTNE</a:t>
            </a:r>
            <a:endParaRPr lang="pl-PL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ytuł 1"/>
          <p:cNvSpPr txBox="1">
            <a:spLocks/>
          </p:cNvSpPr>
          <p:nvPr/>
        </p:nvSpPr>
        <p:spPr>
          <a:xfrm>
            <a:off x="3990306" y="843268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Wyniki badania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5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Kryteria oceny</a:t>
            </a:r>
            <a:endParaRPr lang="pl-PL" b="1" dirty="0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703386" y="1829223"/>
            <a:ext cx="7738819" cy="365844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84" tIns="46043" rIns="92084" bIns="46043"/>
          <a:lstStyle/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OTOCZENIE: WYGLĄD </a:t>
            </a:r>
            <a:r>
              <a:rPr lang="pl-PL" sz="1600" b="1" dirty="0"/>
              <a:t>URZĘDU</a:t>
            </a: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/>
              <a:t>WYGLĄD ZEWNĘTRZNY URZĘDNIKA I JEGO STANOWISKO PRACY</a:t>
            </a:r>
            <a:endParaRPr lang="pl-PL" sz="1600" b="1" dirty="0">
              <a:solidFill>
                <a:srgbClr val="990099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ZACHOWANIE SIĘ WOBEC KLIENTA</a:t>
            </a:r>
            <a:endParaRPr lang="pl-PL" sz="1600" b="1" dirty="0">
              <a:solidFill>
                <a:schemeClr val="accent1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OBSŁUGA PRZEDSTAWIONEJ SPRAWY</a:t>
            </a:r>
            <a:endParaRPr lang="pl-PL" sz="1600" b="1" dirty="0">
              <a:solidFill>
                <a:schemeClr val="accent1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SPOSÓB ZAŁATWIENIA PRZEDSTAWIONEJ SPRAWY</a:t>
            </a:r>
          </a:p>
        </p:txBody>
      </p:sp>
    </p:spTree>
    <p:extLst>
      <p:ext uri="{BB962C8B-B14F-4D97-AF65-F5344CB8AC3E}">
        <p14:creationId xmlns:p14="http://schemas.microsoft.com/office/powerpoint/2010/main" val="262696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ytuł 1"/>
          <p:cNvSpPr txBox="1">
            <a:spLocks/>
          </p:cNvSpPr>
          <p:nvPr/>
        </p:nvSpPr>
        <p:spPr>
          <a:xfrm>
            <a:off x="4145236" y="1413570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Otoczenie:  </a:t>
            </a:r>
            <a:r>
              <a:rPr lang="pl-PL" dirty="0"/>
              <a:t>wygląd urzędu</a:t>
            </a:r>
          </a:p>
        </p:txBody>
      </p:sp>
    </p:spTree>
    <p:extLst>
      <p:ext uri="{BB962C8B-B14F-4D97-AF65-F5344CB8AC3E}">
        <p14:creationId xmlns:p14="http://schemas.microsoft.com/office/powerpoint/2010/main" val="8764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794306"/>
              </p:ext>
            </p:extLst>
          </p:nvPr>
        </p:nvGraphicFramePr>
        <p:xfrm>
          <a:off x="767690" y="2202447"/>
          <a:ext cx="7610209" cy="104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Rembertów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(1)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4469" y="3362366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>
                <a:solidFill>
                  <a:schemeClr val="accent5"/>
                </a:solidFill>
              </a:rPr>
              <a:t>OTOCZENIE – WYGLĄD URZĘDU (1)</a:t>
            </a:r>
            <a:endParaRPr lang="en-GB" sz="1200" b="1" dirty="0">
              <a:solidFill>
                <a:schemeClr val="accent5"/>
              </a:solidFill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131120"/>
              </p:ext>
            </p:extLst>
          </p:nvPr>
        </p:nvGraphicFramePr>
        <p:xfrm>
          <a:off x="590653" y="3676396"/>
          <a:ext cx="7557812" cy="270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60426" y="1721322"/>
            <a:ext cx="4026599" cy="457306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 dirty="0">
                <a:solidFill>
                  <a:schemeClr val="tx1">
                    <a:lumMod val="50000"/>
                  </a:schemeClr>
                </a:solidFill>
              </a:rPr>
              <a:t>ŚREDNI CZAS OCZEKIWANIA NA OBSŁUGĘ PRZED PI/ WOM/ DELEGATURĄ </a:t>
            </a:r>
            <a:r>
              <a:rPr lang="pl-PL" sz="1200" b="1" dirty="0" err="1">
                <a:solidFill>
                  <a:schemeClr val="tx1">
                    <a:lumMod val="50000"/>
                  </a:schemeClr>
                </a:solidFill>
              </a:rPr>
              <a:t>BAiSO</a:t>
            </a:r>
            <a:endParaRPr lang="pl-PL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12609" y="1721322"/>
            <a:ext cx="3664586" cy="457306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ŚREDNIA LICZBA OSÓB W KOLEJCE DO PI/ WOM/ DELEGATUR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Y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 BAiSO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14469" y="1468739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>
                <a:solidFill>
                  <a:schemeClr val="accent5"/>
                </a:solidFill>
              </a:rPr>
              <a:t>FUNKCJONOWANIE URZĘDU </a:t>
            </a:r>
            <a:endParaRPr lang="en-GB" sz="1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7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26695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Rembertów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(2)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karty informacyjne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782049"/>
              </p:ext>
            </p:extLst>
          </p:nvPr>
        </p:nvGraphicFramePr>
        <p:xfrm>
          <a:off x="614469" y="2422082"/>
          <a:ext cx="755781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270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Rembertów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(3)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 na terenie urzędu są w miejscu, w którym łatwo je zauważyć?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562658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842321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3213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">
  <a:themeElements>
    <a:clrScheme name="ARC">
      <a:dk1>
        <a:srgbClr val="808285"/>
      </a:dk1>
      <a:lt1>
        <a:srgbClr val="FFFFFF"/>
      </a:lt1>
      <a:dk2>
        <a:srgbClr val="F89728"/>
      </a:dk2>
      <a:lt2>
        <a:srgbClr val="FFFFFF"/>
      </a:lt2>
      <a:accent1>
        <a:srgbClr val="0070C0"/>
      </a:accent1>
      <a:accent2>
        <a:srgbClr val="F89728"/>
      </a:accent2>
      <a:accent3>
        <a:srgbClr val="808285"/>
      </a:accent3>
      <a:accent4>
        <a:srgbClr val="E34A21"/>
      </a:accent4>
      <a:accent5>
        <a:srgbClr val="477237"/>
      </a:accent5>
      <a:accent6>
        <a:srgbClr val="827364"/>
      </a:accent6>
      <a:hlink>
        <a:srgbClr val="00229F"/>
      </a:hlink>
      <a:folHlink>
        <a:srgbClr val="00229F"/>
      </a:folHlink>
    </a:clrScheme>
    <a:fontScheme name="ARC">
      <a:majorFont>
        <a:latin typeface="Arial Bold"/>
        <a:ea typeface=""/>
        <a:cs typeface=""/>
      </a:majorFont>
      <a:minorFont>
        <a:latin typeface="Arial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RC.potx" id="{B6432285-ECAB-4A57-AEC2-5431D4683B3D}" vid="{B8EFF4A2-3A65-4C9A-AAAC-73979D6A875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ARC</Template>
  <TotalTime>1014</TotalTime>
  <Words>1534</Words>
  <Application>Microsoft Office PowerPoint</Application>
  <PresentationFormat>Niestandardowy</PresentationFormat>
  <Paragraphs>277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ARC</vt:lpstr>
      <vt:lpstr>TAJEMNICZY KLIENT URZĄD DZIELNICY Rembertów</vt:lpstr>
      <vt:lpstr>Spis treści</vt:lpstr>
      <vt:lpstr>Metodologia badania</vt:lpstr>
      <vt:lpstr>Wyniki badania</vt:lpstr>
      <vt:lpstr>Kryteria oceny</vt:lpstr>
      <vt:lpstr>Wyniki badania</vt:lpstr>
      <vt:lpstr>Urząd Dzielnicy Rembertów Otoczenie: Wygląd Urzędu (1)</vt:lpstr>
      <vt:lpstr>Urząd Dzielnicy Rembertów Otoczenie: Wygląd Urzędu (2)</vt:lpstr>
      <vt:lpstr>Urząd Dzielnicy Rembertów Otoczenie: Wygląd Urzędu (3)</vt:lpstr>
      <vt:lpstr>Urząd Dzielnicy Rembertów Otoczenie: Wygląd Urzędu (4)</vt:lpstr>
      <vt:lpstr>Urząd Dzielnicy Rembertów Otoczenie: Wygląd Urzędu (5)</vt:lpstr>
      <vt:lpstr>Urząd Dzielnicy Rembertów Otoczenie: Wygląd Urzędu (6)</vt:lpstr>
      <vt:lpstr>Urząd Dzielnicy Rembertów Otoczenie: Wygląd Urzędu (7)</vt:lpstr>
      <vt:lpstr>Wyniki badania</vt:lpstr>
      <vt:lpstr>Urząd Dzielnicy Rembertów Wygląd zewnętrzny urzędnika i jego stanowisko pracy</vt:lpstr>
      <vt:lpstr>Wyniki badania</vt:lpstr>
      <vt:lpstr>Urząd Dzielnicy Rembertów Zachowanie urzędnika wobec interesanta (1)</vt:lpstr>
      <vt:lpstr>Urząd Dzielnicy Rembertów Zachowanie urzędnika wobec interesanta (2)</vt:lpstr>
      <vt:lpstr>Wyniki badania</vt:lpstr>
      <vt:lpstr>Urząd Dzielnicy Rembertów Urzędnik: Obsługa przedstawionej sprawy (1)</vt:lpstr>
      <vt:lpstr>Urząd Dzielnicy Rembertów Urzędnik: Obsługa przedstawionej sprawy (2)</vt:lpstr>
      <vt:lpstr>Urząd Dzielnicy Rembertów Urzędnik: Obsługa przedstawionej sprawy (3)</vt:lpstr>
      <vt:lpstr>Wyniki badania</vt:lpstr>
      <vt:lpstr>Urząd Dzielnicy Rembertów Urzędnik: Sposób załatwienia przedstawionej sprawy (1)</vt:lpstr>
      <vt:lpstr>Urząd Dzielnicy Rembertów Urzędnik: Sposób załatwienia przedstawionej sprawy (2)</vt:lpstr>
      <vt:lpstr>Urząd Dzielnicy Rembertów Urzędnik: Sposób załatwienia przedstawionej sprawy (3)</vt:lpstr>
      <vt:lpstr>Urząd Dzielnicy Rembertów Urzędnik: Sposób załatwiania przedstawionej sprawy (4)</vt:lpstr>
      <vt:lpstr>Urząd Dzielnicy Rembertów Urzędnik: Sposób załatwienia przedstawionej sprawy (5)</vt:lpstr>
      <vt:lpstr>Urząd Dzielnicy Rembertów Urzędnik: Sposób załatwienia przedstawionej sprawy (6)</vt:lpstr>
      <vt:lpstr>Prezentacja programu PowerPoint</vt:lpstr>
    </vt:vector>
  </TitlesOfParts>
  <Company>Centrum Edukacji Nowoczesnej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ARC</dc:creator>
  <cp:keywords>ARC;Rynek;Opinia</cp:keywords>
  <cp:lastModifiedBy>Natalia Jońca</cp:lastModifiedBy>
  <cp:revision>81</cp:revision>
  <dcterms:created xsi:type="dcterms:W3CDTF">2013-09-17T08:07:59Z</dcterms:created>
  <dcterms:modified xsi:type="dcterms:W3CDTF">2014-02-06T10:09:01Z</dcterms:modified>
</cp:coreProperties>
</file>