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2"/>
  </p:notesMasterIdLst>
  <p:sldIdLst>
    <p:sldId id="288" r:id="rId2"/>
    <p:sldId id="257" r:id="rId3"/>
    <p:sldId id="292" r:id="rId4"/>
    <p:sldId id="290" r:id="rId5"/>
    <p:sldId id="293" r:id="rId6"/>
    <p:sldId id="291" r:id="rId7"/>
    <p:sldId id="294" r:id="rId8"/>
    <p:sldId id="295" r:id="rId9"/>
    <p:sldId id="296" r:id="rId10"/>
    <p:sldId id="302" r:id="rId11"/>
    <p:sldId id="303" r:id="rId12"/>
    <p:sldId id="304" r:id="rId13"/>
    <p:sldId id="305" r:id="rId14"/>
    <p:sldId id="297" r:id="rId15"/>
    <p:sldId id="313" r:id="rId16"/>
    <p:sldId id="298" r:id="rId17"/>
    <p:sldId id="317" r:id="rId18"/>
    <p:sldId id="306" r:id="rId19"/>
    <p:sldId id="299" r:id="rId20"/>
    <p:sldId id="312" r:id="rId21"/>
    <p:sldId id="316" r:id="rId22"/>
    <p:sldId id="310" r:id="rId23"/>
    <p:sldId id="300" r:id="rId24"/>
    <p:sldId id="307" r:id="rId25"/>
    <p:sldId id="308" r:id="rId26"/>
    <p:sldId id="309" r:id="rId27"/>
    <p:sldId id="311" r:id="rId28"/>
    <p:sldId id="314" r:id="rId29"/>
    <p:sldId id="315" r:id="rId30"/>
    <p:sldId id="301" r:id="rId31"/>
  </p:sldIdLst>
  <p:sldSz cx="9145588" cy="6859588"/>
  <p:notesSz cx="6858000" cy="9144000"/>
  <p:defaultTextStyle>
    <a:defPPr>
      <a:defRPr lang="pl-PL"/>
    </a:defPPr>
    <a:lvl1pPr marL="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91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37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83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229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74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72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6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68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8285"/>
    <a:srgbClr val="FFFFFF"/>
    <a:srgbClr val="D1D3D4"/>
    <a:srgbClr val="000000"/>
    <a:srgbClr val="ACA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4" autoAdjust="0"/>
    <p:restoredTop sz="99287" autoAdjust="0"/>
  </p:normalViewPr>
  <p:slideViewPr>
    <p:cSldViewPr showGuides="1">
      <p:cViewPr>
        <p:scale>
          <a:sx n="80" d="100"/>
          <a:sy n="80" d="100"/>
        </p:scale>
        <p:origin x="-852" y="-732"/>
      </p:cViewPr>
      <p:guideLst>
        <p:guide orient="horz" pos="2568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Arkusz_programu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ŚREDNI CZAS OCZEKIWANIA</c:v>
                </c:pt>
                <c:pt idx="2">
                  <c:v>ŚREDNIA LICZBA OSÓB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4.5</c:v>
                </c:pt>
                <c:pt idx="2" formatCode="0.0">
                  <c:v>1.1818181818181819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ŚREDNI CZAS OCZEKIWANIA</c:v>
                </c:pt>
                <c:pt idx="2">
                  <c:v>ŚREDNIA LICZBA OSÓB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3.9</c:v>
                </c:pt>
                <c:pt idx="2" formatCode="0.0">
                  <c:v>1.35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ŚREDNI CZAS OCZEKIWANIA</c:v>
                </c:pt>
                <c:pt idx="2">
                  <c:v>ŚREDNIA LICZBA OSÓB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3.6</c:v>
                </c:pt>
                <c:pt idx="2" formatCode="0.0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6063232"/>
        <c:axId val="196825088"/>
      </c:barChart>
      <c:catAx>
        <c:axId val="196063232"/>
        <c:scaling>
          <c:orientation val="minMax"/>
        </c:scaling>
        <c:delete val="1"/>
        <c:axPos val="b"/>
        <c:majorTickMark val="out"/>
        <c:minorTickMark val="none"/>
        <c:tickLblPos val="none"/>
        <c:crossAx val="196825088"/>
        <c:crosses val="autoZero"/>
        <c:auto val="1"/>
        <c:lblAlgn val="ctr"/>
        <c:lblOffset val="100"/>
        <c:noMultiLvlLbl val="0"/>
      </c:catAx>
      <c:valAx>
        <c:axId val="196825088"/>
        <c:scaling>
          <c:orientation val="minMax"/>
          <c:max val="15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196063232"/>
        <c:crosses val="autoZero"/>
        <c:crossBetween val="between"/>
      </c:valAx>
      <c:spPr>
        <a:noFill/>
        <a:ln w="2325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98949504"/>
        <c:axId val="198951296"/>
      </c:barChart>
      <c:catAx>
        <c:axId val="1989495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8951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895129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894950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9008256"/>
        <c:axId val="199009792"/>
      </c:barChart>
      <c:catAx>
        <c:axId val="199008256"/>
        <c:scaling>
          <c:orientation val="maxMin"/>
        </c:scaling>
        <c:delete val="1"/>
        <c:axPos val="b"/>
        <c:majorTickMark val="out"/>
        <c:minorTickMark val="none"/>
        <c:tickLblPos val="none"/>
        <c:crossAx val="199009792"/>
        <c:crosses val="autoZero"/>
        <c:auto val="1"/>
        <c:lblAlgn val="ctr"/>
        <c:lblOffset val="100"/>
        <c:noMultiLvlLbl val="0"/>
      </c:catAx>
      <c:valAx>
        <c:axId val="199009792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9900825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0.6</c:v>
                </c:pt>
                <c:pt idx="1">
                  <c:v>0.05</c:v>
                </c:pt>
                <c:pt idx="2">
                  <c:v>0.25</c:v>
                </c:pt>
                <c:pt idx="3">
                  <c:v>0.15</c:v>
                </c:pt>
                <c:pt idx="4">
                  <c:v>0.05</c:v>
                </c:pt>
                <c:pt idx="5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0.7</c:v>
                </c:pt>
                <c:pt idx="1">
                  <c:v>0.05</c:v>
                </c:pt>
                <c:pt idx="2">
                  <c:v>0.2</c:v>
                </c:pt>
                <c:pt idx="3">
                  <c:v>0</c:v>
                </c:pt>
                <c:pt idx="4">
                  <c:v>0.2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0.4</c:v>
                </c:pt>
                <c:pt idx="1">
                  <c:v>0.05</c:v>
                </c:pt>
                <c:pt idx="2">
                  <c:v>0.5</c:v>
                </c:pt>
                <c:pt idx="3">
                  <c:v>0</c:v>
                </c:pt>
                <c:pt idx="4">
                  <c:v>0.2</c:v>
                </c:pt>
                <c:pt idx="5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9301376"/>
        <c:axId val="199307264"/>
      </c:barChart>
      <c:catAx>
        <c:axId val="1993013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9307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930726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930137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892531876138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Sheet1!$A$2:$A$30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/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Sheet1!$B$2:$B$30</c:f>
              <c:numCache>
                <c:formatCode>0%</c:formatCode>
                <c:ptCount val="19"/>
                <c:pt idx="0">
                  <c:v>0.65</c:v>
                </c:pt>
                <c:pt idx="1">
                  <c:v>0.75</c:v>
                </c:pt>
                <c:pt idx="2">
                  <c:v>0.9</c:v>
                </c:pt>
                <c:pt idx="4">
                  <c:v>0.95</c:v>
                </c:pt>
                <c:pt idx="5">
                  <c:v>1</c:v>
                </c:pt>
                <c:pt idx="6">
                  <c:v>1</c:v>
                </c:pt>
                <c:pt idx="8">
                  <c:v>0.95</c:v>
                </c:pt>
                <c:pt idx="9">
                  <c:v>1</c:v>
                </c:pt>
                <c:pt idx="10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0.95</c:v>
                </c:pt>
                <c:pt idx="16">
                  <c:v>0.35</c:v>
                </c:pt>
                <c:pt idx="17">
                  <c:v>0.15</c:v>
                </c:pt>
                <c:pt idx="18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Sheet1!$A$2:$A$30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/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Sheet1!$C$2:$C$30</c:f>
              <c:numCache>
                <c:formatCode>0%</c:formatCode>
                <c:ptCount val="19"/>
                <c:pt idx="0">
                  <c:v>0.35</c:v>
                </c:pt>
                <c:pt idx="1">
                  <c:v>0.25</c:v>
                </c:pt>
                <c:pt idx="2">
                  <c:v>0.1</c:v>
                </c:pt>
                <c:pt idx="4">
                  <c:v>0.05</c:v>
                </c:pt>
                <c:pt idx="8">
                  <c:v>0.05</c:v>
                </c:pt>
                <c:pt idx="14">
                  <c:v>0.05</c:v>
                </c:pt>
                <c:pt idx="16">
                  <c:v>0.65</c:v>
                </c:pt>
                <c:pt idx="17">
                  <c:v>0.85</c:v>
                </c:pt>
                <c:pt idx="18">
                  <c:v>0.8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Sheet1!$A$2:$A$30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/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Sheet1!$D$2:$D$30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99454720"/>
        <c:axId val="199456256"/>
      </c:barChart>
      <c:catAx>
        <c:axId val="199454720"/>
        <c:scaling>
          <c:orientation val="maxMin"/>
        </c:scaling>
        <c:delete val="1"/>
        <c:axPos val="l"/>
        <c:majorTickMark val="out"/>
        <c:minorTickMark val="none"/>
        <c:tickLblPos val="none"/>
        <c:crossAx val="199456256"/>
        <c:crosses val="autoZero"/>
        <c:auto val="1"/>
        <c:lblAlgn val="ctr"/>
        <c:lblOffset val="100"/>
        <c:noMultiLvlLbl val="0"/>
      </c:catAx>
      <c:valAx>
        <c:axId val="19945625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9454720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9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Sheet1!$B$2:$B$26</c:f>
              <c:numCache>
                <c:formatCode>0%</c:formatCode>
                <c:ptCount val="20"/>
                <c:pt idx="0" formatCode="####%">
                  <c:v>0.95454545454545459</c:v>
                </c:pt>
                <c:pt idx="1">
                  <c:v>0.9</c:v>
                </c:pt>
                <c:pt idx="2">
                  <c:v>0.8</c:v>
                </c:pt>
                <c:pt idx="4" formatCode="####%">
                  <c:v>0.86363636363636365</c:v>
                </c:pt>
                <c:pt idx="5" formatCode="####%">
                  <c:v>0.95</c:v>
                </c:pt>
                <c:pt idx="6" formatCode="####%">
                  <c:v>0.95</c:v>
                </c:pt>
                <c:pt idx="8" formatCode="####%">
                  <c:v>4.5454545454545456E-2</c:v>
                </c:pt>
                <c:pt idx="10" formatCode="####%">
                  <c:v>0.05</c:v>
                </c:pt>
                <c:pt idx="12" formatCode="####%">
                  <c:v>0.81818181818181812</c:v>
                </c:pt>
                <c:pt idx="13" formatCode="####%">
                  <c:v>0.95</c:v>
                </c:pt>
                <c:pt idx="14" formatCode="####%">
                  <c:v>0.95</c:v>
                </c:pt>
                <c:pt idx="16" formatCode="####%">
                  <c:v>0.90909090909090906</c:v>
                </c:pt>
                <c:pt idx="17" formatCode="####%">
                  <c:v>0.8</c:v>
                </c:pt>
                <c:pt idx="18" formatCode="####%">
                  <c:v>0.7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elete val="1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Sheet1!$C$2:$C$26</c:f>
              <c:numCache>
                <c:formatCode>0%</c:formatCode>
                <c:ptCount val="20"/>
                <c:pt idx="0" formatCode="####%">
                  <c:v>4.5454545454545456E-2</c:v>
                </c:pt>
                <c:pt idx="1">
                  <c:v>0.05</c:v>
                </c:pt>
                <c:pt idx="2">
                  <c:v>0.2</c:v>
                </c:pt>
                <c:pt idx="4" formatCode="####%">
                  <c:v>0.13636363636363635</c:v>
                </c:pt>
                <c:pt idx="5" formatCode="####%">
                  <c:v>0.05</c:v>
                </c:pt>
                <c:pt idx="8" formatCode="####%">
                  <c:v>0.86363636363636365</c:v>
                </c:pt>
                <c:pt idx="9" formatCode="####%">
                  <c:v>1</c:v>
                </c:pt>
                <c:pt idx="10" formatCode="####%">
                  <c:v>0.9</c:v>
                </c:pt>
                <c:pt idx="12" formatCode="####%">
                  <c:v>9.0909090909090912E-2</c:v>
                </c:pt>
                <c:pt idx="13" formatCode="####%">
                  <c:v>0.05</c:v>
                </c:pt>
                <c:pt idx="16" formatCode="####%">
                  <c:v>9.0909090909090912E-2</c:v>
                </c:pt>
                <c:pt idx="17" formatCode="####%">
                  <c:v>0.15</c:v>
                </c:pt>
                <c:pt idx="18" formatCode="####%">
                  <c:v>0.3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Sheet1!$D$2:$D$26</c:f>
              <c:numCache>
                <c:formatCode>0%</c:formatCode>
                <c:ptCount val="20"/>
                <c:pt idx="1">
                  <c:v>0.05</c:v>
                </c:pt>
                <c:pt idx="2">
                  <c:v>0.02</c:v>
                </c:pt>
                <c:pt idx="6" formatCode="####%">
                  <c:v>0.05</c:v>
                </c:pt>
                <c:pt idx="8" formatCode="####%">
                  <c:v>9.0909090909090912E-2</c:v>
                </c:pt>
                <c:pt idx="10" formatCode="####%">
                  <c:v>0.05</c:v>
                </c:pt>
                <c:pt idx="12" formatCode="####%">
                  <c:v>9.0909090909090912E-2</c:v>
                </c:pt>
                <c:pt idx="14" formatCode="####%">
                  <c:v>0.05</c:v>
                </c:pt>
                <c:pt idx="17" formatCode="####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99744512"/>
        <c:axId val="199746304"/>
      </c:barChart>
      <c:catAx>
        <c:axId val="199744512"/>
        <c:scaling>
          <c:orientation val="maxMin"/>
        </c:scaling>
        <c:delete val="1"/>
        <c:axPos val="l"/>
        <c:majorTickMark val="out"/>
        <c:minorTickMark val="none"/>
        <c:tickLblPos val="none"/>
        <c:crossAx val="199746304"/>
        <c:crosses val="autoZero"/>
        <c:auto val="1"/>
        <c:lblAlgn val="ctr"/>
        <c:lblOffset val="100"/>
        <c:noMultiLvlLbl val="0"/>
      </c:catAx>
      <c:valAx>
        <c:axId val="199746304"/>
        <c:scaling>
          <c:orientation val="minMax"/>
          <c:max val="1"/>
          <c:min val="0"/>
        </c:scaling>
        <c:delete val="1"/>
        <c:axPos val="t"/>
        <c:numFmt formatCode="####%" sourceLinked="1"/>
        <c:majorTickMark val="out"/>
        <c:minorTickMark val="none"/>
        <c:tickLblPos val="none"/>
        <c:crossAx val="19974451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4.3825760009478999E-2"/>
          <c:y val="0.94209541062801927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0606060606060623E-3"/>
          <c:w val="1"/>
          <c:h val="0.569696969696969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(N=16)</c:v>
                </c:pt>
                <c:pt idx="2">
                  <c:v>2011 (N=14)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0.55000000000000004</c:v>
                </c:pt>
                <c:pt idx="1">
                  <c:v>0.56000000000000005</c:v>
                </c:pt>
                <c:pt idx="2">
                  <c:v>0.21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3382">
              <a:noFill/>
            </a:ln>
          </c:spPr>
          <c:invertIfNegative val="0"/>
          <c:dLbls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362574987258412E-2"/>
                  <c:y val="-0.369475623598563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(N=16)</c:v>
                </c:pt>
                <c:pt idx="2">
                  <c:v>2011 (N=14)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0.4</c:v>
                </c:pt>
                <c:pt idx="1">
                  <c:v>0.31</c:v>
                </c:pt>
                <c:pt idx="2">
                  <c:v>0.14000000000000001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(N=16)</c:v>
                </c:pt>
                <c:pt idx="2">
                  <c:v>2011 (N=14)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0">
                  <c:v>0.05</c:v>
                </c:pt>
                <c:pt idx="1">
                  <c:v>0.13</c:v>
                </c:pt>
                <c:pt idx="2">
                  <c:v>0.64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05290880"/>
        <c:axId val="205313152"/>
      </c:barChart>
      <c:catAx>
        <c:axId val="20529088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05313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531315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05290880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22"/>
          <c:h val="0.29090909090909134"/>
        </c:manualLayout>
      </c:layout>
      <c:overlay val="0"/>
      <c:spPr>
        <a:noFill/>
        <a:ln w="23382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(N=22*)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1733248"/>
        <c:axId val="181760384"/>
      </c:barChart>
      <c:catAx>
        <c:axId val="18173324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81760384"/>
        <c:crosses val="autoZero"/>
        <c:auto val="1"/>
        <c:lblAlgn val="ctr"/>
        <c:lblOffset val="100"/>
        <c:noMultiLvlLbl val="0"/>
      </c:catAx>
      <c:valAx>
        <c:axId val="18176038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17332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przywitał, ale użył innych słów a powitanie nie było uprzejme</c:v>
                </c:pt>
                <c:pt idx="2">
                  <c:v>Tak, przywitał mnie uprzejmie, ale użył innych słów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0.68181818181818188</c:v>
                </c:pt>
                <c:pt idx="1">
                  <c:v>0.13600000000000001</c:v>
                </c:pt>
                <c:pt idx="2">
                  <c:v>9.0999999999999998E-2</c:v>
                </c:pt>
                <c:pt idx="3">
                  <c:v>9.0999999999999998E-2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przywitał, ale użył innych słów a powitanie nie było uprzejme</c:v>
                </c:pt>
                <c:pt idx="2">
                  <c:v>Tak, przywitał mnie uprzejmie, ale użył innych słów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</c:v>
                </c:pt>
                <c:pt idx="1">
                  <c:v>0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przywitał, ale użył innych słów a powitanie nie było uprzejme</c:v>
                </c:pt>
                <c:pt idx="2">
                  <c:v>Tak, przywitał mnie uprzejmie, ale użył innych słów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0.95</c:v>
                </c:pt>
                <c:pt idx="1">
                  <c:v>0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9328128"/>
        <c:axId val="205315456"/>
      </c:barChart>
      <c:catAx>
        <c:axId val="199328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05315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5315456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932812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730037472706625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(N=22*)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1</c:v>
                </c:pt>
                <c:pt idx="1">
                  <c:v>0.8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(N=22*)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1">
                  <c:v>0.15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chemeClr val="tx1"/>
            </a:solidFill>
            <a:ln w="23586">
              <a:noFill/>
            </a:ln>
          </c:spPr>
          <c:invertIfNegative val="0"/>
          <c:dLbls>
            <c:dLbl>
              <c:idx val="2"/>
              <c:layout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(N=22*)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1">
                  <c:v>0.05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98707072"/>
        <c:axId val="198708608"/>
      </c:barChart>
      <c:catAx>
        <c:axId val="1987070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8708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870860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98707072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1.2576163953833446E-3"/>
          <c:y val="0.74515793588949142"/>
          <c:w val="0.8445230329231026"/>
          <c:h val="0.23531051283619719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657254216804879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tx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(N=22*)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(N=22*)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Nie od razu, nie wyjaśnił przyczyny ani nie przeprosił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(N=22*)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(N=22*)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95120128"/>
        <c:axId val="195134208"/>
      </c:barChart>
      <c:catAx>
        <c:axId val="1951201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5134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513420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95120128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0"/>
          <c:y val="0.68759043154025457"/>
          <c:w val="1"/>
          <c:h val="0.27187829378586564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 czytelne?</c:v>
                </c:pt>
                <c:pt idx="2">
                  <c:v>Czy oznakowanie poszczególnych stanowisk BAiSO/ WOM/ PI jest widoczne / 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0.95</c:v>
                </c:pt>
                <c:pt idx="2">
                  <c:v>0.9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 czytelne?</c:v>
                </c:pt>
                <c:pt idx="2">
                  <c:v>Czy oznakowanie poszczególnych stanowisk BAiSO/ WOM/ PI jest widoczne / 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 czytelne?</c:v>
                </c:pt>
                <c:pt idx="2">
                  <c:v>Czy oznakowanie poszczególnych stanowisk BAiSO/ WOM/ PI jest widoczne / 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7732608"/>
        <c:axId val="197735936"/>
      </c:barChart>
      <c:catAx>
        <c:axId val="1977326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7735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773593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773260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Sheet1!$B$2:$B$31</c:f>
              <c:numCache>
                <c:formatCode>####%</c:formatCode>
                <c:ptCount val="24"/>
                <c:pt idx="0">
                  <c:v>0.77272727272727271</c:v>
                </c:pt>
                <c:pt idx="1">
                  <c:v>1</c:v>
                </c:pt>
                <c:pt idx="2">
                  <c:v>0.95</c:v>
                </c:pt>
                <c:pt idx="4">
                  <c:v>1</c:v>
                </c:pt>
                <c:pt idx="5">
                  <c:v>0.95</c:v>
                </c:pt>
                <c:pt idx="6">
                  <c:v>1</c:v>
                </c:pt>
                <c:pt idx="8">
                  <c:v>9.0909090909090912E-2</c:v>
                </c:pt>
                <c:pt idx="10">
                  <c:v>0.05</c:v>
                </c:pt>
                <c:pt idx="12">
                  <c:v>4.5454545454545456E-2</c:v>
                </c:pt>
                <c:pt idx="14">
                  <c:v>0.05</c:v>
                </c:pt>
                <c:pt idx="16">
                  <c:v>4.5454545454545456E-2</c:v>
                </c:pt>
                <c:pt idx="18">
                  <c:v>0.1</c:v>
                </c:pt>
                <c:pt idx="20">
                  <c:v>0.95454545454545459</c:v>
                </c:pt>
                <c:pt idx="21" formatCode="0%">
                  <c:v>0.9</c:v>
                </c:pt>
                <c:pt idx="22" formatCode="0%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Sheet1!$C$2:$C$31</c:f>
              <c:numCache>
                <c:formatCode>General</c:formatCode>
                <c:ptCount val="24"/>
                <c:pt idx="0" formatCode="####%">
                  <c:v>0.22727272727272727</c:v>
                </c:pt>
                <c:pt idx="2" formatCode="####%">
                  <c:v>0.05</c:v>
                </c:pt>
                <c:pt idx="5" formatCode="####%">
                  <c:v>0.05</c:v>
                </c:pt>
                <c:pt idx="8" formatCode="####%">
                  <c:v>0.90909090909090906</c:v>
                </c:pt>
                <c:pt idx="9" formatCode="####%">
                  <c:v>1</c:v>
                </c:pt>
                <c:pt idx="10" formatCode="####%">
                  <c:v>0.95</c:v>
                </c:pt>
                <c:pt idx="12" formatCode="####%">
                  <c:v>0.95454545454545459</c:v>
                </c:pt>
                <c:pt idx="13" formatCode="####%">
                  <c:v>1</c:v>
                </c:pt>
                <c:pt idx="14" formatCode="####%">
                  <c:v>0.95</c:v>
                </c:pt>
                <c:pt idx="16" formatCode="####%">
                  <c:v>0.95454545454545459</c:v>
                </c:pt>
                <c:pt idx="17" formatCode="####%">
                  <c:v>1</c:v>
                </c:pt>
                <c:pt idx="18" formatCode="####%">
                  <c:v>0.9</c:v>
                </c:pt>
                <c:pt idx="20" formatCode="####%">
                  <c:v>4.5454545454545456E-2</c:v>
                </c:pt>
                <c:pt idx="21" formatCode="0%">
                  <c:v>0.1</c:v>
                </c:pt>
                <c:pt idx="2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24"/>
                <c:pt idx="2" formatCode="####%">
                  <c:v>0.33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99634944"/>
        <c:axId val="199636480"/>
      </c:barChart>
      <c:catAx>
        <c:axId val="199634944"/>
        <c:scaling>
          <c:orientation val="maxMin"/>
        </c:scaling>
        <c:delete val="1"/>
        <c:axPos val="l"/>
        <c:majorTickMark val="out"/>
        <c:minorTickMark val="none"/>
        <c:tickLblPos val="none"/>
        <c:crossAx val="199636480"/>
        <c:crosses val="autoZero"/>
        <c:auto val="1"/>
        <c:lblAlgn val="ctr"/>
        <c:lblOffset val="100"/>
        <c:noMultiLvlLbl val="0"/>
      </c:catAx>
      <c:valAx>
        <c:axId val="199636480"/>
        <c:scaling>
          <c:orientation val="minMax"/>
          <c:max val="1"/>
          <c:min val="0"/>
        </c:scaling>
        <c:delete val="1"/>
        <c:axPos val="t"/>
        <c:numFmt formatCode="####%" sourceLinked="1"/>
        <c:majorTickMark val="out"/>
        <c:minorTickMark val="none"/>
        <c:tickLblPos val="none"/>
        <c:crossAx val="19963494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6254629629629629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4654823428079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10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urzędnik opuszczał stanowisko pracy podczas rozmowy z Tobą</c:v>
                </c:pt>
              </c:strCache>
            </c:strRef>
          </c:cat>
          <c:val>
            <c:numRef>
              <c:f>Sheet1!$B$2:$B$15</c:f>
              <c:numCache>
                <c:formatCode>####%</c:formatCode>
                <c:ptCount val="11"/>
                <c:pt idx="0">
                  <c:v>0.68181818181818188</c:v>
                </c:pt>
                <c:pt idx="1">
                  <c:v>0.75</c:v>
                </c:pt>
                <c:pt idx="2">
                  <c:v>0.57999999999999996</c:v>
                </c:pt>
                <c:pt idx="4">
                  <c:v>1</c:v>
                </c:pt>
                <c:pt idx="5">
                  <c:v>1</c:v>
                </c:pt>
                <c:pt idx="6">
                  <c:v>0.95</c:v>
                </c:pt>
                <c:pt idx="8">
                  <c:v>9.0909090909090912E-2</c:v>
                </c:pt>
                <c:pt idx="9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urzędnik opuszczał stanowisko pracy podczas rozmowy z Tobą</c:v>
                </c:pt>
              </c:strCache>
            </c:strRef>
          </c:cat>
          <c:val>
            <c:numRef>
              <c:f>Sheet1!$C$2:$C$15</c:f>
              <c:numCache>
                <c:formatCode>####%</c:formatCode>
                <c:ptCount val="11"/>
                <c:pt idx="0">
                  <c:v>0.31818181818181818</c:v>
                </c:pt>
                <c:pt idx="1">
                  <c:v>0.25</c:v>
                </c:pt>
                <c:pt idx="2">
                  <c:v>0.42</c:v>
                </c:pt>
                <c:pt idx="6">
                  <c:v>0.05</c:v>
                </c:pt>
                <c:pt idx="8">
                  <c:v>0.90909090909090906</c:v>
                </c:pt>
                <c:pt idx="9">
                  <c:v>0.85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00484736"/>
        <c:axId val="200486272"/>
      </c:barChart>
      <c:catAx>
        <c:axId val="200484736"/>
        <c:scaling>
          <c:orientation val="maxMin"/>
        </c:scaling>
        <c:delete val="1"/>
        <c:axPos val="l"/>
        <c:majorTickMark val="out"/>
        <c:minorTickMark val="none"/>
        <c:tickLblPos val="none"/>
        <c:crossAx val="200486272"/>
        <c:crosses val="autoZero"/>
        <c:auto val="1"/>
        <c:lblAlgn val="ctr"/>
        <c:lblOffset val="100"/>
        <c:noMultiLvlLbl val="0"/>
      </c:catAx>
      <c:valAx>
        <c:axId val="200486272"/>
        <c:scaling>
          <c:orientation val="minMax"/>
          <c:max val="1"/>
          <c:min val="0"/>
        </c:scaling>
        <c:delete val="1"/>
        <c:axPos val="t"/>
        <c:numFmt formatCode="####%" sourceLinked="1"/>
        <c:majorTickMark val="out"/>
        <c:minorTickMark val="none"/>
        <c:tickLblPos val="none"/>
        <c:crossAx val="20048473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8.6214233682315067E-2"/>
          <c:y val="0.92442850990525405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(N=22)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05226368"/>
        <c:axId val="205227904"/>
      </c:barChart>
      <c:catAx>
        <c:axId val="20522636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205227904"/>
        <c:crosses val="autoZero"/>
        <c:auto val="1"/>
        <c:lblAlgn val="ctr"/>
        <c:lblOffset val="100"/>
        <c:noMultiLvlLbl val="0"/>
      </c:catAx>
      <c:valAx>
        <c:axId val="20522790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0522636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0.63636363636363635</c:v>
                </c:pt>
                <c:pt idx="1">
                  <c:v>0.18181818181818182</c:v>
                </c:pt>
                <c:pt idx="2">
                  <c:v>0</c:v>
                </c:pt>
                <c:pt idx="3">
                  <c:v>0.182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0.5</c:v>
                </c:pt>
                <c:pt idx="1">
                  <c:v>0.25</c:v>
                </c:pt>
                <c:pt idx="2">
                  <c:v>0.05</c:v>
                </c:pt>
                <c:pt idx="3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0.53</c:v>
                </c:pt>
                <c:pt idx="1">
                  <c:v>0.26</c:v>
                </c:pt>
                <c:pt idx="2">
                  <c:v>0</c:v>
                </c:pt>
                <c:pt idx="3">
                  <c:v>0.21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09162624"/>
        <c:axId val="209164160"/>
      </c:barChart>
      <c:catAx>
        <c:axId val="209162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0916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16416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0916262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197608886862E-2"/>
          <c:y val="5.9422750424448369E-2"/>
          <c:w val="0.58692115679056589"/>
          <c:h val="0.797962648556876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(N=22)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3"/>
                <c:pt idx="0" formatCode="####%">
                  <c:v>9.0909090909090912E-2</c:v>
                </c:pt>
                <c:pt idx="1">
                  <c:v>0.15</c:v>
                </c:pt>
                <c:pt idx="2">
                  <c:v>0.21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(N=22)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3"/>
                <c:pt idx="0" formatCode="####%">
                  <c:v>0.5</c:v>
                </c:pt>
                <c:pt idx="1">
                  <c:v>0.45</c:v>
                </c:pt>
                <c:pt idx="2">
                  <c:v>0.47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14887">
              <a:noFill/>
            </a:ln>
          </c:spPr>
          <c:invertIfNegative val="0"/>
          <c:dLbls>
            <c:dLbl>
              <c:idx val="0"/>
              <c:layout>
                <c:manualLayout>
                  <c:x val="1.0405225096348445E-2"/>
                  <c:y val="-1.71343918389272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644763556643947E-3"/>
                  <c:y val="-2.06998480615143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(N=22)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3"/>
                <c:pt idx="0" formatCode="####%">
                  <c:v>0.40909090909090906</c:v>
                </c:pt>
                <c:pt idx="1">
                  <c:v>0.4</c:v>
                </c:pt>
                <c:pt idx="2">
                  <c:v>0.32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09092992"/>
        <c:axId val="209094528"/>
      </c:barChart>
      <c:catAx>
        <c:axId val="20909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88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09094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0945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09092992"/>
        <c:crosses val="autoZero"/>
        <c:crossBetween val="between"/>
      </c:valAx>
      <c:spPr>
        <a:noFill/>
        <a:ln w="14887">
          <a:noFill/>
        </a:ln>
      </c:spPr>
    </c:plotArea>
    <c:legend>
      <c:legendPos val="r"/>
      <c:layout/>
      <c:overlay val="0"/>
      <c:spPr>
        <a:noFill/>
        <a:ln w="14887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(N=22*)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09274752"/>
        <c:axId val="209276288"/>
      </c:barChart>
      <c:catAx>
        <c:axId val="209274752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209276288"/>
        <c:crosses val="autoZero"/>
        <c:auto val="1"/>
        <c:lblAlgn val="ctr"/>
        <c:lblOffset val="100"/>
        <c:noMultiLvlLbl val="0"/>
      </c:catAx>
      <c:valAx>
        <c:axId val="209276288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092747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0.77272727272727271</c:v>
                </c:pt>
                <c:pt idx="1">
                  <c:v>9.0909090909090912E-2</c:v>
                </c:pt>
                <c:pt idx="2">
                  <c:v>4.5454545454545456E-2</c:v>
                </c:pt>
                <c:pt idx="3">
                  <c:v>4.5454545454545456E-2</c:v>
                </c:pt>
                <c:pt idx="4">
                  <c:v>9.0909090909090912E-2</c:v>
                </c:pt>
                <c:pt idx="5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0.9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  <c:pt idx="4">
                  <c:v>0</c:v>
                </c:pt>
                <c:pt idx="5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0.89</c:v>
                </c:pt>
                <c:pt idx="1">
                  <c:v>0.11</c:v>
                </c:pt>
                <c:pt idx="2">
                  <c:v>0.05</c:v>
                </c:pt>
                <c:pt idx="3">
                  <c:v>0.16</c:v>
                </c:pt>
                <c:pt idx="4">
                  <c:v>0.11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09401728"/>
        <c:axId val="209403264"/>
      </c:barChart>
      <c:catAx>
        <c:axId val="2094017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09403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40326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0940172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  <c:pt idx="4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0.18181818181818182</c:v>
                </c:pt>
                <c:pt idx="1">
                  <c:v>4.5454545454545456E-2</c:v>
                </c:pt>
                <c:pt idx="2">
                  <c:v>0</c:v>
                </c:pt>
                <c:pt idx="3">
                  <c:v>0.72727272727272729</c:v>
                </c:pt>
                <c:pt idx="4">
                  <c:v>4.5454545454545456E-2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  <c:pt idx="4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0.05</c:v>
                </c:pt>
                <c:pt idx="1">
                  <c:v>0.2</c:v>
                </c:pt>
                <c:pt idx="2">
                  <c:v>0.05</c:v>
                </c:pt>
                <c:pt idx="3">
                  <c:v>0.7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  <c:pt idx="4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0.16</c:v>
                </c:pt>
                <c:pt idx="1">
                  <c:v>0.21</c:v>
                </c:pt>
                <c:pt idx="2">
                  <c:v>0.05</c:v>
                </c:pt>
                <c:pt idx="3">
                  <c:v>0.63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09446400"/>
        <c:axId val="209447936"/>
      </c:barChart>
      <c:catAx>
        <c:axId val="2094464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0944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44793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0944640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(N=22*)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09721216"/>
        <c:axId val="209722752"/>
      </c:barChart>
      <c:catAx>
        <c:axId val="209721216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209722752"/>
        <c:crosses val="autoZero"/>
        <c:auto val="1"/>
        <c:lblAlgn val="ctr"/>
        <c:lblOffset val="100"/>
        <c:noMultiLvlLbl val="0"/>
      </c:catAx>
      <c:valAx>
        <c:axId val="20972275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097212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0.72727272727272729</c:v>
                </c:pt>
                <c:pt idx="1">
                  <c:v>0.36363636363636365</c:v>
                </c:pt>
                <c:pt idx="2">
                  <c:v>0.63636363636363635</c:v>
                </c:pt>
                <c:pt idx="3">
                  <c:v>0.45454545454545453</c:v>
                </c:pt>
                <c:pt idx="4">
                  <c:v>4.5454545454545456E-2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</c:v>
                </c:pt>
                <c:pt idx="1">
                  <c:v>0.5</c:v>
                </c:pt>
                <c:pt idx="2">
                  <c:v>0.75</c:v>
                </c:pt>
                <c:pt idx="3">
                  <c:v>0.5</c:v>
                </c:pt>
                <c:pt idx="4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0.95</c:v>
                </c:pt>
                <c:pt idx="1">
                  <c:v>0.53</c:v>
                </c:pt>
                <c:pt idx="2">
                  <c:v>0.63</c:v>
                </c:pt>
                <c:pt idx="3">
                  <c:v>0.37</c:v>
                </c:pt>
                <c:pt idx="4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09766272"/>
        <c:axId val="209767808"/>
      </c:barChart>
      <c:catAx>
        <c:axId val="2097662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09767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76780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0976627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8014464"/>
        <c:axId val="198016000"/>
      </c:barChart>
      <c:catAx>
        <c:axId val="198014464"/>
        <c:scaling>
          <c:orientation val="maxMin"/>
        </c:scaling>
        <c:delete val="1"/>
        <c:axPos val="b"/>
        <c:majorTickMark val="out"/>
        <c:minorTickMark val="none"/>
        <c:tickLblPos val="none"/>
        <c:crossAx val="198016000"/>
        <c:crosses val="autoZero"/>
        <c:auto val="1"/>
        <c:lblAlgn val="ctr"/>
        <c:lblOffset val="100"/>
        <c:noMultiLvlLbl val="0"/>
      </c:catAx>
      <c:valAx>
        <c:axId val="198016000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980144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(N=22*)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15203200"/>
        <c:axId val="215204992"/>
      </c:barChart>
      <c:catAx>
        <c:axId val="215203200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215204992"/>
        <c:crosses val="autoZero"/>
        <c:auto val="1"/>
        <c:lblAlgn val="ctr"/>
        <c:lblOffset val="100"/>
        <c:noMultiLvlLbl val="0"/>
      </c:catAx>
      <c:valAx>
        <c:axId val="21520499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152032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(N=15)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15313024"/>
        <c:axId val="215314816"/>
      </c:barChart>
      <c:catAx>
        <c:axId val="215313024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215314816"/>
        <c:crosses val="autoZero"/>
        <c:auto val="1"/>
        <c:lblAlgn val="ctr"/>
        <c:lblOffset val="100"/>
        <c:noMultiLvlLbl val="0"/>
      </c:catAx>
      <c:valAx>
        <c:axId val="21531481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153130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(N=22)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0.18181818181818182</c:v>
                </c:pt>
                <c:pt idx="1">
                  <c:v>0.13636363636363635</c:v>
                </c:pt>
                <c:pt idx="2">
                  <c:v>4.5454545454545456E-2</c:v>
                </c:pt>
                <c:pt idx="3">
                  <c:v>4.5454545454545456E-2</c:v>
                </c:pt>
                <c:pt idx="4">
                  <c:v>0.59090909090909094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0.15</c:v>
                </c:pt>
                <c:pt idx="1">
                  <c:v>0.1</c:v>
                </c:pt>
                <c:pt idx="2">
                  <c:v>0.15</c:v>
                </c:pt>
                <c:pt idx="3">
                  <c:v>0.1</c:v>
                </c:pt>
                <c:pt idx="4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0.37</c:v>
                </c:pt>
                <c:pt idx="1">
                  <c:v>0.21</c:v>
                </c:pt>
                <c:pt idx="2">
                  <c:v>0</c:v>
                </c:pt>
                <c:pt idx="3">
                  <c:v>0</c:v>
                </c:pt>
                <c:pt idx="4">
                  <c:v>0.42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15575168"/>
        <c:axId val="215609728"/>
      </c:barChart>
      <c:catAx>
        <c:axId val="215575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15609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56097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1557516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0.8666666666666667</c:v>
                </c:pt>
                <c:pt idx="1">
                  <c:v>0.13333333333333333</c:v>
                </c:pt>
                <c:pt idx="2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</c:v>
                </c:pt>
                <c:pt idx="1">
                  <c:v>0.3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0.53</c:v>
                </c:pt>
                <c:pt idx="1">
                  <c:v>0.26</c:v>
                </c:pt>
                <c:pt idx="2">
                  <c:v>0.21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15460480"/>
        <c:axId val="215474560"/>
      </c:barChart>
      <c:catAx>
        <c:axId val="2154604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1547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547456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1546048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(N=22*)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15717760"/>
        <c:axId val="215719296"/>
      </c:barChart>
      <c:catAx>
        <c:axId val="215717760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215719296"/>
        <c:crosses val="autoZero"/>
        <c:auto val="1"/>
        <c:lblAlgn val="ctr"/>
        <c:lblOffset val="100"/>
        <c:noMultiLvlLbl val="0"/>
      </c:catAx>
      <c:valAx>
        <c:axId val="21571929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1571776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(N=22)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w kasie </c:v>
                </c:pt>
                <c:pt idx="1">
                  <c:v>Tak, w banku 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0.18181818181818182</c:v>
                </c:pt>
                <c:pt idx="1">
                  <c:v>4.5454545454545456E-2</c:v>
                </c:pt>
                <c:pt idx="2">
                  <c:v>4.5454545454545456E-2</c:v>
                </c:pt>
                <c:pt idx="3">
                  <c:v>0.13636363636363635</c:v>
                </c:pt>
                <c:pt idx="4">
                  <c:v>0.59090909090909094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w kasie </c:v>
                </c:pt>
                <c:pt idx="1">
                  <c:v>Tak, w banku 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0.35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  <c:pt idx="4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w kasie </c:v>
                </c:pt>
                <c:pt idx="1">
                  <c:v>Tak, w banku 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0.21</c:v>
                </c:pt>
                <c:pt idx="1">
                  <c:v>0.05</c:v>
                </c:pt>
                <c:pt idx="2">
                  <c:v>0.11</c:v>
                </c:pt>
                <c:pt idx="3">
                  <c:v>0.11</c:v>
                </c:pt>
                <c:pt idx="4">
                  <c:v>0.63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15848832"/>
        <c:axId val="215850368"/>
      </c:barChart>
      <c:catAx>
        <c:axId val="2158488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15850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585036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1584883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0.72727272727272729</c:v>
                </c:pt>
                <c:pt idx="1">
                  <c:v>0</c:v>
                </c:pt>
                <c:pt idx="2">
                  <c:v>0.27272727272727271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0.75</c:v>
                </c:pt>
                <c:pt idx="1">
                  <c:v>0</c:v>
                </c:pt>
                <c:pt idx="2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0.11</c:v>
                </c:pt>
                <c:pt idx="2">
                  <c:v>0.32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15979904"/>
        <c:axId val="215981440"/>
      </c:barChart>
      <c:catAx>
        <c:axId val="2159799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15981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598144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1597990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8"/>
                <c:pt idx="0">
                  <c:v>0.45454545454545453</c:v>
                </c:pt>
                <c:pt idx="1">
                  <c:v>0.65</c:v>
                </c:pt>
                <c:pt idx="2">
                  <c:v>0.53</c:v>
                </c:pt>
                <c:pt idx="4">
                  <c:v>0.40909090909090906</c:v>
                </c:pt>
                <c:pt idx="5">
                  <c:v>0.25</c:v>
                </c:pt>
                <c:pt idx="6">
                  <c:v>0.37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8"/>
                <c:pt idx="0">
                  <c:v>0.54545454545454541</c:v>
                </c:pt>
                <c:pt idx="1">
                  <c:v>0.35</c:v>
                </c:pt>
                <c:pt idx="2">
                  <c:v>0.47</c:v>
                </c:pt>
                <c:pt idx="4">
                  <c:v>0.59090909090909094</c:v>
                </c:pt>
                <c:pt idx="5">
                  <c:v>0.75</c:v>
                </c:pt>
                <c:pt idx="6">
                  <c:v>0.63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16280448"/>
        <c:axId val="216286336"/>
      </c:barChart>
      <c:catAx>
        <c:axId val="216280448"/>
        <c:scaling>
          <c:orientation val="maxMin"/>
        </c:scaling>
        <c:delete val="1"/>
        <c:axPos val="l"/>
        <c:majorTickMark val="out"/>
        <c:minorTickMark val="none"/>
        <c:tickLblPos val="none"/>
        <c:crossAx val="216286336"/>
        <c:crosses val="autoZero"/>
        <c:auto val="1"/>
        <c:lblAlgn val="ctr"/>
        <c:lblOffset val="100"/>
        <c:noMultiLvlLbl val="0"/>
      </c:catAx>
      <c:valAx>
        <c:axId val="21628633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1628044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86426488614836006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804564197530864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0.13636363636363635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0.86363636363636365</c:v>
                </c:pt>
                <c:pt idx="1">
                  <c:v>0.95</c:v>
                </c:pt>
                <c:pt idx="2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16410752"/>
        <c:axId val="216428928"/>
      </c:barChart>
      <c:catAx>
        <c:axId val="216410752"/>
        <c:scaling>
          <c:orientation val="maxMin"/>
        </c:scaling>
        <c:delete val="1"/>
        <c:axPos val="l"/>
        <c:majorTickMark val="out"/>
        <c:minorTickMark val="none"/>
        <c:tickLblPos val="none"/>
        <c:crossAx val="216428928"/>
        <c:crosses val="autoZero"/>
        <c:auto val="1"/>
        <c:lblAlgn val="ctr"/>
        <c:lblOffset val="100"/>
        <c:noMultiLvlLbl val="0"/>
      </c:catAx>
      <c:valAx>
        <c:axId val="2164289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1641075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b"/>
      <c:layout/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(N=22*)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16466560"/>
        <c:axId val="216468096"/>
      </c:barChart>
      <c:catAx>
        <c:axId val="216466560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216468096"/>
        <c:crosses val="autoZero"/>
        <c:auto val="1"/>
        <c:lblAlgn val="ctr"/>
        <c:lblOffset val="100"/>
        <c:noMultiLvlLbl val="0"/>
      </c:catAx>
      <c:valAx>
        <c:axId val="21646809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1646656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0.05</c:v>
                </c:pt>
                <c:pt idx="2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1</c:v>
                </c:pt>
                <c:pt idx="1">
                  <c:v>0.4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0">
                  <c:v>1</c:v>
                </c:pt>
                <c:pt idx="1">
                  <c:v>0.1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8153728"/>
        <c:axId val="198155264"/>
      </c:barChart>
      <c:catAx>
        <c:axId val="1981537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8155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815526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815372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0.86363636363636365</c:v>
                </c:pt>
                <c:pt idx="1">
                  <c:v>0.95454545454545459</c:v>
                </c:pt>
                <c:pt idx="2">
                  <c:v>0.95454545454545459</c:v>
                </c:pt>
                <c:pt idx="3">
                  <c:v>0.95454545454545459</c:v>
                </c:pt>
                <c:pt idx="4">
                  <c:v>0.86363636363636354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</c:v>
                </c:pt>
                <c:pt idx="3">
                  <c:v>0.95</c:v>
                </c:pt>
                <c:pt idx="4">
                  <c:v>0.95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0.95</c:v>
                </c:pt>
                <c:pt idx="1">
                  <c:v>0.95</c:v>
                </c:pt>
                <c:pt idx="2">
                  <c:v>0.89</c:v>
                </c:pt>
                <c:pt idx="3">
                  <c:v>0.95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16806528"/>
        <c:axId val="216808064"/>
      </c:barChart>
      <c:catAx>
        <c:axId val="21680652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16808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680806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1680652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0661157024793432E-3"/>
          <c:w val="0.9992373868132729"/>
          <c:h val="0.890495867768595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0.57999999999999996</c:v>
                </c:pt>
                <c:pt idx="1">
                  <c:v>0.55000000000000004</c:v>
                </c:pt>
                <c:pt idx="2">
                  <c:v>0.54545454545454541</c:v>
                </c:pt>
                <c:pt idx="4">
                  <c:v>0.57999999999999996</c:v>
                </c:pt>
                <c:pt idx="5">
                  <c:v>0.7</c:v>
                </c:pt>
                <c:pt idx="6">
                  <c:v>0.68181818181818188</c:v>
                </c:pt>
                <c:pt idx="8">
                  <c:v>0.57999999999999996</c:v>
                </c:pt>
                <c:pt idx="9">
                  <c:v>0.6</c:v>
                </c:pt>
                <c:pt idx="10">
                  <c:v>0.68181818181818188</c:v>
                </c:pt>
                <c:pt idx="12">
                  <c:v>0.57999999999999996</c:v>
                </c:pt>
                <c:pt idx="13">
                  <c:v>0.75</c:v>
                </c:pt>
                <c:pt idx="14">
                  <c:v>0.86363636363636365</c:v>
                </c:pt>
                <c:pt idx="16">
                  <c:v>0.57999999999999996</c:v>
                </c:pt>
                <c:pt idx="17">
                  <c:v>0.7</c:v>
                </c:pt>
                <c:pt idx="18">
                  <c:v>0.59090909090909094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Sheet1!$C$2:$C$20</c:f>
              <c:numCache>
                <c:formatCode>0%</c:formatCode>
                <c:ptCount val="19"/>
                <c:pt idx="0">
                  <c:v>0.42</c:v>
                </c:pt>
                <c:pt idx="1">
                  <c:v>0.4</c:v>
                </c:pt>
                <c:pt idx="2">
                  <c:v>0.31818181818181818</c:v>
                </c:pt>
                <c:pt idx="4">
                  <c:v>0.37</c:v>
                </c:pt>
                <c:pt idx="5">
                  <c:v>0.25</c:v>
                </c:pt>
                <c:pt idx="6">
                  <c:v>0.27272727272727271</c:v>
                </c:pt>
                <c:pt idx="8">
                  <c:v>0.32</c:v>
                </c:pt>
                <c:pt idx="9">
                  <c:v>0.3</c:v>
                </c:pt>
                <c:pt idx="10">
                  <c:v>0.27272727272727271</c:v>
                </c:pt>
                <c:pt idx="12">
                  <c:v>0.37</c:v>
                </c:pt>
                <c:pt idx="13">
                  <c:v>0.25</c:v>
                </c:pt>
                <c:pt idx="14">
                  <c:v>9.0909090909090912E-2</c:v>
                </c:pt>
                <c:pt idx="16">
                  <c:v>0.37</c:v>
                </c:pt>
                <c:pt idx="17">
                  <c:v>0.3</c:v>
                </c:pt>
                <c:pt idx="18">
                  <c:v>0.27272727272727271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chemeClr val="accent4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Sheet1!$D$2:$D$20</c:f>
              <c:numCache>
                <c:formatCode>General</c:formatCode>
                <c:ptCount val="19"/>
                <c:pt idx="2" formatCode="0%">
                  <c:v>9.0909090909090912E-2</c:v>
                </c:pt>
                <c:pt idx="4" formatCode="0%">
                  <c:v>0.05</c:v>
                </c:pt>
                <c:pt idx="5" formatCode="0%">
                  <c:v>0.05</c:v>
                </c:pt>
                <c:pt idx="8" formatCode="0%">
                  <c:v>0.11</c:v>
                </c:pt>
                <c:pt idx="9" formatCode="0%">
                  <c:v>0.05</c:v>
                </c:pt>
                <c:pt idx="12" formatCode="0%">
                  <c:v>0.05</c:v>
                </c:pt>
                <c:pt idx="16" formatCode="0%">
                  <c:v>0.05</c:v>
                </c:pt>
                <c:pt idx="18" formatCode="0%">
                  <c:v>9.0909090909090912E-2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C00000"/>
            </a:solidFill>
            <a:ln w="23713">
              <a:noFill/>
            </a:ln>
          </c:spPr>
          <c:invertIfNegative val="0"/>
          <c:dLbls>
            <c:dLbl>
              <c:idx val="3"/>
              <c:layout>
                <c:manualLayout>
                  <c:x val="0.97001763668430463"/>
                  <c:y val="-2.44702087736613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96472663139329928"/>
                  <c:y val="-1.37539347938002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Sheet1!$E$2:$E$20</c:f>
              <c:numCache>
                <c:formatCode>0%</c:formatCode>
                <c:ptCount val="19"/>
                <c:pt idx="1">
                  <c:v>0.05</c:v>
                </c:pt>
                <c:pt idx="2">
                  <c:v>4.5454545454545456E-2</c:v>
                </c:pt>
                <c:pt idx="6">
                  <c:v>4.5454545454545456E-2</c:v>
                </c:pt>
                <c:pt idx="9">
                  <c:v>0.05</c:v>
                </c:pt>
                <c:pt idx="10">
                  <c:v>4.5454545454545456E-2</c:v>
                </c:pt>
                <c:pt idx="14">
                  <c:v>4.5454545454545456E-2</c:v>
                </c:pt>
                <c:pt idx="18">
                  <c:v>4.5454545454545456E-2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216761856"/>
        <c:axId val="216763392"/>
      </c:barChart>
      <c:catAx>
        <c:axId val="216761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6763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6763392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216761856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3985044029259679"/>
          <c:w val="0.98589065255732011"/>
          <c:h val="6.0149559707403433E-2"/>
        </c:manualLayout>
      </c:layout>
      <c:overlay val="0"/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98384640"/>
        <c:axId val="198394624"/>
      </c:barChart>
      <c:catAx>
        <c:axId val="1983846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8394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839462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8384640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98572288"/>
        <c:axId val="198590464"/>
      </c:barChart>
      <c:catAx>
        <c:axId val="1985722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8590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859046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857228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8593920"/>
        <c:axId val="198612864"/>
      </c:barChart>
      <c:catAx>
        <c:axId val="198593920"/>
        <c:scaling>
          <c:orientation val="maxMin"/>
        </c:scaling>
        <c:delete val="1"/>
        <c:axPos val="b"/>
        <c:majorTickMark val="out"/>
        <c:minorTickMark val="none"/>
        <c:tickLblPos val="none"/>
        <c:crossAx val="198612864"/>
        <c:crosses val="autoZero"/>
        <c:auto val="1"/>
        <c:lblAlgn val="ctr"/>
        <c:lblOffset val="100"/>
        <c:noMultiLvlLbl val="0"/>
      </c:catAx>
      <c:valAx>
        <c:axId val="198612864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985939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0.05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0.95</c:v>
                </c:pt>
                <c:pt idx="1">
                  <c:v>0.35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0.95</c:v>
                </c:pt>
                <c:pt idx="1">
                  <c:v>0.15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8697344"/>
        <c:axId val="198698880"/>
      </c:barChart>
      <c:catAx>
        <c:axId val="1986973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8698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8698880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869734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98801280"/>
        <c:axId val="198802816"/>
      </c:barChart>
      <c:catAx>
        <c:axId val="1988012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8802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880281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8801280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605C5-4689-4961-9C0C-172EFBF6030A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9D62-D7BA-4375-868A-1A1F6D8ECF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8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0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400" baseline="0">
                <a:solidFill>
                  <a:srgbClr val="ACADAE"/>
                </a:solidFill>
                <a:latin typeface="+mn-lt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9FA-31DE-451B-A13A-42FD8C137E37}" type="datetime1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7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A6B-397E-41DA-876E-D10B9A7ACBAC}" type="datetime1">
              <a:rPr lang="pl-PL" smtClean="0"/>
              <a:t>2014-05-07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691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RC: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17F0-9891-475F-AB62-0E4DD4A06A9C}" type="datetime1">
              <a:rPr lang="pl-PL" smtClean="0"/>
              <a:t>2014-05-07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64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RC: 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82" y="273113"/>
            <a:ext cx="3008835" cy="1162319"/>
          </a:xfrm>
          <a:prstGeom prst="rect">
            <a:avLst/>
          </a:prstGeom>
        </p:spPr>
        <p:txBody>
          <a:bodyPr tIns="122400" bIns="122400" anchor="b"/>
          <a:lstStyle>
            <a:lvl1pPr algn="l">
              <a:defRPr sz="2000" b="1" cap="all" baseline="0"/>
            </a:lvl1pPr>
          </a:lstStyle>
          <a:p>
            <a:r>
              <a:rPr lang="pl-PL" dirty="0" smtClean="0"/>
              <a:t>Tytuł zawartości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671" y="273116"/>
            <a:ext cx="5112638" cy="5854468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82" y="1435435"/>
            <a:ext cx="3008835" cy="4692149"/>
          </a:xfrm>
          <a:noFill/>
        </p:spPr>
        <p:txBody>
          <a:bodyPr tIns="122400" bIns="122400"/>
          <a:lstStyle>
            <a:lvl1pPr marL="0" indent="0">
              <a:buNone/>
              <a:defRPr sz="1400" baseline="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l-PL" dirty="0" smtClean="0"/>
              <a:t>Opis zawartości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803D-0944-4A2B-8BE7-AAE467CAD308}" type="datetime1">
              <a:rPr lang="pl-PL" smtClean="0"/>
              <a:t>2014-05-07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39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RC: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599" y="4801714"/>
            <a:ext cx="5487353" cy="5668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599" y="612919"/>
            <a:ext cx="5487353" cy="4115753"/>
          </a:xfrm>
          <a:noFill/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07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3" indent="0">
              <a:buNone/>
              <a:defRPr sz="2000"/>
            </a:lvl6pPr>
            <a:lvl7pPr marL="2742924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599" y="5368581"/>
            <a:ext cx="5487353" cy="805048"/>
          </a:xfrm>
          <a:noFill/>
        </p:spPr>
        <p:txBody>
          <a:bodyPr/>
          <a:lstStyle>
            <a:lvl1pPr marL="0" indent="0">
              <a:buNone/>
              <a:defRPr sz="140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4136-B027-41CE-805F-6C429DBD2A0E}" type="datetime1">
              <a:rPr lang="pl-PL" smtClean="0"/>
              <a:t>2014-05-07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4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Bo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1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lang="pl-PL" sz="1400" kern="1200" baseline="0" dirty="0" smtClean="0">
                <a:solidFill>
                  <a:srgbClr val="ACADAE"/>
                </a:solidFill>
                <a:latin typeface="+mn-lt"/>
                <a:ea typeface="+mn-ea"/>
                <a:cs typeface="+mn-cs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565F-BDD4-421B-B51B-0CBD21F9CC36}" type="datetime1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416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851" r="358" b="-1"/>
          <a:stretch/>
        </p:blipFill>
        <p:spPr>
          <a:xfrm>
            <a:off x="3059113" y="0"/>
            <a:ext cx="6084000" cy="900231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7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Pod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17" r="166"/>
          <a:stretch/>
        </p:blipFill>
        <p:spPr>
          <a:xfrm>
            <a:off x="5984311" y="0"/>
            <a:ext cx="3161277" cy="900000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24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tuł i zawartość (tło podstawow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>
              <a:defRPr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D87F-DC19-4E90-B808-6268A35119D9}" type="datetime1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C: Tytuł slajdu"/>
          <p:cNvSpPr txBox="1">
            <a:spLocks/>
          </p:cNvSpPr>
          <p:nvPr userDrawn="1"/>
        </p:nvSpPr>
        <p:spPr>
          <a:xfrm>
            <a:off x="900386" y="1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Spis </a:t>
            </a:r>
            <a:r>
              <a:rPr lang="pl-PL" b="0" dirty="0" smtClean="0">
                <a:latin typeface="+mn-lt"/>
              </a:rPr>
              <a:t>treści</a:t>
            </a:r>
            <a:endParaRPr lang="pl-PL" b="0" dirty="0">
              <a:latin typeface="+mn-lt"/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457200" y="1630363"/>
            <a:ext cx="8231188" cy="446405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69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K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chał\Desktop\ARC\__ok\LAPTOP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94" y="1989634"/>
            <a:ext cx="7249908" cy="42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2186065" y="2349674"/>
            <a:ext cx="4901470" cy="3202620"/>
          </a:xfrm>
          <a:noFill/>
        </p:spPr>
        <p:txBody>
          <a:bodyPr/>
          <a:lstStyle>
            <a:lvl1pPr>
              <a:defRPr baseline="0"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882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82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9007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86C1-1170-4B85-8B6E-87798A11EA3B}" type="datetime1">
              <a:rPr lang="pl-PL" smtClean="0"/>
              <a:t>2014-05-07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188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79" y="1535469"/>
            <a:ext cx="4040890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Pierwszy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79" y="2175381"/>
            <a:ext cx="4040890" cy="3952203"/>
          </a:xfrm>
          <a:noFill/>
        </p:spPr>
        <p:txBody>
          <a:bodyPr/>
          <a:lstStyle>
            <a:lvl1pPr>
              <a:defRPr sz="240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34" y="1535469"/>
            <a:ext cx="4042477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Drugi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834" y="2175381"/>
            <a:ext cx="4042477" cy="3952203"/>
          </a:xfrm>
          <a:noFill/>
        </p:spPr>
        <p:txBody>
          <a:bodyPr/>
          <a:lstStyle>
            <a:lvl1pPr>
              <a:defRPr sz="2400" baseline="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1AE-07B3-4F3D-911E-9C672AD81868}" type="datetime1">
              <a:rPr lang="pl-PL" smtClean="0"/>
              <a:t>2014-05-07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074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113600" cy="423000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79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l">
              <a:defRPr sz="1200">
                <a:solidFill>
                  <a:srgbClr val="808285"/>
                </a:solidFill>
              </a:defRPr>
            </a:lvl1pPr>
          </a:lstStyle>
          <a:p>
            <a:fld id="{78682ED9-3191-4374-A414-4179BC9DFF8C}" type="datetime1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745" y="6357822"/>
            <a:ext cx="2896103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4340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E41A-66FF-4AB2-8B89-6C45467D7F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2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9" r:id="rId2"/>
    <p:sldLayoutId id="2147483891" r:id="rId3"/>
    <p:sldLayoutId id="2147483902" r:id="rId4"/>
    <p:sldLayoutId id="2147483890" r:id="rId5"/>
    <p:sldLayoutId id="2147483905" r:id="rId6"/>
    <p:sldLayoutId id="2147483903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307" rtl="0" eaLnBrk="1" latinLnBrk="0" hangingPunct="1">
        <a:spcBef>
          <a:spcPct val="0"/>
        </a:spcBef>
        <a:buNone/>
        <a:tabLst>
          <a:tab pos="2066925" algn="l"/>
        </a:tabLst>
        <a:defRPr sz="3800" b="1" kern="1200" baseline="0">
          <a:solidFill>
            <a:srgbClr val="808285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7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808285"/>
          </a:solidFill>
          <a:latin typeface="+mn-lt"/>
          <a:ea typeface="+mn-ea"/>
          <a:cs typeface="+mn-cs"/>
        </a:defRPr>
      </a:lvl1pPr>
      <a:lvl2pPr marL="742874" indent="-285723" algn="l" defTabSz="91430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08285"/>
          </a:solidFill>
          <a:latin typeface="+mn-lt"/>
          <a:ea typeface="+mn-ea"/>
          <a:cs typeface="+mn-cs"/>
        </a:defRPr>
      </a:lvl2pPr>
      <a:lvl3pPr marL="114288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08285"/>
          </a:solidFill>
          <a:latin typeface="+mn-lt"/>
          <a:ea typeface="+mn-ea"/>
          <a:cs typeface="+mn-cs"/>
        </a:defRPr>
      </a:lvl3pPr>
      <a:lvl4pPr marL="1600040" indent="-228577" algn="l" defTabSz="91430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808285"/>
          </a:solidFill>
          <a:latin typeface="+mn-lt"/>
          <a:ea typeface="+mn-ea"/>
          <a:cs typeface="+mn-cs"/>
        </a:defRPr>
      </a:lvl4pPr>
      <a:lvl5pPr marL="2057195" indent="-228577" algn="l" defTabSz="91430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808285"/>
          </a:solidFill>
          <a:latin typeface="+mn-lt"/>
          <a:ea typeface="+mn-ea"/>
          <a:cs typeface="+mn-cs"/>
        </a:defRPr>
      </a:lvl5pPr>
      <a:lvl6pPr marL="251434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TAJEMNICZY KLIENT</a:t>
            </a:r>
            <a:br>
              <a:rPr lang="pl-PL" dirty="0"/>
            </a:br>
            <a:r>
              <a:rPr lang="pl-PL" dirty="0"/>
              <a:t>URZĄD </a:t>
            </a:r>
            <a:r>
              <a:rPr lang="pl-PL" dirty="0" smtClean="0"/>
              <a:t>DZIELNICY ochota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4562" y="5229994"/>
            <a:ext cx="5759326" cy="61200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808285"/>
                </a:solidFill>
              </a:rPr>
              <a:t>RAPORT DLA</a:t>
            </a:r>
            <a:br>
              <a:rPr lang="pl-PL" sz="1800" b="1" dirty="0" smtClean="0">
                <a:solidFill>
                  <a:srgbClr val="808285"/>
                </a:solidFill>
              </a:rPr>
            </a:br>
            <a:r>
              <a:rPr lang="pl-PL" sz="1800" b="1" dirty="0" smtClean="0">
                <a:solidFill>
                  <a:srgbClr val="808285"/>
                </a:solidFill>
              </a:rPr>
              <a:t>URZĘDU M.ST. WARSZAWY</a:t>
            </a:r>
            <a:endParaRPr lang="pl-PL" sz="1800" b="1" dirty="0">
              <a:solidFill>
                <a:srgbClr val="808285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09917" y="6357822"/>
            <a:ext cx="2133971" cy="365210"/>
          </a:xfrm>
        </p:spPr>
        <p:txBody>
          <a:bodyPr/>
          <a:lstStyle/>
          <a:p>
            <a:r>
              <a:rPr lang="pl-PL" b="1" dirty="0" smtClean="0">
                <a:solidFill>
                  <a:srgbClr val="808285"/>
                </a:solidFill>
              </a:rPr>
              <a:t>Warszawa, Grudzień 2013</a:t>
            </a:r>
            <a:endParaRPr lang="pl-PL" b="1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091999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Ochota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(4)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formularze / wnioski</a:t>
            </a:r>
            <a:r>
              <a:rPr lang="pl-PL" sz="1200" b="1" dirty="0"/>
              <a:t>?</a:t>
            </a: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6683426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5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Ochota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(5)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 </a:t>
            </a:r>
            <a:r>
              <a:rPr lang="pl-PL" sz="1200" b="1" dirty="0"/>
              <a:t>na terenie urzędu są w miejscu, w którym łatwo je zauważyć</a:t>
            </a:r>
            <a:r>
              <a:rPr lang="pl-PL" sz="1200" b="1" dirty="0" smtClean="0"/>
              <a:t>?</a:t>
            </a:r>
            <a:endParaRPr lang="pl-PL" sz="12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02042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335155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8640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505476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Ochota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(6)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wzory wypełnionych </a:t>
            </a:r>
            <a:r>
              <a:rPr lang="pl-PL" sz="1200" b="1" u="sng" dirty="0"/>
              <a:t>formularzy / wniosków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383934"/>
              </p:ext>
            </p:extLst>
          </p:nvPr>
        </p:nvGraphicFramePr>
        <p:xfrm>
          <a:off x="614469" y="2422082"/>
          <a:ext cx="7557812" cy="44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33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Ochota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(7)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4125412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70160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637706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359214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528253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49369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453797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41390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Łącznik prosty 20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076663"/>
              </p:ext>
            </p:extLst>
          </p:nvPr>
        </p:nvGraphicFramePr>
        <p:xfrm>
          <a:off x="108298" y="1666058"/>
          <a:ext cx="2808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odległość blatów  stolików od wzorów wypełnionych formularzy/  wniosków na tablicach w skoroszytach jest odpowiednia?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blatów  stolików do pisania formularzy  wniosków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miejsc siedzących dla oczekujących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działa system numerkowy?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któryś z pracowników podszedł i zaoferował pomoc?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1692474" y="1413570"/>
            <a:ext cx="684525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wygląd Zewnętrzny urzędnika i jego stanowisko </a:t>
            </a:r>
            <a:r>
              <a:rPr lang="pl-PL" dirty="0" smtClean="0"/>
              <a:t>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Ochota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Wygląd zewnętrzny urzędnika i jego stanowisko pracy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239219"/>
              </p:ext>
            </p:extLst>
          </p:nvPr>
        </p:nvGraphicFramePr>
        <p:xfrm>
          <a:off x="2916611" y="1341562"/>
          <a:ext cx="4793756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47970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30889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14176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395218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816285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680381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N=20)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16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14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22712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06975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2593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9526"/>
              </p:ext>
            </p:extLst>
          </p:nvPr>
        </p:nvGraphicFramePr>
        <p:xfrm>
          <a:off x="108298" y="1393295"/>
          <a:ext cx="2808000" cy="50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jest ubrany „na służbowo”?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jest porządek?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są naczynia?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znajdują się tylko przedmioty związane z pracą?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ma identyfikator z imieniem  i nazwiskiem?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Gdzie umieszczony był identyfikator?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86184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1872578" y="5374010"/>
            <a:ext cx="756000" cy="43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0009" tIns="46805" rIns="414041" bIns="46805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67945"/>
              </p:ext>
            </p:extLst>
          </p:nvPr>
        </p:nvGraphicFramePr>
        <p:xfrm>
          <a:off x="2915167" y="5658644"/>
          <a:ext cx="4795200" cy="12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pole tekstowe 28"/>
          <p:cNvSpPr txBox="1"/>
          <p:nvPr/>
        </p:nvSpPr>
        <p:spPr>
          <a:xfrm>
            <a:off x="-35718" y="6459478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6989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Zachowanie urzędnika wobec interesanta</a:t>
            </a:r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4140746" y="2061642"/>
            <a:ext cx="4525280" cy="1054218"/>
            <a:chOff x="757332" y="5363944"/>
            <a:chExt cx="7610400" cy="1054218"/>
          </a:xfrm>
        </p:grpSpPr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09961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Prostokąt 2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Ochota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Zachowanie urzędnika wobec </a:t>
            </a:r>
            <a:r>
              <a:rPr lang="pl-PL" sz="3100" b="1" dirty="0" smtClean="0">
                <a:solidFill>
                  <a:schemeClr val="accent5"/>
                </a:solidFill>
              </a:rPr>
              <a:t>interesanta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77946"/>
              </p:ext>
            </p:extLst>
          </p:nvPr>
        </p:nvGraphicFramePr>
        <p:xfrm>
          <a:off x="5220866" y="2494735"/>
          <a:ext cx="4320000" cy="313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794" y="1631325"/>
            <a:ext cx="3332741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przywitał Cię?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0858" y="1631325"/>
            <a:ext cx="4750413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podjął się obsługi sprawy?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180527"/>
              </p:ext>
            </p:extLst>
          </p:nvPr>
        </p:nvGraphicFramePr>
        <p:xfrm>
          <a:off x="4428978" y="2440202"/>
          <a:ext cx="1800000" cy="31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 w uprzejmy sposób</a:t>
                      </a:r>
                    </a:p>
                  </a:txBody>
                  <a:tcPr marL="6400" marR="6400" marT="64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 mnie uprzejmie, ale użył innych słów</a:t>
                      </a:r>
                    </a:p>
                  </a:txBody>
                  <a:tcPr marL="6400" marR="6400" marT="64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pomóc”, ale nie było to uprzejme</a:t>
                      </a:r>
                    </a:p>
                  </a:txBody>
                  <a:tcPr marL="6400" marR="6400" marT="64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Nie przywitał mnie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ogóle</a:t>
                      </a:r>
                    </a:p>
                  </a:txBody>
                  <a:tcPr marL="6400" marR="6400" marT="64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00858" y="3933850"/>
            <a:ext cx="3561381" cy="45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rozpoczął obsługę sprawy od razu? </a:t>
            </a: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070118"/>
              </p:ext>
            </p:extLst>
          </p:nvPr>
        </p:nvGraphicFramePr>
        <p:xfrm>
          <a:off x="324322" y="2022944"/>
          <a:ext cx="3985317" cy="188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393443"/>
              </p:ext>
            </p:extLst>
          </p:nvPr>
        </p:nvGraphicFramePr>
        <p:xfrm>
          <a:off x="324322" y="4331704"/>
          <a:ext cx="3985317" cy="2194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-35718" y="645947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467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Ochota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Zachowanie urzędnika wobec interesanta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7637294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644550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422234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2143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4006410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798498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590586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391963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1423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36925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Łącznik prosty 20"/>
          <p:cNvCxnSpPr/>
          <p:nvPr/>
        </p:nvCxnSpPr>
        <p:spPr>
          <a:xfrm flipH="1">
            <a:off x="396330" y="551857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01216"/>
              </p:ext>
            </p:extLst>
          </p:nvPr>
        </p:nvGraphicFramePr>
        <p:xfrm>
          <a:off x="108298" y="1558138"/>
          <a:ext cx="2808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podczas rozmowy starał się podtrzymywać kontakt wzrokowy z Tobą?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mówił wyraźnie?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zajmował się prywatnymi sprawami?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jadł posiłek / pił herbatę, kawę lub inny napój?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okazywał zniecierpliwienie?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uprzejmie Cię pożegnał?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955271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-35718" y="645947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5105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obsługa </a:t>
            </a:r>
            <a:r>
              <a:rPr lang="pl-PL" dirty="0"/>
              <a:t>przedstawionej </a:t>
            </a:r>
            <a:r>
              <a:rPr lang="pl-PL" dirty="0" smtClean="0"/>
              <a:t>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endParaRPr lang="pl-PL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24026" y="1989633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24026" y="2925751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24026" y="3393810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24026" y="3861869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24026" y="4329928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4026" y="4797986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24026" y="2457692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20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Ochota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Obsługa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7943305"/>
              </p:ext>
            </p:extLst>
          </p:nvPr>
        </p:nvGraphicFramePr>
        <p:xfrm>
          <a:off x="2916611" y="1722596"/>
          <a:ext cx="4793756" cy="473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92129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50180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130100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16494"/>
              </p:ext>
            </p:extLst>
          </p:nvPr>
        </p:nvGraphicFramePr>
        <p:xfrm>
          <a:off x="108298" y="1989634"/>
          <a:ext cx="2808000" cy="44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1044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dopytywał o szczegóły przedstawionej przez Ciebie sprawy?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używał zrozumiałej terminologii?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2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opuszczał stanowisko pracy w trakcie rozmowy z Tobą?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-35718" y="6459478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6287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9938048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Prostokąt 1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Ochota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309676"/>
              </p:ext>
            </p:extLst>
          </p:nvPr>
        </p:nvGraphicFramePr>
        <p:xfrm>
          <a:off x="972874" y="2674146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631325"/>
            <a:ext cx="3332741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zaproponował wyjaśnienie formularza/ wniosku / lub wyjaśnił, jak go wypełnić?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631325"/>
            <a:ext cx="4750413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20874"/>
              </p:ext>
            </p:extLst>
          </p:nvPr>
        </p:nvGraphicFramePr>
        <p:xfrm>
          <a:off x="108298" y="2601541"/>
          <a:ext cx="1800000" cy="3202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Wydał druk </a:t>
                      </a:r>
                    </a:p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formularza / wniosku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gdzie znaleźć formularz / wniosek na terenie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są one dostępne na stronie internetowej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177006"/>
              </p:ext>
            </p:extLst>
          </p:nvPr>
        </p:nvGraphicFramePr>
        <p:xfrm>
          <a:off x="5662008" y="2280178"/>
          <a:ext cx="2946912" cy="43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89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7377170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Prostokąt 20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Ochota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4365980"/>
              </p:ext>
            </p:extLst>
          </p:nvPr>
        </p:nvGraphicFramePr>
        <p:xfrm>
          <a:off x="684362" y="2494735"/>
          <a:ext cx="4320000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322781"/>
              </p:ext>
            </p:extLst>
          </p:nvPr>
        </p:nvGraphicFramePr>
        <p:xfrm>
          <a:off x="5436890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599967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podczas wyjaśniania przedstawionej sprawy wydał kartę informacyjną?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599967"/>
            <a:ext cx="3958325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podczas wyjaśniania przedstawionej przez Ciebie sprawy...?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550315"/>
              </p:ext>
            </p:extLst>
          </p:nvPr>
        </p:nvGraphicFramePr>
        <p:xfrm>
          <a:off x="-35718" y="2494179"/>
          <a:ext cx="1800000" cy="43987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7987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Wyjaśniał sprawę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„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z głowy”</a:t>
                      </a:r>
                    </a:p>
                  </a:txBody>
                  <a:tcPr marL="9319" marR="9319" marT="93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kartami informacyjnymi</a:t>
                      </a:r>
                    </a:p>
                  </a:txBody>
                  <a:tcPr marL="9319" marR="9319" marT="93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aktami prawnymi</a:t>
                      </a:r>
                    </a:p>
                  </a:txBody>
                  <a:tcPr marL="9319" marR="9319" marT="93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Korzystał z pomocy innych urzędników</a:t>
                      </a:r>
                    </a:p>
                    <a:p>
                      <a:pPr algn="ctr" fontAlgn="b"/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komputerem</a:t>
                      </a:r>
                    </a:p>
                  </a:txBody>
                  <a:tcPr marL="9319" marR="9319" marT="93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Trudno powiedzieć</a:t>
                      </a:r>
                    </a:p>
                  </a:txBody>
                  <a:tcPr marL="9319" marR="9319" marT="931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717579"/>
              </p:ext>
            </p:extLst>
          </p:nvPr>
        </p:nvGraphicFramePr>
        <p:xfrm>
          <a:off x="4652906" y="2422130"/>
          <a:ext cx="1800000" cy="3927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Dał Ci kartę informacyjną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 gdzie możesz znaleźć kartę informacyjną na terenie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Powiedział, że taka karta informacyjna jest dostępna na stronie internetowej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Nie wspomniał o karcie informacyjnej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pole tekstowe 14"/>
          <p:cNvSpPr txBox="1"/>
          <p:nvPr/>
        </p:nvSpPr>
        <p:spPr>
          <a:xfrm>
            <a:off x="3132634" y="638212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4875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1620466" y="1413570"/>
            <a:ext cx="6917258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</a:t>
            </a:r>
            <a:br>
              <a:rPr lang="pl-PL" dirty="0" smtClean="0"/>
            </a:br>
            <a:r>
              <a:rPr lang="pl-PL" dirty="0" smtClean="0"/>
              <a:t>sposób załatwienia przedstawionej </a:t>
            </a:r>
            <a:r>
              <a:rPr lang="pl-PL" dirty="0"/>
              <a:t>sprawy</a:t>
            </a:r>
          </a:p>
        </p:txBody>
      </p:sp>
    </p:spTree>
    <p:extLst>
      <p:ext uri="{BB962C8B-B14F-4D97-AF65-F5344CB8AC3E}">
        <p14:creationId xmlns:p14="http://schemas.microsoft.com/office/powerpoint/2010/main" val="1279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530642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24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Ochota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Sprawy, o których urzędnik poinformował sam (</a:t>
            </a:r>
            <a:r>
              <a:rPr lang="pl-PL" sz="1200" b="1" u="sng" dirty="0" smtClean="0"/>
              <a:t>bez dopytywania</a:t>
            </a:r>
            <a:r>
              <a:rPr lang="pl-PL" sz="1200" b="1" dirty="0" smtClean="0"/>
              <a:t>)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18266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pole tekstowe 13"/>
          <p:cNvSpPr txBox="1"/>
          <p:nvPr/>
        </p:nvSpPr>
        <p:spPr>
          <a:xfrm>
            <a:off x="3132634" y="638212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79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6274803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140746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719192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Prostokąt 24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Ochota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5644536"/>
              </p:ext>
            </p:extLst>
          </p:nvPr>
        </p:nvGraphicFramePr>
        <p:xfrm>
          <a:off x="972874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823535"/>
              </p:ext>
            </p:extLst>
          </p:nvPr>
        </p:nvGraphicFramePr>
        <p:xfrm>
          <a:off x="180306" y="2422130"/>
          <a:ext cx="1800000" cy="40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nie wchodząc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szczegóły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sumy tylko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mi spontanicznie żadnej informacji na temat opłat\braku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368344"/>
              </p:ext>
            </p:extLst>
          </p:nvPr>
        </p:nvGraphicFramePr>
        <p:xfrm>
          <a:off x="5029215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5023"/>
              </p:ext>
            </p:extLst>
          </p:nvPr>
        </p:nvGraphicFramePr>
        <p:xfrm>
          <a:off x="4212754" y="2422130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wymienił wszystkie opłaty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o opłatach, których nie wymienił wcześniej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odpowiedział na pytanie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446659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</a:t>
            </a:r>
            <a:r>
              <a:rPr lang="pl-PL" u="sng" dirty="0" smtClean="0"/>
              <a:t>po dopytaniu</a:t>
            </a:r>
            <a:r>
              <a:rPr lang="pl-PL" dirty="0" smtClean="0"/>
              <a:t> urzędnik</a:t>
            </a:r>
            <a:r>
              <a:rPr lang="pl-PL" dirty="0"/>
              <a:t>...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446659"/>
            <a:ext cx="4750413" cy="8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W jaki sposób urzędnik </a:t>
            </a:r>
            <a:r>
              <a:rPr lang="pl-PL" sz="1200" b="1" u="sng" dirty="0" smtClean="0"/>
              <a:t>spontanicznie</a:t>
            </a:r>
            <a:r>
              <a:rPr lang="pl-PL" sz="1200" b="1" dirty="0" smtClean="0"/>
              <a:t>, </a:t>
            </a:r>
            <a:r>
              <a:rPr lang="pl-PL" sz="1200" b="1" dirty="0"/>
              <a:t>bez Twojego </a:t>
            </a:r>
            <a:r>
              <a:rPr lang="pl-PL" sz="1200" b="1" dirty="0" smtClean="0"/>
              <a:t>dopytywania </a:t>
            </a:r>
            <a:r>
              <a:rPr lang="pl-PL" sz="1200" b="1" dirty="0"/>
              <a:t>poinformował Cię o opłatach/braku opłat, </a:t>
            </a:r>
            <a:r>
              <a:rPr lang="pl-PL" sz="1200" b="1" dirty="0" smtClean="0"/>
              <a:t>jakie </a:t>
            </a:r>
            <a:r>
              <a:rPr lang="pl-PL" sz="1200" b="1" dirty="0"/>
              <a:t>są wymagane przy załatwianiu przedstawionej przez Ciebie sprawy? 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-35718" y="6459478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6948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7780536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7" name="Prostokąt 2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26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Ochota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923350"/>
              </p:ext>
            </p:extLst>
          </p:nvPr>
        </p:nvGraphicFramePr>
        <p:xfrm>
          <a:off x="900866" y="2587562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687538"/>
              </p:ext>
            </p:extLst>
          </p:nvPr>
        </p:nvGraphicFramePr>
        <p:xfrm>
          <a:off x="108298" y="2514957"/>
          <a:ext cx="1800000" cy="406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kasie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banku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na poczcie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nie poinformował o miejscu uiszczenia opłaty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246848"/>
              </p:ext>
            </p:extLst>
          </p:nvPr>
        </p:nvGraphicFramePr>
        <p:xfrm>
          <a:off x="4957207" y="2587562"/>
          <a:ext cx="4320000" cy="23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197894"/>
              </p:ext>
            </p:extLst>
          </p:nvPr>
        </p:nvGraphicFramePr>
        <p:xfrm>
          <a:off x="4140746" y="2514957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prawidłowo mnie poinformował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mnie, ale nieprawidłowo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mnie nie poinformował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743983"/>
            <a:ext cx="3332741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poinformował o terminie odpowiedzi na przedstawioną sprawę?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743983"/>
            <a:ext cx="3814309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poinformował, gdzie można uiścić opłatę?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-35719" y="6459478"/>
            <a:ext cx="255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297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Ochota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Sposób załatwiania przedstawionej sprawy (4)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666653"/>
              </p:ext>
            </p:extLst>
          </p:nvPr>
        </p:nvGraphicFramePr>
        <p:xfrm>
          <a:off x="2916611" y="1722597"/>
          <a:ext cx="4793756" cy="323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84928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41480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274116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713292"/>
              </p:ext>
            </p:extLst>
          </p:nvPr>
        </p:nvGraphicFramePr>
        <p:xfrm>
          <a:off x="108298" y="1989634"/>
          <a:ext cx="2808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upewnił się, że zrozumiałeś(</a:t>
                      </a:r>
                      <a:r>
                        <a:rPr lang="pl-PL" sz="12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aś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) jego /jej wyjaśnienia?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poinformował Cię, że istnieje możliwość telefonicznego poinformowania o odbiorze decyzji?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odczuwałeś(</a:t>
                      </a:r>
                      <a:r>
                        <a:rPr lang="pl-PL" sz="1200" b="1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aś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) niechęć ze strony urzędnika?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251059"/>
              </p:ext>
            </p:extLst>
          </p:nvPr>
        </p:nvGraphicFramePr>
        <p:xfrm>
          <a:off x="2924286" y="5158154"/>
          <a:ext cx="4793756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-35718" y="6459478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1030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4173783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Ochota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(5)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382122"/>
            <a:ext cx="2880320" cy="360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Zsumowane odpowiedzi „zdecydowanie TAK” i „raczej TAK”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193423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635595"/>
              </p:ext>
            </p:extLst>
          </p:nvPr>
        </p:nvGraphicFramePr>
        <p:xfrm>
          <a:off x="180546" y="2439467"/>
          <a:ext cx="2160000" cy="3921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89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Prostokąt 15"/>
          <p:cNvSpPr/>
          <p:nvPr/>
        </p:nvSpPr>
        <p:spPr>
          <a:xfrm>
            <a:off x="238280" y="5557190"/>
            <a:ext cx="8568952" cy="774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3132634" y="638212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7630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Ochota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(6)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621653"/>
              </p:ext>
            </p:extLst>
          </p:nvPr>
        </p:nvGraphicFramePr>
        <p:xfrm>
          <a:off x="2473450" y="2057876"/>
          <a:ext cx="5040000" cy="454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206164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pole tekstowe 6"/>
          <p:cNvSpPr txBox="1">
            <a:spLocks noChangeArrowheads="1"/>
          </p:cNvSpPr>
          <p:nvPr/>
        </p:nvSpPr>
        <p:spPr bwMode="auto">
          <a:xfrm>
            <a:off x="7732325" y="2925738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3789834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45819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N=19)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1" name="Łącznik prosty 15"/>
          <p:cNvCxnSpPr/>
          <p:nvPr/>
        </p:nvCxnSpPr>
        <p:spPr>
          <a:xfrm flipH="1">
            <a:off x="396330" y="278172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Łącznik prosty 18"/>
          <p:cNvCxnSpPr/>
          <p:nvPr/>
        </p:nvCxnSpPr>
        <p:spPr>
          <a:xfrm flipH="1">
            <a:off x="396330" y="364581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Łącznik prosty 19"/>
          <p:cNvCxnSpPr/>
          <p:nvPr/>
        </p:nvCxnSpPr>
        <p:spPr>
          <a:xfrm flipH="1">
            <a:off x="396330" y="45099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Łącznik prosty 19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874309"/>
              </p:ext>
            </p:extLst>
          </p:nvPr>
        </p:nvGraphicFramePr>
        <p:xfrm>
          <a:off x="180546" y="2029050"/>
          <a:ext cx="2160000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pole tekstowe 23"/>
          <p:cNvSpPr txBox="1"/>
          <p:nvPr/>
        </p:nvSpPr>
        <p:spPr>
          <a:xfrm>
            <a:off x="-35718" y="6459478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11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Metodologia badania</a:t>
            </a:r>
            <a:endParaRPr lang="pl-PL" b="1" dirty="0"/>
          </a:p>
        </p:txBody>
      </p:sp>
      <p:sp>
        <p:nvSpPr>
          <p:cNvPr id="14" name="pole tekstowe 24"/>
          <p:cNvSpPr>
            <a:spLocks noChangeArrowheads="1"/>
          </p:cNvSpPr>
          <p:nvPr/>
        </p:nvSpPr>
        <p:spPr bwMode="auto">
          <a:xfrm>
            <a:off x="972394" y="1707160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3649385" y="1705571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Obserwacja Uczestnicząca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6" name="pole tekstowe 24"/>
          <p:cNvSpPr>
            <a:spLocks noChangeArrowheads="1"/>
          </p:cNvSpPr>
          <p:nvPr/>
        </p:nvSpPr>
        <p:spPr bwMode="auto">
          <a:xfrm>
            <a:off x="972394" y="2423446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17" name="pole tekstowe 24"/>
          <p:cNvSpPr>
            <a:spLocks noChangeArrowheads="1"/>
          </p:cNvSpPr>
          <p:nvPr/>
        </p:nvSpPr>
        <p:spPr bwMode="auto">
          <a:xfrm>
            <a:off x="972394" y="4950221"/>
            <a:ext cx="2521388" cy="62720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18" name="pole tekstowe 24"/>
          <p:cNvSpPr>
            <a:spLocks noChangeArrowheads="1"/>
          </p:cNvSpPr>
          <p:nvPr/>
        </p:nvSpPr>
        <p:spPr bwMode="auto">
          <a:xfrm>
            <a:off x="972394" y="5665714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19" name="pole tekstowe 24"/>
          <p:cNvSpPr>
            <a:spLocks noChangeArrowheads="1"/>
          </p:cNvSpPr>
          <p:nvPr/>
        </p:nvSpPr>
        <p:spPr bwMode="auto">
          <a:xfrm>
            <a:off x="972394" y="3138146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3649385" y="2420271"/>
            <a:ext cx="4861769" cy="63197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Tajemniczy Klient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3649385" y="4948633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A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dresowy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według listy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Urzędów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3649385" y="5663333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07.11.2013 – 10.12.2013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3649385" y="3136558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17 urzędów – 340 wizyt (20 wizyt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na Urząd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)</a:t>
            </a:r>
          </a:p>
        </p:txBody>
      </p:sp>
      <p:sp>
        <p:nvSpPr>
          <p:cNvPr id="24" name="pole tekstowe 24"/>
          <p:cNvSpPr>
            <a:spLocks noChangeArrowheads="1"/>
          </p:cNvSpPr>
          <p:nvPr/>
        </p:nvSpPr>
        <p:spPr bwMode="auto">
          <a:xfrm>
            <a:off x="972394" y="3854433"/>
            <a:ext cx="2521388" cy="1006708"/>
          </a:xfrm>
          <a:prstGeom prst="roundRect">
            <a:avLst>
              <a:gd name="adj" fmla="val 772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5" name="Prostokąt zaokrąglony 24"/>
          <p:cNvSpPr/>
          <p:nvPr/>
        </p:nvSpPr>
        <p:spPr>
          <a:xfrm>
            <a:off x="3649385" y="3851257"/>
            <a:ext cx="4861769" cy="101306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Punkty Informacyjne, stanowiska WOM oraz  Delegatury </a:t>
            </a:r>
            <a:r>
              <a:rPr lang="pl-PL" sz="1200" b="1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BAiSO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w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urzędach dzielnicy: Bemowo, Białołęka, Bielany, Ochota, Praga Południe, Praga Północ, Rembertów, Śródmieście, Targówek, Ursus, Ursynów, Wawer, Wesoła, Wilanów, Włochy, Wola, 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Żoliborz</a:t>
            </a:r>
            <a:endParaRPr lang="pl-PL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48858" y="2853730"/>
            <a:ext cx="3744416" cy="2808312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 smtClean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rgbClr val="808285"/>
                </a:solidFill>
              </a:rPr>
              <a:t>ARC </a:t>
            </a:r>
            <a:r>
              <a:rPr lang="pl-PL" sz="1600" b="1" dirty="0">
                <a:solidFill>
                  <a:srgbClr val="808285"/>
                </a:solidFill>
              </a:rPr>
              <a:t>Rynek i Opinia Sp. z o. o.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ul. Juliusza Słowackiego 12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- budynek KIRKOR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01-627 Warszawa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tel.: +48 22 584 85 00 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fax.: +48 22 584 85 01 </a:t>
            </a:r>
            <a:endParaRPr lang="pl-PL" sz="1600" b="1" dirty="0" smtClean="0">
              <a:solidFill>
                <a:srgbClr val="808285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148858" y="5482022"/>
            <a:ext cx="3744416" cy="36004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TO, CO ISTOTNE</a:t>
            </a:r>
            <a:endParaRPr lang="pl-PL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ytuł 1"/>
          <p:cNvSpPr txBox="1">
            <a:spLocks/>
          </p:cNvSpPr>
          <p:nvPr/>
        </p:nvSpPr>
        <p:spPr>
          <a:xfrm>
            <a:off x="3990306" y="843268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Wyniki badania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5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Kryteria oceny</a:t>
            </a:r>
            <a:endParaRPr lang="pl-PL" b="1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03386" y="1829223"/>
            <a:ext cx="7738819" cy="365844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84" tIns="46043" rIns="92084" bIns="46043"/>
          <a:lstStyle/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OTOCZENIE: WYGLĄD </a:t>
            </a:r>
            <a:r>
              <a:rPr lang="pl-PL" sz="1600" b="1" dirty="0"/>
              <a:t>URZĘDU</a:t>
            </a: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/>
              <a:t>WYGLĄD ZEWNĘTRZNY URZĘDNIKA I JEGO STANOWISKO PRACY</a:t>
            </a:r>
            <a:endParaRPr lang="pl-PL" sz="1600" b="1" dirty="0">
              <a:solidFill>
                <a:srgbClr val="990099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ZACHOWANIE SIĘ WOBEC KLIENTA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OBSŁUGA PRZEDSTAWIONEJ SPRAWY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SPOSÓB ZAŁATWIENIA PRZEDSTAWIONEJ SPRAWY</a:t>
            </a:r>
          </a:p>
        </p:txBody>
      </p:sp>
    </p:spTree>
    <p:extLst>
      <p:ext uri="{BB962C8B-B14F-4D97-AF65-F5344CB8AC3E}">
        <p14:creationId xmlns:p14="http://schemas.microsoft.com/office/powerpoint/2010/main" val="26269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ytuł 1"/>
          <p:cNvSpPr txBox="1">
            <a:spLocks/>
          </p:cNvSpPr>
          <p:nvPr/>
        </p:nvSpPr>
        <p:spPr>
          <a:xfrm>
            <a:off x="4145236" y="1413570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Otoczenie:  </a:t>
            </a:r>
            <a:r>
              <a:rPr lang="pl-PL" dirty="0"/>
              <a:t>wygląd urzędu</a:t>
            </a:r>
          </a:p>
        </p:txBody>
      </p:sp>
    </p:spTree>
    <p:extLst>
      <p:ext uri="{BB962C8B-B14F-4D97-AF65-F5344CB8AC3E}">
        <p14:creationId xmlns:p14="http://schemas.microsoft.com/office/powerpoint/2010/main" val="876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674045"/>
              </p:ext>
            </p:extLst>
          </p:nvPr>
        </p:nvGraphicFramePr>
        <p:xfrm>
          <a:off x="767690" y="2202447"/>
          <a:ext cx="7610209" cy="104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Ochota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(1)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469" y="3362366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>
                <a:solidFill>
                  <a:schemeClr val="accent5"/>
                </a:solidFill>
              </a:rPr>
              <a:t>OTOCZENIE – WYGLĄD URZĘDU (1)</a:t>
            </a:r>
            <a:endParaRPr lang="en-GB" sz="1200" b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843081"/>
              </p:ext>
            </p:extLst>
          </p:nvPr>
        </p:nvGraphicFramePr>
        <p:xfrm>
          <a:off x="590653" y="3676396"/>
          <a:ext cx="7557812" cy="270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426" y="1721322"/>
            <a:ext cx="4026599" cy="457306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 dirty="0">
                <a:solidFill>
                  <a:schemeClr val="tx1">
                    <a:lumMod val="50000"/>
                  </a:schemeClr>
                </a:solidFill>
              </a:rPr>
              <a:t>ŚREDNI CZAS OCZEKIWANIA NA OBSŁUGĘ PRZED PI/ WOM/ DELEGATURĄ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</a:rPr>
              <a:t>BAiSO</a:t>
            </a:r>
            <a:endParaRPr lang="pl-PL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12609" y="1721322"/>
            <a:ext cx="3664586" cy="45730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ŚREDNIA LICZBA OSÓB W KOLEJCE DO PI/ WOM/ DELEGATUR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Y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 BAiSO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14469" y="1468739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>
                <a:solidFill>
                  <a:schemeClr val="accent5"/>
                </a:solidFill>
              </a:rPr>
              <a:t>FUNKCJONOWANIE URZĘDU </a:t>
            </a:r>
            <a:endParaRPr lang="en-GB" sz="1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26695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Ochota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(2)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karty informacyjne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343060"/>
              </p:ext>
            </p:extLst>
          </p:nvPr>
        </p:nvGraphicFramePr>
        <p:xfrm>
          <a:off x="614469" y="2422082"/>
          <a:ext cx="7557812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27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Ochota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(3)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 na terenie urzędu są w miejscu, w którym łatwo je zauważyć?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21403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084808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213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">
  <a:themeElements>
    <a:clrScheme name="ARC">
      <a:dk1>
        <a:srgbClr val="808285"/>
      </a:dk1>
      <a:lt1>
        <a:srgbClr val="FFFFFF"/>
      </a:lt1>
      <a:dk2>
        <a:srgbClr val="F89728"/>
      </a:dk2>
      <a:lt2>
        <a:srgbClr val="FFFFFF"/>
      </a:lt2>
      <a:accent1>
        <a:srgbClr val="0070C0"/>
      </a:accent1>
      <a:accent2>
        <a:srgbClr val="F89728"/>
      </a:accent2>
      <a:accent3>
        <a:srgbClr val="808285"/>
      </a:accent3>
      <a:accent4>
        <a:srgbClr val="E34A21"/>
      </a:accent4>
      <a:accent5>
        <a:srgbClr val="477237"/>
      </a:accent5>
      <a:accent6>
        <a:srgbClr val="827364"/>
      </a:accent6>
      <a:hlink>
        <a:srgbClr val="00229F"/>
      </a:hlink>
      <a:folHlink>
        <a:srgbClr val="00229F"/>
      </a:folHlink>
    </a:clrScheme>
    <a:fontScheme name="ARC">
      <a:majorFont>
        <a:latin typeface="Arial Bold"/>
        <a:ea typeface=""/>
        <a:cs typeface=""/>
      </a:majorFont>
      <a:minorFont>
        <a:latin typeface="Arial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RC.potx" id="{B6432285-ECAB-4A57-AEC2-5431D4683B3D}" vid="{B8EFF4A2-3A65-4C9A-AAAC-73979D6A875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</Template>
  <TotalTime>1038</TotalTime>
  <Words>1713</Words>
  <Application>Microsoft Office PowerPoint</Application>
  <PresentationFormat>Niestandardowy</PresentationFormat>
  <Paragraphs>292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ARC</vt:lpstr>
      <vt:lpstr>TAJEMNICZY KLIENT URZĄD DZIELNICY ochota</vt:lpstr>
      <vt:lpstr>Spis treści</vt:lpstr>
      <vt:lpstr>Metodologia badania</vt:lpstr>
      <vt:lpstr>Wyniki badania</vt:lpstr>
      <vt:lpstr>Kryteria oceny</vt:lpstr>
      <vt:lpstr>Wyniki badania</vt:lpstr>
      <vt:lpstr>Urząd Dzielnicy Ochota Otoczenie: Wygląd Urzędu (1)</vt:lpstr>
      <vt:lpstr>Urząd Dzielnicy Ochota Otoczenie: Wygląd Urzędu (2)</vt:lpstr>
      <vt:lpstr>Urząd Dzielnicy Ochota Otoczenie: Wygląd Urzędu (3)</vt:lpstr>
      <vt:lpstr>Urząd Dzielnicy Ochota Otoczenie: Wygląd Urzędu (4)</vt:lpstr>
      <vt:lpstr>Urząd Dzielnicy Ochota Otoczenie: Wygląd Urzędu (5)</vt:lpstr>
      <vt:lpstr>Urząd Dzielnicy Ochota Otoczenie: Wygląd Urzędu (6)</vt:lpstr>
      <vt:lpstr>Urząd Dzielnicy Ochota Otoczenie: Wygląd Urzędu (7)</vt:lpstr>
      <vt:lpstr>Wyniki badania</vt:lpstr>
      <vt:lpstr>Urząd Dzielnicy Ochota Wygląd zewnętrzny urzędnika i jego stanowisko pracy</vt:lpstr>
      <vt:lpstr>Wyniki badania</vt:lpstr>
      <vt:lpstr>Urząd Dzielnicy Ochota Zachowanie urzędnika wobec interesanta (1)</vt:lpstr>
      <vt:lpstr>Urząd Dzielnicy Ochota Zachowanie urzędnika wobec interesanta (2)</vt:lpstr>
      <vt:lpstr>Wyniki badania</vt:lpstr>
      <vt:lpstr>Urząd Dzielnicy Ochota Urzędnik: Obsługa przedstawionej sprawy (1)</vt:lpstr>
      <vt:lpstr>Urząd Dzielnicy Ochota Urzędnik: Obsługa przedstawionej sprawy (2)</vt:lpstr>
      <vt:lpstr>Urząd Dzielnicy Ochota Urzędnik: Obsługa przedstawionej sprawy (3)</vt:lpstr>
      <vt:lpstr>Wyniki badania</vt:lpstr>
      <vt:lpstr>Urząd Dzielnicy Ochota Urzędnik: Sposób załatwienia przedstawionej sprawy (1)</vt:lpstr>
      <vt:lpstr>Urząd Dzielnicy Ochota Urzędnik: Sposób załatwienia przedstawionej sprawy (2)</vt:lpstr>
      <vt:lpstr>Urząd Dzielnicy Ochota Urzędnik: Sposób załatwienia przedstawionej sprawy (3)</vt:lpstr>
      <vt:lpstr>Urząd Dzielnicy Ochota Urzędnik: Sposób załatwiania przedstawionej sprawy (4)</vt:lpstr>
      <vt:lpstr>Urząd Dzielnicy Ochota Urzędnik: Sposób załatwienia przedstawionej sprawy (5)</vt:lpstr>
      <vt:lpstr>Urząd Dzielnicy Ochota Urzędnik: Sposób załatwienia przedstawionej sprawy (6)</vt:lpstr>
      <vt:lpstr>Prezentacja programu PowerPoint</vt:lpstr>
    </vt:vector>
  </TitlesOfParts>
  <Company>Centrum Edukacji Nowoczesnej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</dc:creator>
  <cp:keywords>ARC;Rynek;Opinia</cp:keywords>
  <cp:lastModifiedBy>Paweł Florczak</cp:lastModifiedBy>
  <cp:revision>96</cp:revision>
  <dcterms:created xsi:type="dcterms:W3CDTF">2013-09-17T08:07:59Z</dcterms:created>
  <dcterms:modified xsi:type="dcterms:W3CDTF">2014-05-07T10:21:25Z</dcterms:modified>
</cp:coreProperties>
</file>