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howGuides="1">
      <p:cViewPr>
        <p:scale>
          <a:sx n="60" d="100"/>
          <a:sy n="60" d="100"/>
        </p:scale>
        <p:origin x="-1326" y="-1098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4.6500000000000004</c:v>
                </c:pt>
                <c:pt idx="2" formatCode="0.0">
                  <c:v>1.8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5.7</c:v>
                </c:pt>
                <c:pt idx="2" formatCode="0.0">
                  <c:v>0.75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2.35</c:v>
                </c:pt>
                <c:pt idx="2" formatCode="0.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8358016"/>
        <c:axId val="190362752"/>
      </c:barChart>
      <c:catAx>
        <c:axId val="188358016"/>
        <c:scaling>
          <c:orientation val="minMax"/>
        </c:scaling>
        <c:delete val="1"/>
        <c:axPos val="b"/>
        <c:majorTickMark val="out"/>
        <c:minorTickMark val="none"/>
        <c:tickLblPos val="none"/>
        <c:crossAx val="190362752"/>
        <c:crosses val="autoZero"/>
        <c:auto val="1"/>
        <c:lblAlgn val="ctr"/>
        <c:lblOffset val="100"/>
        <c:noMultiLvlLbl val="0"/>
      </c:catAx>
      <c:valAx>
        <c:axId val="190362752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88358016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2000640"/>
        <c:axId val="92002176"/>
      </c:barChart>
      <c:catAx>
        <c:axId val="920006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002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0021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200064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2767744"/>
        <c:axId val="92769280"/>
      </c:barChart>
      <c:catAx>
        <c:axId val="92767744"/>
        <c:scaling>
          <c:orientation val="maxMin"/>
        </c:scaling>
        <c:delete val="1"/>
        <c:axPos val="b"/>
        <c:majorTickMark val="out"/>
        <c:minorTickMark val="none"/>
        <c:tickLblPos val="none"/>
        <c:crossAx val="92769280"/>
        <c:crosses val="autoZero"/>
        <c:auto val="1"/>
        <c:lblAlgn val="ctr"/>
        <c:lblOffset val="100"/>
        <c:noMultiLvlLbl val="0"/>
      </c:catAx>
      <c:valAx>
        <c:axId val="9276928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927677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0.95</c:v>
                </c:pt>
                <c:pt idx="1">
                  <c:v>0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</c:v>
                </c:pt>
                <c:pt idx="1">
                  <c:v>0.05</c:v>
                </c:pt>
                <c:pt idx="2">
                  <c:v>0.2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0.85</c:v>
                </c:pt>
                <c:pt idx="1">
                  <c:v>0.1</c:v>
                </c:pt>
                <c:pt idx="2">
                  <c:v>0.25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2812800"/>
        <c:axId val="92814336"/>
      </c:barChart>
      <c:catAx>
        <c:axId val="928128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81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1433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28128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0.6</c:v>
                </c:pt>
                <c:pt idx="1">
                  <c:v>0.65</c:v>
                </c:pt>
                <c:pt idx="2">
                  <c:v>0.85</c:v>
                </c:pt>
                <c:pt idx="4">
                  <c:v>1</c:v>
                </c:pt>
                <c:pt idx="5">
                  <c:v>0.9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0.95</c:v>
                </c:pt>
                <c:pt idx="12">
                  <c:v>1</c:v>
                </c:pt>
                <c:pt idx="13">
                  <c:v>0.95</c:v>
                </c:pt>
                <c:pt idx="14">
                  <c:v>0.95</c:v>
                </c:pt>
                <c:pt idx="16">
                  <c:v>0.2</c:v>
                </c:pt>
                <c:pt idx="17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0%</c:formatCode>
                <c:ptCount val="19"/>
                <c:pt idx="0">
                  <c:v>0.4</c:v>
                </c:pt>
                <c:pt idx="1">
                  <c:v>0.35</c:v>
                </c:pt>
                <c:pt idx="2">
                  <c:v>0.15</c:v>
                </c:pt>
                <c:pt idx="5">
                  <c:v>0.1</c:v>
                </c:pt>
                <c:pt idx="10">
                  <c:v>0.05</c:v>
                </c:pt>
                <c:pt idx="13">
                  <c:v>0.05</c:v>
                </c:pt>
                <c:pt idx="14">
                  <c:v>0.05</c:v>
                </c:pt>
                <c:pt idx="16">
                  <c:v>0.8</c:v>
                </c:pt>
                <c:pt idx="17">
                  <c:v>0.95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92860416"/>
        <c:axId val="92861952"/>
      </c:barChart>
      <c:catAx>
        <c:axId val="92860416"/>
        <c:scaling>
          <c:orientation val="maxMin"/>
        </c:scaling>
        <c:delete val="1"/>
        <c:axPos val="l"/>
        <c:majorTickMark val="out"/>
        <c:minorTickMark val="none"/>
        <c:tickLblPos val="none"/>
        <c:crossAx val="92861952"/>
        <c:crosses val="autoZero"/>
        <c:auto val="1"/>
        <c:lblAlgn val="ctr"/>
        <c:lblOffset val="100"/>
        <c:noMultiLvlLbl val="0"/>
      </c:catAx>
      <c:valAx>
        <c:axId val="928619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286041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9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0.9</c:v>
                </c:pt>
                <c:pt idx="1">
                  <c:v>0.95</c:v>
                </c:pt>
                <c:pt idx="2">
                  <c:v>0.85000000023282696</c:v>
                </c:pt>
                <c:pt idx="4">
                  <c:v>0.95</c:v>
                </c:pt>
                <c:pt idx="5">
                  <c:v>0.85</c:v>
                </c:pt>
                <c:pt idx="6">
                  <c:v>0.9</c:v>
                </c:pt>
                <c:pt idx="10">
                  <c:v>0.05</c:v>
                </c:pt>
                <c:pt idx="12">
                  <c:v>0.95</c:v>
                </c:pt>
                <c:pt idx="13">
                  <c:v>0.85</c:v>
                </c:pt>
                <c:pt idx="14">
                  <c:v>0.8</c:v>
                </c:pt>
                <c:pt idx="16">
                  <c:v>0.8</c:v>
                </c:pt>
                <c:pt idx="17">
                  <c:v>0.9</c:v>
                </c:pt>
                <c:pt idx="18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General</c:formatCode>
                <c:ptCount val="20"/>
                <c:pt idx="0" formatCode="0%">
                  <c:v>0.05</c:v>
                </c:pt>
                <c:pt idx="2" formatCode="0%">
                  <c:v>0.1</c:v>
                </c:pt>
                <c:pt idx="5" formatCode="0%">
                  <c:v>0.05</c:v>
                </c:pt>
                <c:pt idx="6" formatCode="0%">
                  <c:v>0.05</c:v>
                </c:pt>
                <c:pt idx="8" formatCode="0%">
                  <c:v>0.95</c:v>
                </c:pt>
                <c:pt idx="9" formatCode="0%">
                  <c:v>0.9</c:v>
                </c:pt>
                <c:pt idx="10" formatCode="0%">
                  <c:v>0.9</c:v>
                </c:pt>
                <c:pt idx="13" formatCode="0%">
                  <c:v>0.05</c:v>
                </c:pt>
                <c:pt idx="14" formatCode="0%">
                  <c:v>0.15</c:v>
                </c:pt>
                <c:pt idx="16" formatCode="0%">
                  <c:v>0.15</c:v>
                </c:pt>
                <c:pt idx="17" formatCode="0%">
                  <c:v>0.05</c:v>
                </c:pt>
                <c:pt idx="18" formatCode="0%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4">
                  <c:v>0.05</c:v>
                </c:pt>
                <c:pt idx="5">
                  <c:v>0.1</c:v>
                </c:pt>
                <c:pt idx="6">
                  <c:v>0.05</c:v>
                </c:pt>
                <c:pt idx="8">
                  <c:v>0.05</c:v>
                </c:pt>
                <c:pt idx="9">
                  <c:v>0.1</c:v>
                </c:pt>
                <c:pt idx="10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0.05</c:v>
                </c:pt>
                <c:pt idx="16">
                  <c:v>0.05</c:v>
                </c:pt>
                <c:pt idx="17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93932928"/>
        <c:axId val="93947008"/>
      </c:barChart>
      <c:catAx>
        <c:axId val="93932928"/>
        <c:scaling>
          <c:orientation val="maxMin"/>
        </c:scaling>
        <c:delete val="1"/>
        <c:axPos val="l"/>
        <c:majorTickMark val="out"/>
        <c:minorTickMark val="none"/>
        <c:tickLblPos val="none"/>
        <c:crossAx val="93947008"/>
        <c:crosses val="autoZero"/>
        <c:auto val="1"/>
        <c:lblAlgn val="ctr"/>
        <c:lblOffset val="100"/>
        <c:noMultiLvlLbl val="0"/>
      </c:catAx>
      <c:valAx>
        <c:axId val="9394700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393292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(N=16)</c:v>
                </c:pt>
                <c:pt idx="1">
                  <c:v>2012 (N=18)</c:v>
                </c:pt>
                <c:pt idx="2">
                  <c:v>2011 (N=10)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0.8125</c:v>
                </c:pt>
                <c:pt idx="1">
                  <c:v>0.67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delete val="1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(N=16)</c:v>
                </c:pt>
                <c:pt idx="1">
                  <c:v>2012 (N=18)</c:v>
                </c:pt>
                <c:pt idx="2">
                  <c:v>2011 (N=10)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0.125</c:v>
                </c:pt>
                <c:pt idx="1">
                  <c:v>0.33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(N=16)</c:v>
                </c:pt>
                <c:pt idx="1">
                  <c:v>2012 (N=18)</c:v>
                </c:pt>
                <c:pt idx="2">
                  <c:v>2011 (N=10)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6.25E-2</c:v>
                </c:pt>
                <c:pt idx="2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4121984"/>
        <c:axId val="94123520"/>
      </c:barChart>
      <c:catAx>
        <c:axId val="941219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412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1235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4121984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4173056"/>
        <c:axId val="94174592"/>
      </c:barChart>
      <c:catAx>
        <c:axId val="94173056"/>
        <c:scaling>
          <c:orientation val="maxMin"/>
        </c:scaling>
        <c:delete val="1"/>
        <c:axPos val="b"/>
        <c:majorTickMark val="out"/>
        <c:minorTickMark val="none"/>
        <c:tickLblPos val="none"/>
        <c:crossAx val="94174592"/>
        <c:crosses val="autoZero"/>
        <c:auto val="1"/>
        <c:lblAlgn val="ctr"/>
        <c:lblOffset val="100"/>
        <c:noMultiLvlLbl val="0"/>
      </c:catAx>
      <c:valAx>
        <c:axId val="9417459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41730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</c:v>
                </c:pt>
                <c:pt idx="1">
                  <c:v>0.05</c:v>
                </c:pt>
                <c:pt idx="3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</c:v>
                </c:pt>
                <c:pt idx="1">
                  <c:v>0.15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</c:v>
                </c:pt>
                <c:pt idx="1">
                  <c:v>0.05</c:v>
                </c:pt>
                <c:pt idx="2" formatCode="General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4361472"/>
        <c:axId val="94363008"/>
      </c:barChart>
      <c:catAx>
        <c:axId val="94361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363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36300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436147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0.75</c:v>
                </c:pt>
                <c:pt idx="1">
                  <c:v>0.85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0.25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1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04490880"/>
        <c:axId val="104492416"/>
      </c:barChart>
      <c:catAx>
        <c:axId val="1044908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9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4924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490880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0.85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49519360"/>
        <c:axId val="149742336"/>
      </c:barChart>
      <c:catAx>
        <c:axId val="149519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74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974233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49519360"/>
        <c:crosses val="autoZero"/>
        <c:crossBetween val="between"/>
        <c:majorUnit val="1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01435776"/>
        <c:axId val="201906432"/>
      </c:barChart>
      <c:catAx>
        <c:axId val="2014357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1906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190643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014357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0.8</c:v>
                </c:pt>
                <c:pt idx="1">
                  <c:v>1</c:v>
                </c:pt>
                <c:pt idx="2">
                  <c:v>0.9</c:v>
                </c:pt>
                <c:pt idx="4">
                  <c:v>0.95</c:v>
                </c:pt>
                <c:pt idx="5">
                  <c:v>1</c:v>
                </c:pt>
                <c:pt idx="6">
                  <c:v>0.9</c:v>
                </c:pt>
                <c:pt idx="8">
                  <c:v>0.05</c:v>
                </c:pt>
                <c:pt idx="9">
                  <c:v>0.1</c:v>
                </c:pt>
                <c:pt idx="10">
                  <c:v>0.05</c:v>
                </c:pt>
                <c:pt idx="16">
                  <c:v>0.1</c:v>
                </c:pt>
                <c:pt idx="17">
                  <c:v>0.05</c:v>
                </c:pt>
                <c:pt idx="18">
                  <c:v>0.05</c:v>
                </c:pt>
                <c:pt idx="20">
                  <c:v>0.95</c:v>
                </c:pt>
                <c:pt idx="21">
                  <c:v>0.95</c:v>
                </c:pt>
                <c:pt idx="2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24"/>
                <c:pt idx="0" formatCode="0%">
                  <c:v>0.2</c:v>
                </c:pt>
                <c:pt idx="2" formatCode="0%">
                  <c:v>0.1</c:v>
                </c:pt>
                <c:pt idx="4" formatCode="0%">
                  <c:v>0.05</c:v>
                </c:pt>
                <c:pt idx="6" formatCode="0%">
                  <c:v>0.1</c:v>
                </c:pt>
                <c:pt idx="8" formatCode="0%">
                  <c:v>0.95</c:v>
                </c:pt>
                <c:pt idx="9" formatCode="0%">
                  <c:v>0.9</c:v>
                </c:pt>
                <c:pt idx="10" formatCode="0%">
                  <c:v>0.95</c:v>
                </c:pt>
                <c:pt idx="12" formatCode="0%">
                  <c:v>1</c:v>
                </c:pt>
                <c:pt idx="13" formatCode="0%">
                  <c:v>1</c:v>
                </c:pt>
                <c:pt idx="14" formatCode="0%">
                  <c:v>1</c:v>
                </c:pt>
                <c:pt idx="16" formatCode="0%">
                  <c:v>0.9</c:v>
                </c:pt>
                <c:pt idx="17" formatCode="0%">
                  <c:v>0.95</c:v>
                </c:pt>
                <c:pt idx="18" formatCode="0%">
                  <c:v>0.95</c:v>
                </c:pt>
                <c:pt idx="20" formatCode="0%">
                  <c:v>0.05</c:v>
                </c:pt>
                <c:pt idx="21" formatCode="0%">
                  <c:v>0.05</c:v>
                </c:pt>
                <c:pt idx="22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49818368"/>
        <c:axId val="149881600"/>
      </c:barChart>
      <c:catAx>
        <c:axId val="149818368"/>
        <c:scaling>
          <c:orientation val="maxMin"/>
        </c:scaling>
        <c:delete val="1"/>
        <c:axPos val="l"/>
        <c:majorTickMark val="out"/>
        <c:minorTickMark val="none"/>
        <c:tickLblPos val="none"/>
        <c:crossAx val="149881600"/>
        <c:crosses val="autoZero"/>
        <c:auto val="1"/>
        <c:lblAlgn val="ctr"/>
        <c:lblOffset val="100"/>
        <c:noMultiLvlLbl val="0"/>
      </c:catAx>
      <c:valAx>
        <c:axId val="1498816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4981836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. 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0.75</c:v>
                </c:pt>
                <c:pt idx="1">
                  <c:v>0.8</c:v>
                </c:pt>
                <c:pt idx="2">
                  <c:v>0.5</c:v>
                </c:pt>
                <c:pt idx="4">
                  <c:v>1</c:v>
                </c:pt>
                <c:pt idx="5">
                  <c:v>0.95</c:v>
                </c:pt>
                <c:pt idx="6">
                  <c:v>0.89</c:v>
                </c:pt>
                <c:pt idx="8">
                  <c:v>0.1</c:v>
                </c:pt>
                <c:pt idx="9">
                  <c:v>0.2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. 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0.25</c:v>
                </c:pt>
                <c:pt idx="1">
                  <c:v>0.2</c:v>
                </c:pt>
                <c:pt idx="2">
                  <c:v>0.5</c:v>
                </c:pt>
                <c:pt idx="5">
                  <c:v>0.05</c:v>
                </c:pt>
                <c:pt idx="6">
                  <c:v>0.11</c:v>
                </c:pt>
                <c:pt idx="8">
                  <c:v>0.9</c:v>
                </c:pt>
                <c:pt idx="9">
                  <c:v>0.8</c:v>
                </c:pt>
                <c:pt idx="10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0041344"/>
        <c:axId val="150042880"/>
      </c:barChart>
      <c:catAx>
        <c:axId val="150041344"/>
        <c:scaling>
          <c:orientation val="maxMin"/>
        </c:scaling>
        <c:delete val="1"/>
        <c:axPos val="l"/>
        <c:majorTickMark val="out"/>
        <c:minorTickMark val="none"/>
        <c:tickLblPos val="none"/>
        <c:crossAx val="150042880"/>
        <c:crosses val="autoZero"/>
        <c:auto val="1"/>
        <c:lblAlgn val="ctr"/>
        <c:lblOffset val="100"/>
        <c:noMultiLvlLbl val="0"/>
      </c:catAx>
      <c:valAx>
        <c:axId val="1500428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5004134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50182528"/>
        <c:axId val="150196608"/>
      </c:barChart>
      <c:catAx>
        <c:axId val="15018252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50196608"/>
        <c:crosses val="autoZero"/>
        <c:auto val="1"/>
        <c:lblAlgn val="ctr"/>
        <c:lblOffset val="100"/>
        <c:noMultiLvlLbl val="0"/>
      </c:catAx>
      <c:valAx>
        <c:axId val="15019660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501825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0.7</c:v>
                </c:pt>
                <c:pt idx="1">
                  <c:v>0.25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0.7</c:v>
                </c:pt>
                <c:pt idx="1">
                  <c:v>0.05</c:v>
                </c:pt>
                <c:pt idx="2">
                  <c:v>0</c:v>
                </c:pt>
                <c:pt idx="3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0.78</c:v>
                </c:pt>
                <c:pt idx="1">
                  <c:v>0.06</c:v>
                </c:pt>
                <c:pt idx="2">
                  <c:v>0.06</c:v>
                </c:pt>
                <c:pt idx="3">
                  <c:v>0.11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50282624"/>
        <c:axId val="150284160"/>
      </c:barChart>
      <c:catAx>
        <c:axId val="150282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28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2841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5028262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1">
                  <c:v>0.1</c:v>
                </c:pt>
                <c:pt idx="2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0.7</c:v>
                </c:pt>
                <c:pt idx="1">
                  <c:v>0.45</c:v>
                </c:pt>
                <c:pt idx="2">
                  <c:v>0.61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0.3</c:v>
                </c:pt>
                <c:pt idx="1">
                  <c:v>0.45</c:v>
                </c:pt>
                <c:pt idx="2">
                  <c:v>0.33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51613824"/>
        <c:axId val="151615360"/>
      </c:barChart>
      <c:catAx>
        <c:axId val="15161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1615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6153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51613824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52503040"/>
        <c:axId val="152504576"/>
      </c:barChart>
      <c:catAx>
        <c:axId val="15250304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52504576"/>
        <c:crosses val="autoZero"/>
        <c:auto val="1"/>
        <c:lblAlgn val="ctr"/>
        <c:lblOffset val="100"/>
        <c:noMultiLvlLbl val="0"/>
      </c:catAx>
      <c:valAx>
        <c:axId val="15250457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525030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0.15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0.95</c:v>
                </c:pt>
                <c:pt idx="1">
                  <c:v>0</c:v>
                </c:pt>
                <c:pt idx="2">
                  <c:v>0.2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0.83</c:v>
                </c:pt>
                <c:pt idx="1">
                  <c:v>0.06</c:v>
                </c:pt>
                <c:pt idx="2">
                  <c:v>0.11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2083584"/>
        <c:axId val="162085120"/>
      </c:barChart>
      <c:catAx>
        <c:axId val="162083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08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0851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20835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0.1</c:v>
                </c:pt>
                <c:pt idx="2">
                  <c:v>0</c:v>
                </c:pt>
                <c:pt idx="3">
                  <c:v>0.75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</c:v>
                </c:pt>
                <c:pt idx="1">
                  <c:v>0.2</c:v>
                </c:pt>
                <c:pt idx="2">
                  <c:v>0.05</c:v>
                </c:pt>
                <c:pt idx="3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3"/>
              <c:layout>
                <c:manualLayout>
                  <c:x val="-3.5278009259259259E-2"/>
                  <c:y val="5.096839959225280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0.06</c:v>
                </c:pt>
                <c:pt idx="1">
                  <c:v>0.06</c:v>
                </c:pt>
                <c:pt idx="2">
                  <c:v>0.11</c:v>
                </c:pt>
                <c:pt idx="3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2140544"/>
        <c:axId val="162142080"/>
      </c:barChart>
      <c:catAx>
        <c:axId val="162140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14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1420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214054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62213888"/>
        <c:axId val="162215424"/>
      </c:barChart>
      <c:catAx>
        <c:axId val="162213888"/>
        <c:scaling>
          <c:orientation val="maxMin"/>
        </c:scaling>
        <c:delete val="1"/>
        <c:axPos val="b"/>
        <c:majorTickMark val="out"/>
        <c:minorTickMark val="none"/>
        <c:tickLblPos val="none"/>
        <c:crossAx val="162215424"/>
        <c:crosses val="autoZero"/>
        <c:auto val="1"/>
        <c:lblAlgn val="ctr"/>
        <c:lblOffset val="100"/>
        <c:noMultiLvlLbl val="0"/>
      </c:catAx>
      <c:valAx>
        <c:axId val="16221542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622138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</c:v>
                </c:pt>
                <c:pt idx="1">
                  <c:v>0.4</c:v>
                </c:pt>
                <c:pt idx="2">
                  <c:v>0.65</c:v>
                </c:pt>
                <c:pt idx="3">
                  <c:v>0.5</c:v>
                </c:pt>
                <c:pt idx="4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0.75</c:v>
                </c:pt>
                <c:pt idx="1">
                  <c:v>0.65</c:v>
                </c:pt>
                <c:pt idx="2">
                  <c:v>0.7</c:v>
                </c:pt>
                <c:pt idx="3">
                  <c:v>0.5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0.89</c:v>
                </c:pt>
                <c:pt idx="1">
                  <c:v>0.47</c:v>
                </c:pt>
                <c:pt idx="2">
                  <c:v>0.53</c:v>
                </c:pt>
                <c:pt idx="3">
                  <c:v>0.47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2461184"/>
        <c:axId val="162462720"/>
      </c:barChart>
      <c:catAx>
        <c:axId val="1624611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462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46272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24611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20248704"/>
        <c:axId val="220312320"/>
      </c:barChart>
      <c:catAx>
        <c:axId val="220248704"/>
        <c:scaling>
          <c:orientation val="maxMin"/>
        </c:scaling>
        <c:delete val="1"/>
        <c:axPos val="b"/>
        <c:majorTickMark val="out"/>
        <c:minorTickMark val="none"/>
        <c:tickLblPos val="none"/>
        <c:crossAx val="220312320"/>
        <c:crosses val="autoZero"/>
        <c:auto val="1"/>
        <c:lblAlgn val="ctr"/>
        <c:lblOffset val="100"/>
        <c:noMultiLvlLbl val="0"/>
      </c:catAx>
      <c:valAx>
        <c:axId val="22031232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20248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52324352"/>
        <c:axId val="152346624"/>
      </c:barChart>
      <c:catAx>
        <c:axId val="15232435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52346624"/>
        <c:crosses val="autoZero"/>
        <c:auto val="1"/>
        <c:lblAlgn val="ctr"/>
        <c:lblOffset val="100"/>
        <c:noMultiLvlLbl val="0"/>
      </c:catAx>
      <c:valAx>
        <c:axId val="15234662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523243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(N=14)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62506624"/>
        <c:axId val="162508160"/>
      </c:barChart>
      <c:catAx>
        <c:axId val="162506624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62508160"/>
        <c:crosses val="autoZero"/>
        <c:auto val="1"/>
        <c:lblAlgn val="ctr"/>
        <c:lblOffset val="100"/>
        <c:noMultiLvlLbl val="0"/>
      </c:catAx>
      <c:valAx>
        <c:axId val="16250816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625066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0.25</c:v>
                </c:pt>
                <c:pt idx="1">
                  <c:v>0.15</c:v>
                </c:pt>
                <c:pt idx="2">
                  <c:v>0.15</c:v>
                </c:pt>
                <c:pt idx="3">
                  <c:v>0</c:v>
                </c:pt>
                <c:pt idx="4">
                  <c:v>0.45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0.35</c:v>
                </c:pt>
                <c:pt idx="1">
                  <c:v>0.2</c:v>
                </c:pt>
                <c:pt idx="2">
                  <c:v>0.05</c:v>
                </c:pt>
                <c:pt idx="3">
                  <c:v>0.05</c:v>
                </c:pt>
                <c:pt idx="4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0.53</c:v>
                </c:pt>
                <c:pt idx="1">
                  <c:v>0.16</c:v>
                </c:pt>
                <c:pt idx="2">
                  <c:v>0.05</c:v>
                </c:pt>
                <c:pt idx="3">
                  <c:v>0</c:v>
                </c:pt>
                <c:pt idx="4">
                  <c:v>0.26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2752384"/>
        <c:axId val="162753920"/>
      </c:barChart>
      <c:catAx>
        <c:axId val="162752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75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7539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27523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0.8571428571428571</c:v>
                </c:pt>
                <c:pt idx="1">
                  <c:v>7.1428571428571425E-2</c:v>
                </c:pt>
                <c:pt idx="2">
                  <c:v>7.1428571428571425E-2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0.43</c:v>
                </c:pt>
                <c:pt idx="1">
                  <c:v>0.28999999999999998</c:v>
                </c:pt>
                <c:pt idx="2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0.68</c:v>
                </c:pt>
                <c:pt idx="1">
                  <c:v>0.05</c:v>
                </c:pt>
                <c:pt idx="2">
                  <c:v>0.26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3313536"/>
        <c:axId val="163315072"/>
      </c:barChart>
      <c:catAx>
        <c:axId val="163313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3315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33150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633135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63545856"/>
        <c:axId val="163564160"/>
      </c:barChart>
      <c:catAx>
        <c:axId val="16354585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63564160"/>
        <c:crosses val="autoZero"/>
        <c:auto val="1"/>
        <c:lblAlgn val="ctr"/>
        <c:lblOffset val="100"/>
        <c:noMultiLvlLbl val="0"/>
      </c:catAx>
      <c:valAx>
        <c:axId val="16356416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635458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 formatCode="####.0%">
                  <c:v>0.3</c:v>
                </c:pt>
                <c:pt idx="1">
                  <c:v>0</c:v>
                </c:pt>
                <c:pt idx="2" formatCode="####.0%">
                  <c:v>0.05</c:v>
                </c:pt>
                <c:pt idx="3" formatCode="####.0%">
                  <c:v>0.65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0.25</c:v>
                </c:pt>
                <c:pt idx="1">
                  <c:v>0</c:v>
                </c:pt>
                <c:pt idx="2">
                  <c:v>0.2</c:v>
                </c:pt>
                <c:pt idx="3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w banku 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0.32</c:v>
                </c:pt>
                <c:pt idx="1">
                  <c:v>0.32</c:v>
                </c:pt>
                <c:pt idx="2">
                  <c:v>0.11</c:v>
                </c:pt>
                <c:pt idx="3">
                  <c:v>0.57999999999999996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0009728"/>
        <c:axId val="170011264"/>
      </c:barChart>
      <c:catAx>
        <c:axId val="170009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001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011264"/>
        <c:scaling>
          <c:orientation val="minMax"/>
          <c:max val="1"/>
          <c:min val="0"/>
        </c:scaling>
        <c:delete val="1"/>
        <c:axPos val="t"/>
        <c:numFmt formatCode="####.0%" sourceLinked="1"/>
        <c:majorTickMark val="out"/>
        <c:minorTickMark val="none"/>
        <c:tickLblPos val="none"/>
        <c:crossAx val="1700097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0.05</c:v>
                </c:pt>
                <c:pt idx="2">
                  <c:v>0.25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0.75</c:v>
                </c:pt>
                <c:pt idx="1">
                  <c:v>0</c:v>
                </c:pt>
                <c:pt idx="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0.68</c:v>
                </c:pt>
                <c:pt idx="1">
                  <c:v>0.05</c:v>
                </c:pt>
                <c:pt idx="2">
                  <c:v>0.26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1018112"/>
        <c:axId val="171019648"/>
      </c:barChart>
      <c:catAx>
        <c:axId val="171018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1019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101964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101811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0.8</c:v>
                </c:pt>
                <c:pt idx="1">
                  <c:v>0.55000000000000004</c:v>
                </c:pt>
                <c:pt idx="2">
                  <c:v>0.37</c:v>
                </c:pt>
                <c:pt idx="4">
                  <c:v>0.45</c:v>
                </c:pt>
                <c:pt idx="5">
                  <c:v>0.2</c:v>
                </c:pt>
                <c:pt idx="6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0.2</c:v>
                </c:pt>
                <c:pt idx="1">
                  <c:v>0.45</c:v>
                </c:pt>
                <c:pt idx="2">
                  <c:v>0.63</c:v>
                </c:pt>
                <c:pt idx="4">
                  <c:v>0.55000000000000004</c:v>
                </c:pt>
                <c:pt idx="5">
                  <c:v>0.8</c:v>
                </c:pt>
                <c:pt idx="6">
                  <c:v>0.74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1695104"/>
        <c:axId val="171717376"/>
      </c:barChart>
      <c:catAx>
        <c:axId val="171695104"/>
        <c:scaling>
          <c:orientation val="maxMin"/>
        </c:scaling>
        <c:delete val="1"/>
        <c:axPos val="l"/>
        <c:majorTickMark val="out"/>
        <c:minorTickMark val="none"/>
        <c:tickLblPos val="none"/>
        <c:crossAx val="171717376"/>
        <c:crosses val="autoZero"/>
        <c:auto val="1"/>
        <c:lblAlgn val="ctr"/>
        <c:lblOffset val="100"/>
        <c:noMultiLvlLbl val="0"/>
      </c:catAx>
      <c:valAx>
        <c:axId val="1717173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169510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0.05</c:v>
                </c:pt>
                <c:pt idx="1">
                  <c:v>0</c:v>
                </c:pt>
                <c:pt idx="2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0.84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3057920"/>
        <c:axId val="173059456"/>
      </c:barChart>
      <c:catAx>
        <c:axId val="173057920"/>
        <c:scaling>
          <c:orientation val="maxMin"/>
        </c:scaling>
        <c:delete val="1"/>
        <c:axPos val="l"/>
        <c:majorTickMark val="out"/>
        <c:minorTickMark val="none"/>
        <c:tickLblPos val="none"/>
        <c:crossAx val="173059456"/>
        <c:crosses val="autoZero"/>
        <c:auto val="1"/>
        <c:lblAlgn val="ctr"/>
        <c:lblOffset val="100"/>
        <c:noMultiLvlLbl val="0"/>
      </c:catAx>
      <c:valAx>
        <c:axId val="17305945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305792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73194624"/>
        <c:axId val="173196416"/>
      </c:barChart>
      <c:catAx>
        <c:axId val="173194624"/>
        <c:scaling>
          <c:orientation val="maxMin"/>
        </c:scaling>
        <c:delete val="1"/>
        <c:axPos val="b"/>
        <c:majorTickMark val="out"/>
        <c:minorTickMark val="none"/>
        <c:tickLblPos val="none"/>
        <c:crossAx val="173196416"/>
        <c:crosses val="autoZero"/>
        <c:auto val="1"/>
        <c:lblAlgn val="ctr"/>
        <c:lblOffset val="100"/>
        <c:noMultiLvlLbl val="0"/>
      </c:catAx>
      <c:valAx>
        <c:axId val="17319641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731946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0.95</c:v>
                </c:pt>
                <c:pt idx="1">
                  <c:v>0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1</c:v>
                </c:pt>
                <c:pt idx="1">
                  <c:v>0.3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0.75</c:v>
                </c:pt>
                <c:pt idx="1">
                  <c:v>0.2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20867200"/>
        <c:axId val="220907008"/>
      </c:barChart>
      <c:catAx>
        <c:axId val="2208672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090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90700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208672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0.95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0.85</c:v>
                </c:pt>
                <c:pt idx="3">
                  <c:v>0.95</c:v>
                </c:pt>
                <c:pt idx="4">
                  <c:v>0.95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</c:v>
                </c:pt>
                <c:pt idx="1">
                  <c:v>0.95</c:v>
                </c:pt>
                <c:pt idx="2">
                  <c:v>0.84</c:v>
                </c:pt>
                <c:pt idx="3">
                  <c:v>0.84</c:v>
                </c:pt>
                <c:pt idx="4">
                  <c:v>0.84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9275648"/>
        <c:axId val="179277184"/>
      </c:barChart>
      <c:catAx>
        <c:axId val="17927564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7927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27718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927564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0.47</c:v>
                </c:pt>
                <c:pt idx="1">
                  <c:v>0.6</c:v>
                </c:pt>
                <c:pt idx="2">
                  <c:v>0.7</c:v>
                </c:pt>
                <c:pt idx="4">
                  <c:v>0.53</c:v>
                </c:pt>
                <c:pt idx="5">
                  <c:v>0.8</c:v>
                </c:pt>
                <c:pt idx="6">
                  <c:v>0.8</c:v>
                </c:pt>
                <c:pt idx="8">
                  <c:v>0.53</c:v>
                </c:pt>
                <c:pt idx="9">
                  <c:v>0.65</c:v>
                </c:pt>
                <c:pt idx="10">
                  <c:v>0.8</c:v>
                </c:pt>
                <c:pt idx="12">
                  <c:v>0.53</c:v>
                </c:pt>
                <c:pt idx="13">
                  <c:v>0.75</c:v>
                </c:pt>
                <c:pt idx="14">
                  <c:v>0.9</c:v>
                </c:pt>
                <c:pt idx="16">
                  <c:v>0.53</c:v>
                </c:pt>
                <c:pt idx="17">
                  <c:v>0.75</c:v>
                </c:pt>
                <c:pt idx="18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0.37</c:v>
                </c:pt>
                <c:pt idx="1">
                  <c:v>0.35</c:v>
                </c:pt>
                <c:pt idx="2">
                  <c:v>0.25</c:v>
                </c:pt>
                <c:pt idx="4">
                  <c:v>0.32</c:v>
                </c:pt>
                <c:pt idx="5">
                  <c:v>0.15</c:v>
                </c:pt>
                <c:pt idx="6">
                  <c:v>0.15</c:v>
                </c:pt>
                <c:pt idx="8">
                  <c:v>0.32</c:v>
                </c:pt>
                <c:pt idx="9">
                  <c:v>0.2</c:v>
                </c:pt>
                <c:pt idx="10">
                  <c:v>0.15</c:v>
                </c:pt>
                <c:pt idx="12">
                  <c:v>0.42</c:v>
                </c:pt>
                <c:pt idx="13">
                  <c:v>0.25</c:v>
                </c:pt>
                <c:pt idx="14">
                  <c:v>0.05</c:v>
                </c:pt>
                <c:pt idx="16">
                  <c:v>0.42</c:v>
                </c:pt>
                <c:pt idx="17">
                  <c:v>0.25</c:v>
                </c:pt>
                <c:pt idx="18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0">
                  <c:v>0.16</c:v>
                </c:pt>
                <c:pt idx="1">
                  <c:v>0.05</c:v>
                </c:pt>
                <c:pt idx="4">
                  <c:v>0.16</c:v>
                </c:pt>
                <c:pt idx="6">
                  <c:v>0.05</c:v>
                </c:pt>
                <c:pt idx="8">
                  <c:v>0.16</c:v>
                </c:pt>
                <c:pt idx="9">
                  <c:v>0.15</c:v>
                </c:pt>
                <c:pt idx="12">
                  <c:v>0.05</c:v>
                </c:pt>
                <c:pt idx="14">
                  <c:v>0.05</c:v>
                </c:pt>
                <c:pt idx="16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  <c:pt idx="2" formatCode="0%">
                  <c:v>0.05</c:v>
                </c:pt>
                <c:pt idx="5" formatCode="0%">
                  <c:v>0.05</c:v>
                </c:pt>
                <c:pt idx="1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84072448"/>
        <c:axId val="185028608"/>
      </c:barChart>
      <c:catAx>
        <c:axId val="184072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502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502860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184072448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  <c:pt idx="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143744"/>
        <c:axId val="90161920"/>
      </c:barChart>
      <c:catAx>
        <c:axId val="901437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61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1619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14374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246144"/>
        <c:axId val="90247936"/>
      </c:barChart>
      <c:catAx>
        <c:axId val="902461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4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479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24614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03143040"/>
        <c:axId val="219751168"/>
      </c:barChart>
      <c:catAx>
        <c:axId val="203143040"/>
        <c:scaling>
          <c:orientation val="maxMin"/>
        </c:scaling>
        <c:delete val="1"/>
        <c:axPos val="b"/>
        <c:majorTickMark val="out"/>
        <c:minorTickMark val="none"/>
        <c:tickLblPos val="none"/>
        <c:crossAx val="219751168"/>
        <c:crosses val="autoZero"/>
        <c:auto val="1"/>
        <c:lblAlgn val="ctr"/>
        <c:lblOffset val="100"/>
        <c:noMultiLvlLbl val="0"/>
      </c:catAx>
      <c:valAx>
        <c:axId val="219751168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031430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</c:v>
                </c:pt>
                <c:pt idx="1">
                  <c:v>0.1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0.95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0.85</c:v>
                </c:pt>
                <c:pt idx="1">
                  <c:v>0.25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0311296"/>
        <c:axId val="90313088"/>
      </c:barChart>
      <c:catAx>
        <c:axId val="903112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1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1308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3112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345856"/>
        <c:axId val="90347392"/>
      </c:barChart>
      <c:catAx>
        <c:axId val="903458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47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4739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345856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/>
              <a:t>URZĄD </a:t>
            </a:r>
            <a:r>
              <a:rPr lang="pl-PL" smtClean="0"/>
              <a:t>DZIELNICY Bielany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</a:p>
          <a:p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Bielany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374785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Bielany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005591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285231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Bielany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186279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Bielany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006438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644746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817667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40879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391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99176"/>
              </p:ext>
            </p:extLst>
          </p:nvPr>
        </p:nvGraphicFramePr>
        <p:xfrm>
          <a:off x="5220866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120293"/>
              </p:ext>
            </p:extLst>
          </p:nvPr>
        </p:nvGraphicFramePr>
        <p:xfrm>
          <a:off x="4428978" y="2440202"/>
          <a:ext cx="1800000" cy="415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108468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9942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9942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108468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520612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924659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912408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037841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2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906721"/>
              </p:ext>
            </p:extLst>
          </p:nvPr>
        </p:nvGraphicFramePr>
        <p:xfrm>
          <a:off x="108298" y="1989634"/>
          <a:ext cx="2808000" cy="42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6084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344172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0874"/>
              </p:ext>
            </p:extLst>
          </p:nvPr>
        </p:nvGraphicFramePr>
        <p:xfrm>
          <a:off x="108298" y="2601541"/>
          <a:ext cx="1800000" cy="32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301918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6881148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327137"/>
              </p:ext>
            </p:extLst>
          </p:nvPr>
        </p:nvGraphicFramePr>
        <p:xfrm>
          <a:off x="684362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967215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1889"/>
              </p:ext>
            </p:extLst>
          </p:nvPr>
        </p:nvGraphicFramePr>
        <p:xfrm>
          <a:off x="36290" y="2422130"/>
          <a:ext cx="1800000" cy="3958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844477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51503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0471968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499973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99464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2385"/>
              </p:ext>
            </p:extLst>
          </p:nvPr>
        </p:nvGraphicFramePr>
        <p:xfrm>
          <a:off x="180306" y="2422130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870848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995875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783391"/>
              </p:ext>
            </p:extLst>
          </p:nvPr>
        </p:nvGraphicFramePr>
        <p:xfrm>
          <a:off x="972394" y="2632411"/>
          <a:ext cx="4536024" cy="3866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079809"/>
              </p:ext>
            </p:extLst>
          </p:nvPr>
        </p:nvGraphicFramePr>
        <p:xfrm>
          <a:off x="108298" y="2514955"/>
          <a:ext cx="1800000" cy="3939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1006678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678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banku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678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914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731730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070198"/>
              </p:ext>
            </p:extLst>
          </p:nvPr>
        </p:nvGraphicFramePr>
        <p:xfrm>
          <a:off x="4140746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mnie,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860467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2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27706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909352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563827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058744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705600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Bielany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963699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40235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N=19)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marL="342864" indent="-342864" defTabSz="914307">
              <a:spcBef>
                <a:spcPct val="20000"/>
              </a:spcBef>
              <a:buClr>
                <a:srgbClr val="FF9933"/>
              </a:buClr>
              <a:buFont typeface="Arial" pitchFamily="34" charset="0"/>
              <a:buChar char="•"/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984252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Bielany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93577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Bielany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606977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Bielany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221808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235597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547</TotalTime>
  <Words>1540</Words>
  <Application>Microsoft Office PowerPoint</Application>
  <PresentationFormat>Niestandardowy</PresentationFormat>
  <Paragraphs>277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Bielany</vt:lpstr>
      <vt:lpstr>Spis treści</vt:lpstr>
      <vt:lpstr>Metodologia badania</vt:lpstr>
      <vt:lpstr>Wyniki badania</vt:lpstr>
      <vt:lpstr>Kryteria oceny</vt:lpstr>
      <vt:lpstr>Wyniki badania</vt:lpstr>
      <vt:lpstr>Urząd Dzielnicy Bielany Otoczenie: Wygląd Urzędu (1)</vt:lpstr>
      <vt:lpstr>Urząd Dzielnicy Bielany Otoczenie: Wygląd Urzędu (2)</vt:lpstr>
      <vt:lpstr>Urząd Dzielnicy Bielany Otoczenie: Wygląd Urzędu (3)</vt:lpstr>
      <vt:lpstr>Urząd Dzielnicy Bielany Otoczenie: Wygląd Urzędu (4)</vt:lpstr>
      <vt:lpstr>Urząd Dzielnicy Bielany Otoczenie: Wygląd Urzędu (5)</vt:lpstr>
      <vt:lpstr>Urząd Dzielnicy Bielany Otoczenie: Wygląd Urzędu (6)</vt:lpstr>
      <vt:lpstr>Urząd Dzielnicy Bielany Otoczenie: Wygląd Urzędu (7)</vt:lpstr>
      <vt:lpstr>Wyniki badania</vt:lpstr>
      <vt:lpstr>Urząd Dzielnicy Bielany Wygląd zewnętrzny urzędnika i jego stanowisko pracy</vt:lpstr>
      <vt:lpstr>Wyniki badania</vt:lpstr>
      <vt:lpstr>Urząd Dzielnicy Bielany Zachowanie urzędnika wobec interesanta (1)</vt:lpstr>
      <vt:lpstr>Urząd Dzielnicy Bielany Zachowanie urzędnika wobec interesanta (2)</vt:lpstr>
      <vt:lpstr>Wyniki badania</vt:lpstr>
      <vt:lpstr>Urząd Dzielnicy Bielany Urzędnik: Obsługa przedstawionej sprawy (1)</vt:lpstr>
      <vt:lpstr>Urząd Dzielnicy Bielany Urzędnik: Obsługa przedstawionej sprawy (2)</vt:lpstr>
      <vt:lpstr>Urząd Dzielnicy Bielany Urzędnik: Obsługa przedstawionej sprawy (3)</vt:lpstr>
      <vt:lpstr>Wyniki badania</vt:lpstr>
      <vt:lpstr>Urząd Dzielnicy Bielany Urzędnik: Sposób załatwienia przedstawionej sprawy (1)</vt:lpstr>
      <vt:lpstr>Urząd Dzielnicy Bielany Urzędnik: Sposób załatwienia przedstawionej sprawy (2)</vt:lpstr>
      <vt:lpstr>Urząd Dzielnicy Bielany Urzędnik: Sposób załatwienia przedstawionej sprawy (3)</vt:lpstr>
      <vt:lpstr>Urząd Dzielnicy Bielany Urzędnik: Sposób załatwiania przedstawionej sprawy (4)</vt:lpstr>
      <vt:lpstr>Urząd Dzielnicy Bielany Urzędnik: Sposób załatwienia przedstawionej sprawy (5)</vt:lpstr>
      <vt:lpstr>Urząd Dzielnicy Bielany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Maciej Białoruski</cp:lastModifiedBy>
  <cp:revision>87</cp:revision>
  <dcterms:created xsi:type="dcterms:W3CDTF">2013-09-17T08:07:59Z</dcterms:created>
  <dcterms:modified xsi:type="dcterms:W3CDTF">2014-02-05T13:57:40Z</dcterms:modified>
</cp:coreProperties>
</file>