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257" r:id="rId3"/>
    <p:sldId id="292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01" r:id="rId31"/>
  </p:sldIdLst>
  <p:sldSz cx="9145588" cy="6859588"/>
  <p:notesSz cx="6797675" cy="9926638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5" autoAdjust="0"/>
    <p:restoredTop sz="94660"/>
  </p:normalViewPr>
  <p:slideViewPr>
    <p:cSldViewPr showGuides="1">
      <p:cViewPr>
        <p:scale>
          <a:sx n="70" d="100"/>
          <a:sy n="70" d="100"/>
        </p:scale>
        <p:origin x="-1290" y="-114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3.9</c:v>
                </c:pt>
                <c:pt idx="2" formatCode="0.0">
                  <c:v>1.4285714285714286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4.9000000000000004</c:v>
                </c:pt>
                <c:pt idx="2" formatCode="0.0">
                  <c:v>1.5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3.05</c:v>
                </c:pt>
                <c:pt idx="2" formatCode="0.0">
                  <c:v>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7078912"/>
        <c:axId val="317099392"/>
      </c:barChart>
      <c:catAx>
        <c:axId val="317078912"/>
        <c:scaling>
          <c:orientation val="minMax"/>
        </c:scaling>
        <c:delete val="1"/>
        <c:axPos val="b"/>
        <c:majorTickMark val="out"/>
        <c:minorTickMark val="none"/>
        <c:tickLblPos val="none"/>
        <c:crossAx val="317099392"/>
        <c:crosses val="autoZero"/>
        <c:auto val="1"/>
        <c:lblAlgn val="ctr"/>
        <c:lblOffset val="100"/>
        <c:noMultiLvlLbl val="0"/>
      </c:catAx>
      <c:valAx>
        <c:axId val="317099392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17078912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21217664"/>
        <c:axId val="321219200"/>
      </c:barChart>
      <c:catAx>
        <c:axId val="321217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121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12192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21766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1247488"/>
        <c:axId val="321257472"/>
      </c:barChart>
      <c:catAx>
        <c:axId val="321247488"/>
        <c:scaling>
          <c:orientation val="maxMin"/>
        </c:scaling>
        <c:delete val="1"/>
        <c:axPos val="b"/>
        <c:majorTickMark val="out"/>
        <c:minorTickMark val="none"/>
        <c:tickLblPos val="none"/>
        <c:crossAx val="321257472"/>
        <c:crosses val="autoZero"/>
        <c:auto val="1"/>
        <c:lblAlgn val="ctr"/>
        <c:lblOffset val="100"/>
        <c:noMultiLvlLbl val="0"/>
      </c:catAx>
      <c:valAx>
        <c:axId val="32125747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21247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0.25</c:v>
                </c:pt>
                <c:pt idx="2">
                  <c:v>0.4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</c:v>
                </c:pt>
                <c:pt idx="1">
                  <c:v>0</c:v>
                </c:pt>
                <c:pt idx="2">
                  <c:v>0.15</c:v>
                </c:pt>
                <c:pt idx="3">
                  <c:v>0</c:v>
                </c:pt>
                <c:pt idx="4">
                  <c:v>0.3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</c:v>
                </c:pt>
                <c:pt idx="1">
                  <c:v>0.05</c:v>
                </c:pt>
                <c:pt idx="2">
                  <c:v>0.65</c:v>
                </c:pt>
                <c:pt idx="3">
                  <c:v>0</c:v>
                </c:pt>
                <c:pt idx="4">
                  <c:v>0.3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1403136"/>
        <c:axId val="321417216"/>
      </c:barChart>
      <c:catAx>
        <c:axId val="321403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1417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141721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4031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Sheet1!$A$2:$A$29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Sheet1!$B$2:$B$29</c:f>
              <c:numCache>
                <c:formatCode>0%</c:formatCode>
                <c:ptCount val="19"/>
                <c:pt idx="0">
                  <c:v>0.95</c:v>
                </c:pt>
                <c:pt idx="1">
                  <c:v>0.9</c:v>
                </c:pt>
                <c:pt idx="2">
                  <c:v>0.9</c:v>
                </c:pt>
                <c:pt idx="4">
                  <c:v>0.95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0.9</c:v>
                </c:pt>
                <c:pt idx="10">
                  <c:v>1</c:v>
                </c:pt>
                <c:pt idx="12">
                  <c:v>1</c:v>
                </c:pt>
                <c:pt idx="13">
                  <c:v>0.95</c:v>
                </c:pt>
                <c:pt idx="14">
                  <c:v>1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Sheet1!$A$2:$A$29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Sheet1!$C$2:$C$29</c:f>
              <c:numCache>
                <c:formatCode>0%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0.1</c:v>
                </c:pt>
                <c:pt idx="4">
                  <c:v>0.05</c:v>
                </c:pt>
                <c:pt idx="9">
                  <c:v>0.1</c:v>
                </c:pt>
                <c:pt idx="13">
                  <c:v>0.05</c:v>
                </c:pt>
                <c:pt idx="16">
                  <c:v>0.95</c:v>
                </c:pt>
                <c:pt idx="17">
                  <c:v>0.95</c:v>
                </c:pt>
                <c:pt idx="18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Sheet1!$A$2:$A$29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1474560"/>
        <c:axId val="321476096"/>
      </c:barChart>
      <c:catAx>
        <c:axId val="321474560"/>
        <c:scaling>
          <c:orientation val="maxMin"/>
        </c:scaling>
        <c:delete val="1"/>
        <c:axPos val="l"/>
        <c:majorTickMark val="out"/>
        <c:minorTickMark val="none"/>
        <c:tickLblPos val="none"/>
        <c:crossAx val="321476096"/>
        <c:crosses val="autoZero"/>
        <c:auto val="1"/>
        <c:lblAlgn val="ctr"/>
        <c:lblOffset val="100"/>
        <c:noMultiLvlLbl val="0"/>
      </c:catAx>
      <c:valAx>
        <c:axId val="321476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4745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Sheet1!$A$2:$A$42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Sheet1!$B$2:$B$42</c:f>
              <c:numCache>
                <c:formatCode>0%</c:formatCode>
                <c:ptCount val="20"/>
                <c:pt idx="0">
                  <c:v>0.42857142857142855</c:v>
                </c:pt>
                <c:pt idx="1">
                  <c:v>0.9</c:v>
                </c:pt>
                <c:pt idx="2">
                  <c:v>0.75</c:v>
                </c:pt>
                <c:pt idx="4">
                  <c:v>0.80952380952380953</c:v>
                </c:pt>
                <c:pt idx="5">
                  <c:v>0.9</c:v>
                </c:pt>
                <c:pt idx="6">
                  <c:v>0.8</c:v>
                </c:pt>
                <c:pt idx="8">
                  <c:v>0</c:v>
                </c:pt>
                <c:pt idx="9">
                  <c:v>0</c:v>
                </c:pt>
                <c:pt idx="10">
                  <c:v>0.1</c:v>
                </c:pt>
                <c:pt idx="12">
                  <c:v>0.8571428571428571</c:v>
                </c:pt>
                <c:pt idx="13">
                  <c:v>0.85</c:v>
                </c:pt>
                <c:pt idx="14">
                  <c:v>0.8</c:v>
                </c:pt>
                <c:pt idx="16">
                  <c:v>0.33</c:v>
                </c:pt>
                <c:pt idx="17">
                  <c:v>0.8</c:v>
                </c:pt>
                <c:pt idx="18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Sheet1!$A$2:$A$42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Sheet1!$C$2:$C$42</c:f>
              <c:numCache>
                <c:formatCode>0%</c:formatCode>
                <c:ptCount val="20"/>
                <c:pt idx="0">
                  <c:v>0.47619047619047622</c:v>
                </c:pt>
                <c:pt idx="1">
                  <c:v>0.05</c:v>
                </c:pt>
                <c:pt idx="2">
                  <c:v>0.15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0.8571428571428571</c:v>
                </c:pt>
                <c:pt idx="9">
                  <c:v>0.9</c:v>
                </c:pt>
                <c:pt idx="10">
                  <c:v>0.7</c:v>
                </c:pt>
                <c:pt idx="12">
                  <c:v>0</c:v>
                </c:pt>
                <c:pt idx="13">
                  <c:v>0.05</c:v>
                </c:pt>
                <c:pt idx="14">
                  <c:v>0</c:v>
                </c:pt>
                <c:pt idx="16">
                  <c:v>0.56999999999999995</c:v>
                </c:pt>
                <c:pt idx="17">
                  <c:v>0.15</c:v>
                </c:pt>
                <c:pt idx="18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Sheet1!$A$2:$A$42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Sheet1!$D$2:$D$42</c:f>
              <c:numCache>
                <c:formatCode>0%</c:formatCode>
                <c:ptCount val="20"/>
                <c:pt idx="0">
                  <c:v>9.5238095238095233E-2</c:v>
                </c:pt>
                <c:pt idx="1">
                  <c:v>0.05</c:v>
                </c:pt>
                <c:pt idx="2">
                  <c:v>0.1</c:v>
                </c:pt>
                <c:pt idx="4">
                  <c:v>0.19047619047619047</c:v>
                </c:pt>
                <c:pt idx="5">
                  <c:v>0.1</c:v>
                </c:pt>
                <c:pt idx="6">
                  <c:v>0.2</c:v>
                </c:pt>
                <c:pt idx="8">
                  <c:v>0.14285714285714288</c:v>
                </c:pt>
                <c:pt idx="9">
                  <c:v>0.1</c:v>
                </c:pt>
                <c:pt idx="10">
                  <c:v>0.2</c:v>
                </c:pt>
                <c:pt idx="12">
                  <c:v>0.14285714285714288</c:v>
                </c:pt>
                <c:pt idx="13">
                  <c:v>0.1</c:v>
                </c:pt>
                <c:pt idx="14">
                  <c:v>0.2</c:v>
                </c:pt>
                <c:pt idx="16">
                  <c:v>0.1</c:v>
                </c:pt>
                <c:pt idx="17">
                  <c:v>0.05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1817984"/>
        <c:axId val="321922176"/>
      </c:barChart>
      <c:catAx>
        <c:axId val="321817984"/>
        <c:scaling>
          <c:orientation val="maxMin"/>
        </c:scaling>
        <c:delete val="1"/>
        <c:axPos val="l"/>
        <c:majorTickMark val="out"/>
        <c:minorTickMark val="none"/>
        <c:tickLblPos val="none"/>
        <c:crossAx val="321922176"/>
        <c:crosses val="autoZero"/>
        <c:auto val="1"/>
        <c:lblAlgn val="ctr"/>
        <c:lblOffset val="100"/>
        <c:noMultiLvlLbl val="0"/>
      </c:catAx>
      <c:valAx>
        <c:axId val="3219221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181798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3"/>
                <c:pt idx="0">
                  <c:v>2013 (N=21)</c:v>
                </c:pt>
                <c:pt idx="1">
                  <c:v>2012 (N=16)</c:v>
                </c:pt>
                <c:pt idx="2">
                  <c:v>2011 (N=11)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3"/>
                <c:pt idx="0">
                  <c:v>0.42857142857142855</c:v>
                </c:pt>
                <c:pt idx="1">
                  <c:v>0.63</c:v>
                </c:pt>
                <c:pt idx="2">
                  <c:v>0.82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</c:dLbl>
            <c:dLbl>
              <c:idx val="4"/>
              <c:layout>
                <c:manualLayout>
                  <c:x val="-7.362574987258412E-2"/>
                  <c:y val="-0.36947562359856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3"/>
                <c:pt idx="0">
                  <c:v>2013 (N=21)</c:v>
                </c:pt>
                <c:pt idx="1">
                  <c:v>2012 (N=16)</c:v>
                </c:pt>
                <c:pt idx="2">
                  <c:v>2011 (N=11)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3"/>
                <c:pt idx="0">
                  <c:v>0.2857142857142857</c:v>
                </c:pt>
                <c:pt idx="1">
                  <c:v>0.25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3"/>
                <c:pt idx="0">
                  <c:v>2013 (N=21)</c:v>
                </c:pt>
                <c:pt idx="1">
                  <c:v>2012 (N=16)</c:v>
                </c:pt>
                <c:pt idx="2">
                  <c:v>2011 (N=11)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3"/>
                <c:pt idx="0">
                  <c:v>0.2857142857142857</c:v>
                </c:pt>
                <c:pt idx="1">
                  <c:v>0.13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22101248"/>
        <c:axId val="322102784"/>
      </c:barChart>
      <c:catAx>
        <c:axId val="3221012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22102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21027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2101248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2268160"/>
        <c:axId val="322269952"/>
      </c:barChart>
      <c:catAx>
        <c:axId val="322268160"/>
        <c:scaling>
          <c:orientation val="maxMin"/>
        </c:scaling>
        <c:delete val="1"/>
        <c:axPos val="b"/>
        <c:majorTickMark val="out"/>
        <c:minorTickMark val="none"/>
        <c:tickLblPos val="none"/>
        <c:crossAx val="322269952"/>
        <c:crosses val="autoZero"/>
        <c:auto val="1"/>
        <c:lblAlgn val="ctr"/>
        <c:lblOffset val="100"/>
        <c:noMultiLvlLbl val="0"/>
      </c:catAx>
      <c:valAx>
        <c:axId val="3222699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222681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0.7142857142857143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</c:v>
                </c:pt>
                <c:pt idx="4">
                  <c:v>0.19047619047619047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0.65</c:v>
                </c:pt>
                <c:pt idx="1">
                  <c:v>0.15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</c:v>
                </c:pt>
                <c:pt idx="1">
                  <c:v>0.05</c:v>
                </c:pt>
                <c:pt idx="2">
                  <c:v>0</c:v>
                </c:pt>
                <c:pt idx="3">
                  <c:v>0.05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2444288"/>
        <c:axId val="322466560"/>
      </c:barChart>
      <c:catAx>
        <c:axId val="322444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2466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24665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24442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</c:v>
                </c:pt>
                <c:pt idx="1">
                  <c:v>0.95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22612224"/>
        <c:axId val="322618112"/>
      </c:barChart>
      <c:catAx>
        <c:axId val="322612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2618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2618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2612224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0.95238095238095244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4.7619047619047616E-2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23002752"/>
        <c:axId val="323004288"/>
      </c:barChart>
      <c:catAx>
        <c:axId val="323002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3004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30042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3002752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7323904"/>
        <c:axId val="317415808"/>
      </c:barChart>
      <c:catAx>
        <c:axId val="317323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7415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74158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73239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Sheet1!$A$2:$A$49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Sheet1!$B$2:$B$49</c:f>
              <c:numCache>
                <c:formatCode>0%</c:formatCode>
                <c:ptCount val="24"/>
                <c:pt idx="0">
                  <c:v>0.95238095238095244</c:v>
                </c:pt>
                <c:pt idx="1">
                  <c:v>0.95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9.5238095238095233E-2</c:v>
                </c:pt>
                <c:pt idx="10">
                  <c:v>0.15</c:v>
                </c:pt>
                <c:pt idx="14">
                  <c:v>0.1</c:v>
                </c:pt>
                <c:pt idx="16">
                  <c:v>9.5238095238095233E-2</c:v>
                </c:pt>
                <c:pt idx="17">
                  <c:v>0.05</c:v>
                </c:pt>
                <c:pt idx="18">
                  <c:v>0.15</c:v>
                </c:pt>
                <c:pt idx="20">
                  <c:v>0.80952380952380953</c:v>
                </c:pt>
                <c:pt idx="21">
                  <c:v>0.9</c:v>
                </c:pt>
                <c:pt idx="2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Sheet1!$A$2:$A$49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Sheet1!$C$2:$C$49</c:f>
              <c:numCache>
                <c:formatCode>0%</c:formatCode>
                <c:ptCount val="24"/>
                <c:pt idx="0">
                  <c:v>4.7619047619047616E-2</c:v>
                </c:pt>
                <c:pt idx="1">
                  <c:v>0.05</c:v>
                </c:pt>
                <c:pt idx="8">
                  <c:v>0.90476190476190477</c:v>
                </c:pt>
                <c:pt idx="9">
                  <c:v>1</c:v>
                </c:pt>
                <c:pt idx="10">
                  <c:v>0.85</c:v>
                </c:pt>
                <c:pt idx="12">
                  <c:v>1</c:v>
                </c:pt>
                <c:pt idx="13">
                  <c:v>1</c:v>
                </c:pt>
                <c:pt idx="14">
                  <c:v>0.9</c:v>
                </c:pt>
                <c:pt idx="16">
                  <c:v>0.90476190476190477</c:v>
                </c:pt>
                <c:pt idx="17">
                  <c:v>0.95</c:v>
                </c:pt>
                <c:pt idx="18">
                  <c:v>0.85</c:v>
                </c:pt>
                <c:pt idx="20">
                  <c:v>0.19047619047619047</c:v>
                </c:pt>
                <c:pt idx="21">
                  <c:v>0.1</c:v>
                </c:pt>
                <c:pt idx="2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Sheet1!$A$2:$A$49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Sheet1!$D$2:$D$49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3511424"/>
        <c:axId val="323512960"/>
      </c:barChart>
      <c:catAx>
        <c:axId val="323511424"/>
        <c:scaling>
          <c:orientation val="maxMin"/>
        </c:scaling>
        <c:delete val="1"/>
        <c:axPos val="l"/>
        <c:majorTickMark val="out"/>
        <c:minorTickMark val="none"/>
        <c:tickLblPos val="none"/>
        <c:crossAx val="323512960"/>
        <c:crosses val="autoZero"/>
        <c:auto val="1"/>
        <c:lblAlgn val="ctr"/>
        <c:lblOffset val="100"/>
        <c:noMultiLvlLbl val="0"/>
      </c:catAx>
      <c:valAx>
        <c:axId val="3235129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351142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Sheet1!$A$3:$A$23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Sheet1!$B$2:$B$23</c:f>
              <c:numCache>
                <c:formatCode>0%</c:formatCode>
                <c:ptCount val="11"/>
                <c:pt idx="0">
                  <c:v>0.7142857142857143</c:v>
                </c:pt>
                <c:pt idx="1">
                  <c:v>0.65</c:v>
                </c:pt>
                <c:pt idx="2">
                  <c:v>0.54</c:v>
                </c:pt>
                <c:pt idx="4">
                  <c:v>1</c:v>
                </c:pt>
                <c:pt idx="5">
                  <c:v>0.95</c:v>
                </c:pt>
                <c:pt idx="6">
                  <c:v>1</c:v>
                </c:pt>
                <c:pt idx="8">
                  <c:v>4.7619047619047616E-2</c:v>
                </c:pt>
                <c:pt idx="9">
                  <c:v>0.15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Sheet1!$A$3:$A$23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Sheet1!$C$2:$C$23</c:f>
              <c:numCache>
                <c:formatCode>0%</c:formatCode>
                <c:ptCount val="11"/>
                <c:pt idx="0">
                  <c:v>0.28571428571428575</c:v>
                </c:pt>
                <c:pt idx="1">
                  <c:v>0.35</c:v>
                </c:pt>
                <c:pt idx="2">
                  <c:v>0.46</c:v>
                </c:pt>
                <c:pt idx="5">
                  <c:v>0.05</c:v>
                </c:pt>
                <c:pt idx="6">
                  <c:v>0</c:v>
                </c:pt>
                <c:pt idx="8">
                  <c:v>0.95238095238095244</c:v>
                </c:pt>
                <c:pt idx="9">
                  <c:v>0.85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3836928"/>
        <c:axId val="323846912"/>
      </c:barChart>
      <c:catAx>
        <c:axId val="323836928"/>
        <c:scaling>
          <c:orientation val="maxMin"/>
        </c:scaling>
        <c:delete val="1"/>
        <c:axPos val="l"/>
        <c:majorTickMark val="out"/>
        <c:minorTickMark val="none"/>
        <c:tickLblPos val="none"/>
        <c:crossAx val="323846912"/>
        <c:crosses val="autoZero"/>
        <c:auto val="1"/>
        <c:lblAlgn val="ctr"/>
        <c:lblOffset val="100"/>
        <c:noMultiLvlLbl val="0"/>
      </c:catAx>
      <c:valAx>
        <c:axId val="3238469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38369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4077440"/>
        <c:axId val="324078976"/>
      </c:barChart>
      <c:catAx>
        <c:axId val="324077440"/>
        <c:scaling>
          <c:orientation val="maxMin"/>
        </c:scaling>
        <c:delete val="1"/>
        <c:axPos val="b"/>
        <c:majorTickMark val="out"/>
        <c:minorTickMark val="none"/>
        <c:tickLblPos val="none"/>
        <c:crossAx val="324078976"/>
        <c:crosses val="autoZero"/>
        <c:auto val="1"/>
        <c:lblAlgn val="ctr"/>
        <c:lblOffset val="100"/>
        <c:noMultiLvlLbl val="0"/>
      </c:catAx>
      <c:valAx>
        <c:axId val="32407897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240774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0.66666666666666674</c:v>
                </c:pt>
                <c:pt idx="1">
                  <c:v>0.14285714285714288</c:v>
                </c:pt>
                <c:pt idx="2">
                  <c:v>9.5238095238095233E-2</c:v>
                </c:pt>
                <c:pt idx="3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0.75</c:v>
                </c:pt>
                <c:pt idx="1">
                  <c:v>0.15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0.68</c:v>
                </c:pt>
                <c:pt idx="1">
                  <c:v>0.16</c:v>
                </c:pt>
                <c:pt idx="2">
                  <c:v>0.11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4130688"/>
        <c:axId val="324132224"/>
      </c:barChart>
      <c:catAx>
        <c:axId val="324130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4132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1322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41306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(N=190)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(N=190)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3"/>
                <c:pt idx="0">
                  <c:v>0.67</c:v>
                </c:pt>
                <c:pt idx="1">
                  <c:v>0.65</c:v>
                </c:pt>
                <c:pt idx="2">
                  <c:v>0.84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(N=190)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0.25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24667264"/>
        <c:axId val="324668800"/>
      </c:barChart>
      <c:catAx>
        <c:axId val="32466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466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6688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24667264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4767744"/>
        <c:axId val="324769280"/>
      </c:barChart>
      <c:catAx>
        <c:axId val="32476774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24769280"/>
        <c:crosses val="autoZero"/>
        <c:auto val="1"/>
        <c:lblAlgn val="ctr"/>
        <c:lblOffset val="100"/>
        <c:noMultiLvlLbl val="0"/>
      </c:catAx>
      <c:valAx>
        <c:axId val="32476928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247677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0.8571428571428571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0.23809523809523808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0.95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0.95</c:v>
                </c:pt>
                <c:pt idx="1">
                  <c:v>0.05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4894720"/>
        <c:axId val="324896256"/>
      </c:barChart>
      <c:catAx>
        <c:axId val="324894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489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8962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48947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0.28571428571428575</c:v>
                </c:pt>
                <c:pt idx="1">
                  <c:v>4.7619047619047616E-2</c:v>
                </c:pt>
                <c:pt idx="2">
                  <c:v>9.5238095238095233E-2</c:v>
                </c:pt>
                <c:pt idx="3">
                  <c:v>0.57142857142857151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0.15</c:v>
                </c:pt>
                <c:pt idx="2">
                  <c:v>0</c:v>
                </c:pt>
                <c:pt idx="3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0.16</c:v>
                </c:pt>
                <c:pt idx="1">
                  <c:v>0.05</c:v>
                </c:pt>
                <c:pt idx="2">
                  <c:v>0.11</c:v>
                </c:pt>
                <c:pt idx="3">
                  <c:v>0.74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5062016"/>
        <c:axId val="325096576"/>
      </c:barChart>
      <c:catAx>
        <c:axId val="325062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5096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0965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50620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5234688"/>
        <c:axId val="325236224"/>
      </c:barChart>
      <c:catAx>
        <c:axId val="325234688"/>
        <c:scaling>
          <c:orientation val="maxMin"/>
        </c:scaling>
        <c:delete val="1"/>
        <c:axPos val="b"/>
        <c:majorTickMark val="out"/>
        <c:minorTickMark val="none"/>
        <c:tickLblPos val="none"/>
        <c:crossAx val="325236224"/>
        <c:crosses val="autoZero"/>
        <c:auto val="1"/>
        <c:lblAlgn val="ctr"/>
        <c:lblOffset val="100"/>
        <c:noMultiLvlLbl val="0"/>
      </c:catAx>
      <c:valAx>
        <c:axId val="3252362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25234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0.7142857142857143</c:v>
                </c:pt>
                <c:pt idx="1">
                  <c:v>0.42857142857142855</c:v>
                </c:pt>
                <c:pt idx="2">
                  <c:v>0.38095238095238093</c:v>
                </c:pt>
                <c:pt idx="3">
                  <c:v>0.5714285714285714</c:v>
                </c:pt>
                <c:pt idx="4">
                  <c:v>4.7619047619047616E-2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0.55000000000000004</c:v>
                </c:pt>
                <c:pt idx="2">
                  <c:v>0.65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0.89</c:v>
                </c:pt>
                <c:pt idx="1">
                  <c:v>0.57999999999999996</c:v>
                </c:pt>
                <c:pt idx="2">
                  <c:v>0.63</c:v>
                </c:pt>
                <c:pt idx="3">
                  <c:v>0.37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5533696"/>
        <c:axId val="325535232"/>
      </c:barChart>
      <c:catAx>
        <c:axId val="325533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553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5352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55336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7580032"/>
        <c:axId val="317581568"/>
      </c:barChart>
      <c:catAx>
        <c:axId val="317580032"/>
        <c:scaling>
          <c:orientation val="maxMin"/>
        </c:scaling>
        <c:delete val="1"/>
        <c:axPos val="b"/>
        <c:majorTickMark val="out"/>
        <c:minorTickMark val="none"/>
        <c:tickLblPos val="none"/>
        <c:crossAx val="317581568"/>
        <c:crosses val="autoZero"/>
        <c:auto val="1"/>
        <c:lblAlgn val="ctr"/>
        <c:lblOffset val="100"/>
        <c:noMultiLvlLbl val="0"/>
      </c:catAx>
      <c:valAx>
        <c:axId val="31758156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17580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5772800"/>
        <c:axId val="325774336"/>
      </c:barChart>
      <c:catAx>
        <c:axId val="325772800"/>
        <c:scaling>
          <c:orientation val="maxMin"/>
        </c:scaling>
        <c:delete val="1"/>
        <c:axPos val="b"/>
        <c:majorTickMark val="out"/>
        <c:minorTickMark val="none"/>
        <c:tickLblPos val="none"/>
        <c:crossAx val="325774336"/>
        <c:crosses val="autoZero"/>
        <c:auto val="1"/>
        <c:lblAlgn val="ctr"/>
        <c:lblOffset val="100"/>
        <c:noMultiLvlLbl val="0"/>
      </c:catAx>
      <c:valAx>
        <c:axId val="32577433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25772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5804800"/>
        <c:axId val="325806336"/>
      </c:barChart>
      <c:catAx>
        <c:axId val="325804800"/>
        <c:scaling>
          <c:orientation val="maxMin"/>
        </c:scaling>
        <c:delete val="1"/>
        <c:axPos val="b"/>
        <c:majorTickMark val="out"/>
        <c:minorTickMark val="none"/>
        <c:tickLblPos val="none"/>
        <c:crossAx val="325806336"/>
        <c:crosses val="autoZero"/>
        <c:auto val="1"/>
        <c:lblAlgn val="ctr"/>
        <c:lblOffset val="100"/>
        <c:noMultiLvlLbl val="0"/>
      </c:catAx>
      <c:valAx>
        <c:axId val="32580633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25804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0.05</c:v>
                </c:pt>
                <c:pt idx="2">
                  <c:v>0.1</c:v>
                </c:pt>
                <c:pt idx="3">
                  <c:v>0.5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</c:v>
                </c:pt>
                <c:pt idx="1">
                  <c:v>0.05</c:v>
                </c:pt>
                <c:pt idx="2">
                  <c:v>0.2</c:v>
                </c:pt>
                <c:pt idx="3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0.42</c:v>
                </c:pt>
                <c:pt idx="1">
                  <c:v>0.11</c:v>
                </c:pt>
                <c:pt idx="2">
                  <c:v>0</c:v>
                </c:pt>
                <c:pt idx="3">
                  <c:v>0.47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6397056"/>
        <c:axId val="336398592"/>
      </c:barChart>
      <c:catAx>
        <c:axId val="336397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6398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3985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63970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</c:v>
                </c:pt>
                <c:pt idx="1">
                  <c:v>0.4</c:v>
                </c:pt>
                <c:pt idx="2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0.67</c:v>
                </c:pt>
                <c:pt idx="1">
                  <c:v>0.33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0.16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9325696"/>
        <c:axId val="339327232"/>
      </c:barChart>
      <c:catAx>
        <c:axId val="33932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9327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3272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93256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67284224"/>
        <c:axId val="367285760"/>
      </c:barChart>
      <c:catAx>
        <c:axId val="3672842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67285760"/>
        <c:crosses val="autoZero"/>
        <c:auto val="1"/>
        <c:lblAlgn val="ctr"/>
        <c:lblOffset val="100"/>
        <c:noMultiLvlLbl val="0"/>
      </c:catAx>
      <c:valAx>
        <c:axId val="36728576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672842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0.23809523809523808</c:v>
                </c:pt>
                <c:pt idx="1">
                  <c:v>4.7619047619047616E-2</c:v>
                </c:pt>
                <c:pt idx="2">
                  <c:v>0.7142857142857143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0.35</c:v>
                </c:pt>
                <c:pt idx="1">
                  <c:v>0.15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0.32</c:v>
                </c:pt>
                <c:pt idx="1">
                  <c:v>0.05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69647616"/>
        <c:axId val="369649152"/>
      </c:barChart>
      <c:catAx>
        <c:axId val="369647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9649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96491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96476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0.80952380952380953</c:v>
                </c:pt>
                <c:pt idx="1">
                  <c:v>4.7619047619047616E-2</c:v>
                </c:pt>
                <c:pt idx="2">
                  <c:v>0.14285714285714288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0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0.79</c:v>
                </c:pt>
                <c:pt idx="1">
                  <c:v>0</c:v>
                </c:pt>
                <c:pt idx="2">
                  <c:v>0.21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69687936"/>
        <c:axId val="370668672"/>
      </c:barChart>
      <c:catAx>
        <c:axId val="369687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0668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06686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96879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8"/>
                <c:pt idx="0">
                  <c:v>0.61904761904761907</c:v>
                </c:pt>
                <c:pt idx="1">
                  <c:v>0.5</c:v>
                </c:pt>
                <c:pt idx="2">
                  <c:v>0.32</c:v>
                </c:pt>
                <c:pt idx="4">
                  <c:v>0.14285714285714288</c:v>
                </c:pt>
                <c:pt idx="5">
                  <c:v>0.25</c:v>
                </c:pt>
                <c:pt idx="6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8"/>
                <c:pt idx="0">
                  <c:v>0.38095238095238093</c:v>
                </c:pt>
                <c:pt idx="1">
                  <c:v>0.5</c:v>
                </c:pt>
                <c:pt idx="2">
                  <c:v>0.68</c:v>
                </c:pt>
                <c:pt idx="4">
                  <c:v>0.8571428571428571</c:v>
                </c:pt>
                <c:pt idx="5">
                  <c:v>0.75</c:v>
                </c:pt>
                <c:pt idx="6">
                  <c:v>0.74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2139520"/>
        <c:axId val="372141056"/>
      </c:barChart>
      <c:catAx>
        <c:axId val="372139520"/>
        <c:scaling>
          <c:orientation val="maxMin"/>
        </c:scaling>
        <c:delete val="1"/>
        <c:axPos val="l"/>
        <c:majorTickMark val="out"/>
        <c:minorTickMark val="none"/>
        <c:tickLblPos val="none"/>
        <c:crossAx val="372141056"/>
        <c:crosses val="autoZero"/>
        <c:auto val="1"/>
        <c:lblAlgn val="ctr"/>
        <c:lblOffset val="100"/>
        <c:noMultiLvlLbl val="0"/>
      </c:catAx>
      <c:valAx>
        <c:axId val="3721410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213952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86426488614836006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0.86</c:v>
                </c:pt>
                <c:pt idx="1">
                  <c:v>0.85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2241152"/>
        <c:axId val="372242688"/>
      </c:barChart>
      <c:catAx>
        <c:axId val="372241152"/>
        <c:scaling>
          <c:orientation val="maxMin"/>
        </c:scaling>
        <c:delete val="1"/>
        <c:axPos val="l"/>
        <c:majorTickMark val="out"/>
        <c:minorTickMark val="none"/>
        <c:tickLblPos val="none"/>
        <c:crossAx val="372242688"/>
        <c:crosses val="autoZero"/>
        <c:auto val="1"/>
        <c:lblAlgn val="ctr"/>
        <c:lblOffset val="100"/>
        <c:noMultiLvlLbl val="0"/>
      </c:catAx>
      <c:valAx>
        <c:axId val="372242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224115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73308032"/>
        <c:axId val="373318016"/>
      </c:barChart>
      <c:catAx>
        <c:axId val="373308032"/>
        <c:scaling>
          <c:orientation val="maxMin"/>
        </c:scaling>
        <c:delete val="1"/>
        <c:axPos val="b"/>
        <c:majorTickMark val="out"/>
        <c:minorTickMark val="none"/>
        <c:tickLblPos val="none"/>
        <c:crossAx val="373318016"/>
        <c:crosses val="autoZero"/>
        <c:auto val="1"/>
        <c:lblAlgn val="ctr"/>
        <c:lblOffset val="100"/>
        <c:noMultiLvlLbl val="0"/>
      </c:catAx>
      <c:valAx>
        <c:axId val="3733180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73308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</c:v>
                </c:pt>
                <c:pt idx="1">
                  <c:v>0.2</c:v>
                </c:pt>
                <c:pt idx="2">
                  <c:v>0.2</c:v>
                </c:pt>
                <c:pt idx="3">
                  <c:v>0.15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0.85</c:v>
                </c:pt>
                <c:pt idx="1">
                  <c:v>0.35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0.85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8022400"/>
        <c:axId val="318023936"/>
      </c:barChart>
      <c:catAx>
        <c:axId val="318022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023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0239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0224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1</c:v>
                </c:pt>
                <c:pt idx="3">
                  <c:v>0.85</c:v>
                </c:pt>
                <c:pt idx="4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73361280"/>
        <c:axId val="373363072"/>
      </c:barChart>
      <c:catAx>
        <c:axId val="3733612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7336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33630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33612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9"/>
                <c:pt idx="0">
                  <c:v>2011 (N=19)</c:v>
                </c:pt>
                <c:pt idx="1">
                  <c:v>2012 (N=20)</c:v>
                </c:pt>
                <c:pt idx="2">
                  <c:v>2013 (N=21)</c:v>
                </c:pt>
                <c:pt idx="4">
                  <c:v>2011 (N=19)</c:v>
                </c:pt>
                <c:pt idx="5">
                  <c:v>2012 (N=20)</c:v>
                </c:pt>
                <c:pt idx="6">
                  <c:v>2013 (N=21)</c:v>
                </c:pt>
                <c:pt idx="8">
                  <c:v>2011 (N=19)</c:v>
                </c:pt>
                <c:pt idx="9">
                  <c:v>2012 (N=20)</c:v>
                </c:pt>
                <c:pt idx="10">
                  <c:v>2013 (N=21)</c:v>
                </c:pt>
                <c:pt idx="12">
                  <c:v>2011 (N=19)</c:v>
                </c:pt>
                <c:pt idx="13">
                  <c:v>2012 (N=20)</c:v>
                </c:pt>
                <c:pt idx="14">
                  <c:v>2013 (N=21)</c:v>
                </c:pt>
                <c:pt idx="16">
                  <c:v>2011 (N=19)</c:v>
                </c:pt>
                <c:pt idx="17">
                  <c:v>2012 (N=20)</c:v>
                </c:pt>
                <c:pt idx="18">
                  <c:v>2013 (N=21)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0.53</c:v>
                </c:pt>
                <c:pt idx="1">
                  <c:v>0.45</c:v>
                </c:pt>
                <c:pt idx="2">
                  <c:v>0.57142857142857151</c:v>
                </c:pt>
                <c:pt idx="4">
                  <c:v>0.47</c:v>
                </c:pt>
                <c:pt idx="5">
                  <c:v>0.6</c:v>
                </c:pt>
                <c:pt idx="6">
                  <c:v>0.66666666666666674</c:v>
                </c:pt>
                <c:pt idx="8">
                  <c:v>0.57999999999999996</c:v>
                </c:pt>
                <c:pt idx="9">
                  <c:v>0.8</c:v>
                </c:pt>
                <c:pt idx="10">
                  <c:v>0.61904761904761907</c:v>
                </c:pt>
                <c:pt idx="12">
                  <c:v>0.63</c:v>
                </c:pt>
                <c:pt idx="13">
                  <c:v>0.8</c:v>
                </c:pt>
                <c:pt idx="14">
                  <c:v>0.61904761904761907</c:v>
                </c:pt>
                <c:pt idx="16">
                  <c:v>0.57999999999999996</c:v>
                </c:pt>
                <c:pt idx="17">
                  <c:v>0.65</c:v>
                </c:pt>
                <c:pt idx="18">
                  <c:v>0.61904761904761907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9"/>
                <c:pt idx="0">
                  <c:v>2011 (N=19)</c:v>
                </c:pt>
                <c:pt idx="1">
                  <c:v>2012 (N=20)</c:v>
                </c:pt>
                <c:pt idx="2">
                  <c:v>2013 (N=21)</c:v>
                </c:pt>
                <c:pt idx="4">
                  <c:v>2011 (N=19)</c:v>
                </c:pt>
                <c:pt idx="5">
                  <c:v>2012 (N=20)</c:v>
                </c:pt>
                <c:pt idx="6">
                  <c:v>2013 (N=21)</c:v>
                </c:pt>
                <c:pt idx="8">
                  <c:v>2011 (N=19)</c:v>
                </c:pt>
                <c:pt idx="9">
                  <c:v>2012 (N=20)</c:v>
                </c:pt>
                <c:pt idx="10">
                  <c:v>2013 (N=21)</c:v>
                </c:pt>
                <c:pt idx="12">
                  <c:v>2011 (N=19)</c:v>
                </c:pt>
                <c:pt idx="13">
                  <c:v>2012 (N=20)</c:v>
                </c:pt>
                <c:pt idx="14">
                  <c:v>2013 (N=21)</c:v>
                </c:pt>
                <c:pt idx="16">
                  <c:v>2011 (N=19)</c:v>
                </c:pt>
                <c:pt idx="17">
                  <c:v>2012 (N=20)</c:v>
                </c:pt>
                <c:pt idx="18">
                  <c:v>2013 (N=21)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0.37</c:v>
                </c:pt>
                <c:pt idx="1">
                  <c:v>0.5</c:v>
                </c:pt>
                <c:pt idx="2">
                  <c:v>0.33333333333333337</c:v>
                </c:pt>
                <c:pt idx="4">
                  <c:v>0.53</c:v>
                </c:pt>
                <c:pt idx="5">
                  <c:v>0.25</c:v>
                </c:pt>
                <c:pt idx="6">
                  <c:v>0.23809523809523811</c:v>
                </c:pt>
                <c:pt idx="8">
                  <c:v>0.42</c:v>
                </c:pt>
                <c:pt idx="9">
                  <c:v>0.2</c:v>
                </c:pt>
                <c:pt idx="10">
                  <c:v>0.33333333333333337</c:v>
                </c:pt>
                <c:pt idx="12">
                  <c:v>0.37</c:v>
                </c:pt>
                <c:pt idx="13">
                  <c:v>0.15</c:v>
                </c:pt>
                <c:pt idx="14">
                  <c:v>0.38095238095238093</c:v>
                </c:pt>
                <c:pt idx="16">
                  <c:v>0.37</c:v>
                </c:pt>
                <c:pt idx="17">
                  <c:v>0.3</c:v>
                </c:pt>
                <c:pt idx="18">
                  <c:v>0.38095238095238093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9"/>
                <c:pt idx="0">
                  <c:v>2011 (N=19)</c:v>
                </c:pt>
                <c:pt idx="1">
                  <c:v>2012 (N=20)</c:v>
                </c:pt>
                <c:pt idx="2">
                  <c:v>2013 (N=21)</c:v>
                </c:pt>
                <c:pt idx="4">
                  <c:v>2011 (N=19)</c:v>
                </c:pt>
                <c:pt idx="5">
                  <c:v>2012 (N=20)</c:v>
                </c:pt>
                <c:pt idx="6">
                  <c:v>2013 (N=21)</c:v>
                </c:pt>
                <c:pt idx="8">
                  <c:v>2011 (N=19)</c:v>
                </c:pt>
                <c:pt idx="9">
                  <c:v>2012 (N=20)</c:v>
                </c:pt>
                <c:pt idx="10">
                  <c:v>2013 (N=21)</c:v>
                </c:pt>
                <c:pt idx="12">
                  <c:v>2011 (N=19)</c:v>
                </c:pt>
                <c:pt idx="13">
                  <c:v>2012 (N=20)</c:v>
                </c:pt>
                <c:pt idx="14">
                  <c:v>2013 (N=21)</c:v>
                </c:pt>
                <c:pt idx="16">
                  <c:v>2011 (N=19)</c:v>
                </c:pt>
                <c:pt idx="17">
                  <c:v>2012 (N=20)</c:v>
                </c:pt>
                <c:pt idx="18">
                  <c:v>2013 (N=21)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0.11</c:v>
                </c:pt>
                <c:pt idx="1">
                  <c:v>0.05</c:v>
                </c:pt>
                <c:pt idx="2">
                  <c:v>9.5238095238095233E-2</c:v>
                </c:pt>
                <c:pt idx="5">
                  <c:v>0.15</c:v>
                </c:pt>
                <c:pt idx="6">
                  <c:v>9.5238095238095233E-2</c:v>
                </c:pt>
                <c:pt idx="10">
                  <c:v>4.7619047619047616E-2</c:v>
                </c:pt>
                <c:pt idx="13">
                  <c:v>0.05</c:v>
                </c:pt>
                <c:pt idx="16">
                  <c:v>0.05</c:v>
                </c:pt>
                <c:pt idx="17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96472663139329928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9"/>
                <c:pt idx="0">
                  <c:v>2011 (N=19)</c:v>
                </c:pt>
                <c:pt idx="1">
                  <c:v>2012 (N=20)</c:v>
                </c:pt>
                <c:pt idx="2">
                  <c:v>2013 (N=21)</c:v>
                </c:pt>
                <c:pt idx="4">
                  <c:v>2011 (N=19)</c:v>
                </c:pt>
                <c:pt idx="5">
                  <c:v>2012 (N=20)</c:v>
                </c:pt>
                <c:pt idx="6">
                  <c:v>2013 (N=21)</c:v>
                </c:pt>
                <c:pt idx="8">
                  <c:v>2011 (N=19)</c:v>
                </c:pt>
                <c:pt idx="9">
                  <c:v>2012 (N=20)</c:v>
                </c:pt>
                <c:pt idx="10">
                  <c:v>2013 (N=21)</c:v>
                </c:pt>
                <c:pt idx="12">
                  <c:v>2011 (N=19)</c:v>
                </c:pt>
                <c:pt idx="13">
                  <c:v>2012 (N=20)</c:v>
                </c:pt>
                <c:pt idx="14">
                  <c:v>2013 (N=21)</c:v>
                </c:pt>
                <c:pt idx="16">
                  <c:v>2011 (N=19)</c:v>
                </c:pt>
                <c:pt idx="17">
                  <c:v>2012 (N=20)</c:v>
                </c:pt>
                <c:pt idx="18">
                  <c:v>2013 (N=21)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6556928"/>
        <c:axId val="376702080"/>
      </c:barChart>
      <c:catAx>
        <c:axId val="376556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6702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670208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376556928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781696"/>
        <c:axId val="318820352"/>
      </c:barChart>
      <c:catAx>
        <c:axId val="318781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820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8203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78169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978304"/>
        <c:axId val="318988288"/>
      </c:barChart>
      <c:catAx>
        <c:axId val="318978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898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89882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897830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9077760"/>
        <c:axId val="319079552"/>
      </c:barChart>
      <c:catAx>
        <c:axId val="319077760"/>
        <c:scaling>
          <c:orientation val="maxMin"/>
        </c:scaling>
        <c:delete val="1"/>
        <c:axPos val="b"/>
        <c:majorTickMark val="out"/>
        <c:minorTickMark val="none"/>
        <c:tickLblPos val="none"/>
        <c:crossAx val="319079552"/>
        <c:crosses val="autoZero"/>
        <c:auto val="1"/>
        <c:lblAlgn val="ctr"/>
        <c:lblOffset val="100"/>
        <c:noMultiLvlLbl val="0"/>
      </c:catAx>
      <c:valAx>
        <c:axId val="31907955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190777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0.35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0.85</c:v>
                </c:pt>
                <c:pt idx="1">
                  <c:v>0.3</c:v>
                </c:pt>
                <c:pt idx="2">
                  <c:v>0.15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</c:v>
                </c:pt>
                <c:pt idx="1">
                  <c:v>0.35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0527744"/>
        <c:axId val="320533632"/>
      </c:barChart>
      <c:catAx>
        <c:axId val="320527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0533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05336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05277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20836736"/>
        <c:axId val="320838272"/>
      </c:barChart>
      <c:catAx>
        <c:axId val="320836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0838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0838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083673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2014-02-06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2014-02-06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2014-02-06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>BEMOWO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2013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91999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(4)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674662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(5)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501250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0466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50547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(6)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065612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(7)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156368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707489"/>
              </p:ext>
            </p:extLst>
          </p:nvPr>
        </p:nvGraphicFramePr>
        <p:xfrm>
          <a:off x="108298" y="1558136"/>
          <a:ext cx="2736304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993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7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953310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11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97043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9478"/>
            <a:ext cx="284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010052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572290"/>
              </p:ext>
            </p:extLst>
          </p:nvPr>
        </p:nvGraphicFramePr>
        <p:xfrm>
          <a:off x="5220866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565"/>
              </p:ext>
            </p:extLst>
          </p:nvPr>
        </p:nvGraphicFramePr>
        <p:xfrm>
          <a:off x="4428978" y="2440202"/>
          <a:ext cx="1800000" cy="404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słów,</a:t>
                      </a:r>
                      <a:r>
                        <a:rPr lang="pl-PL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powitanie nie było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269501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19824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59478"/>
            <a:ext cx="2772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Zachowanie urzędnika wobec interesanta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73821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0" y="6459478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endParaRPr lang="pl-PL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4026" y="1989633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METODOLOGIA BADANIA						  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3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4026" y="2925751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 Otoczenie - wygląd urzędu					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  </a:t>
            </a: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6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4026" y="3393810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Wygląd zewnętrzny urzędnika i jego stanowisko pracy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4026" y="3861869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Zachowanie się urzędnika wobec interesanta - ogólnie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16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4026" y="4329928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obsługa przedstawionej sprawy 	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19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4026" y="4797986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sposób załatwienia przedstawionej sprawy 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23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4026" y="2457692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WYNIKI BADANIA						   	    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774631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0" y="6459478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379374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857665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20874"/>
              </p:ext>
            </p:extLst>
          </p:nvPr>
        </p:nvGraphicFramePr>
        <p:xfrm>
          <a:off x="108298" y="2601541"/>
          <a:ext cx="1800000" cy="320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292307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59478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094731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017941"/>
              </p:ext>
            </p:extLst>
          </p:nvPr>
        </p:nvGraphicFramePr>
        <p:xfrm>
          <a:off x="966408" y="2493690"/>
          <a:ext cx="4320000" cy="403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275395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65336"/>
              </p:ext>
            </p:extLst>
          </p:nvPr>
        </p:nvGraphicFramePr>
        <p:xfrm>
          <a:off x="36290" y="2422130"/>
          <a:ext cx="1800000" cy="3994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03994"/>
              </p:ext>
            </p:extLst>
          </p:nvPr>
        </p:nvGraphicFramePr>
        <p:xfrm>
          <a:off x="4652906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-1" y="6459478"/>
            <a:ext cx="259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618408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44329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492674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814642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61848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564481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97548"/>
              </p:ext>
            </p:extLst>
          </p:nvPr>
        </p:nvGraphicFramePr>
        <p:xfrm>
          <a:off x="180306" y="2422130"/>
          <a:ext cx="1800000" cy="3959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289655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5023"/>
              </p:ext>
            </p:extLst>
          </p:nvPr>
        </p:nvGraphicFramePr>
        <p:xfrm>
          <a:off x="4212754" y="2422130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</a:t>
            </a:r>
            <a:r>
              <a:rPr lang="pl-PL" sz="1200" b="1" dirty="0" smtClean="0"/>
              <a:t>opłat 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707477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976482"/>
              </p:ext>
            </p:extLst>
          </p:nvPr>
        </p:nvGraphicFramePr>
        <p:xfrm>
          <a:off x="1153908" y="2601666"/>
          <a:ext cx="4247992" cy="354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031856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48527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mnie,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34781"/>
              </p:ext>
            </p:extLst>
          </p:nvPr>
        </p:nvGraphicFramePr>
        <p:xfrm>
          <a:off x="108298" y="2421682"/>
          <a:ext cx="1872208" cy="3888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133483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483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876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670001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8492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8685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552812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513884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09770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3485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3492674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98198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61202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N=19)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Metodologia badania</a:t>
            </a:r>
            <a:endParaRPr lang="pl-PL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Obserwacja Uczestnicząca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07.11.2013 – 10.12.2013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na Urząd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w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8858" y="2853730"/>
            <a:ext cx="3744416" cy="2808312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 smtClean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rgbClr val="808285"/>
                </a:solidFill>
              </a:rPr>
              <a:t>ARC </a:t>
            </a:r>
            <a:r>
              <a:rPr lang="pl-PL" sz="1600" b="1" dirty="0">
                <a:solidFill>
                  <a:srgbClr val="808285"/>
                </a:solidFill>
              </a:rPr>
              <a:t>Rynek i Opinia Sp. z o. o.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ul. Juliusza Słowackiego 12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- budynek KIRKOR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01-627 Warszawa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tel.: +48 22 584 85 00 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fax.: +48 22 584 85 </a:t>
            </a:r>
            <a:r>
              <a:rPr lang="pl-PL" sz="1600" b="1" dirty="0" smtClean="0">
                <a:solidFill>
                  <a:srgbClr val="808285"/>
                </a:solidFill>
              </a:rPr>
              <a:t>01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48858" y="5482022"/>
            <a:ext cx="3744416" cy="36004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TO, CO ISTOTNE</a:t>
            </a:r>
            <a:endParaRPr lang="pl-PL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OTOCZENIE: WYGLĄD </a:t>
            </a:r>
            <a:r>
              <a:rPr lang="pl-PL" sz="1600" b="1" dirty="0"/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/>
              <a:t>WYGLĄD ZEWNĘTRZNY URZĘDNIKA I JEGO STANOWISKO PRACY</a:t>
            </a:r>
            <a:endParaRPr lang="pl-PL" sz="1600" b="1" dirty="0">
              <a:solidFill>
                <a:srgbClr val="990099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ZACHOWANIE SIĘ WOBEC KLIENTA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OBSŁUGA PRZEDSTAWIONEJ SPRAWY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800103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(1)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067011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26695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(2)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954556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(3)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520012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08846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608</TotalTime>
  <Words>1701</Words>
  <Application>Microsoft Office PowerPoint</Application>
  <PresentationFormat>Niestandardowy</PresentationFormat>
  <Paragraphs>275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BEMOWO</vt:lpstr>
      <vt:lpstr>Spis treści</vt:lpstr>
      <vt:lpstr>Metodologia badania</vt:lpstr>
      <vt:lpstr>Wyniki badania</vt:lpstr>
      <vt:lpstr>Kryteria oceny</vt:lpstr>
      <vt:lpstr>Wyniki badania</vt:lpstr>
      <vt:lpstr>Urząd Dzielnicy Bemowo Otoczenie: Wygląd Urzędu (1)</vt:lpstr>
      <vt:lpstr>Urząd Dzielnicy Bemowo Otoczenie: Wygląd Urzędu (2)</vt:lpstr>
      <vt:lpstr>Urząd Dzielnicy Bemowo Otoczenie: Wygląd Urzędu (3)</vt:lpstr>
      <vt:lpstr>Urząd Dzielnicy Bemowo Otoczenie: Wygląd Urzędu (4)</vt:lpstr>
      <vt:lpstr>Urząd Dzielnicy Bemowo Otoczenie: Wygląd Urzędu (5)</vt:lpstr>
      <vt:lpstr>Urząd Dzielnicy Bemowo Otoczenie: Wygląd Urzędu (6)</vt:lpstr>
      <vt:lpstr>Urząd Dzielnicy Bemowo Otoczenie: Wygląd Urzędu (7)</vt:lpstr>
      <vt:lpstr>Wyniki badania</vt:lpstr>
      <vt:lpstr>Urząd Dzielnicy Bemowo Wygląd zewnętrzny urzędnika i jego stanowisko pracy</vt:lpstr>
      <vt:lpstr>Wyniki badania</vt:lpstr>
      <vt:lpstr>Urząd Dzielnicy Bemowo Zachowanie urzędnika wobec interesanta (1)</vt:lpstr>
      <vt:lpstr>Urząd Dzielnicy Bemowo Zachowanie urzędnika wobec interesanta (2)</vt:lpstr>
      <vt:lpstr>Wyniki badania</vt:lpstr>
      <vt:lpstr>Urząd Dzielnicy Bemowo Urzędnik: Obsługa przedstawionej sprawy (1)</vt:lpstr>
      <vt:lpstr>Urząd Dzielnicy Bemowo Urzędnik: Obsługa przedstawionej sprawy (2)</vt:lpstr>
      <vt:lpstr>Urząd Dzielnicy Bemowo Urzędnik: Obsługa przedstawionej sprawy (3)</vt:lpstr>
      <vt:lpstr>Wyniki badania</vt:lpstr>
      <vt:lpstr>Urząd Dzielnicy Bemowo Urzędnik: Sposób załatwienia przedstawionej sprawy (1)</vt:lpstr>
      <vt:lpstr>Urząd Dzielnicy Bemowo Urzędnik: Sposób załatwienia przedstawionej sprawy (2)</vt:lpstr>
      <vt:lpstr>Urząd Dzielnicy Bemowo Urzędnik: Sposób załatwienia przedstawionej sprawy (3)</vt:lpstr>
      <vt:lpstr>Urząd Dzielnicy Bemowo Urzędnik: Sposób załatwiania przedstawionej sprawy (4)</vt:lpstr>
      <vt:lpstr>Urząd Dzielnicy Bemowo Urzędnik: Sposób załatwienia przedstawionej sprawy (5)</vt:lpstr>
      <vt:lpstr>Urząd Dzielnicy Bemowo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86</cp:revision>
  <cp:lastPrinted>2014-02-05T09:33:45Z</cp:lastPrinted>
  <dcterms:created xsi:type="dcterms:W3CDTF">2013-09-17T08:07:59Z</dcterms:created>
  <dcterms:modified xsi:type="dcterms:W3CDTF">2014-02-06T10:18:37Z</dcterms:modified>
</cp:coreProperties>
</file>