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257" r:id="rId3"/>
    <p:sldId id="292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01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5" autoAdjust="0"/>
    <p:restoredTop sz="94660"/>
  </p:normalViewPr>
  <p:slideViewPr>
    <p:cSldViewPr showGuides="1">
      <p:cViewPr>
        <p:scale>
          <a:sx n="70" d="100"/>
          <a:sy n="70" d="100"/>
        </p:scale>
        <p:origin x="-1290" y="-132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15.45</c:v>
                </c:pt>
                <c:pt idx="2" formatCode="0.0">
                  <c:v>6.3809523809523814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13.85</c:v>
                </c:pt>
                <c:pt idx="2" formatCode="0.0">
                  <c:v>3.5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9.0500000000000007</c:v>
                </c:pt>
                <c:pt idx="2" formatCode="0.0">
                  <c:v>4.45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54498688"/>
        <c:axId val="254500224"/>
      </c:barChart>
      <c:catAx>
        <c:axId val="254498688"/>
        <c:scaling>
          <c:orientation val="minMax"/>
        </c:scaling>
        <c:delete val="1"/>
        <c:axPos val="b"/>
        <c:majorTickMark val="out"/>
        <c:minorTickMark val="none"/>
        <c:tickLblPos val="none"/>
        <c:crossAx val="254500224"/>
        <c:crosses val="autoZero"/>
        <c:auto val="1"/>
        <c:lblAlgn val="ctr"/>
        <c:lblOffset val="100"/>
        <c:noMultiLvlLbl val="0"/>
      </c:catAx>
      <c:valAx>
        <c:axId val="254500224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54498688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78074240"/>
        <c:axId val="378075776"/>
      </c:barChart>
      <c:catAx>
        <c:axId val="378074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8075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80757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807424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77960704"/>
        <c:axId val="377978880"/>
      </c:barChart>
      <c:catAx>
        <c:axId val="377960704"/>
        <c:scaling>
          <c:orientation val="maxMin"/>
        </c:scaling>
        <c:delete val="1"/>
        <c:axPos val="b"/>
        <c:majorTickMark val="out"/>
        <c:minorTickMark val="none"/>
        <c:tickLblPos val="none"/>
        <c:crossAx val="377978880"/>
        <c:crosses val="autoZero"/>
        <c:auto val="1"/>
        <c:lblAlgn val="ctr"/>
        <c:lblOffset val="100"/>
        <c:noMultiLvlLbl val="0"/>
      </c:catAx>
      <c:valAx>
        <c:axId val="37797888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77960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Na stojakach</c:v>
                </c:pt>
                <c:pt idx="3">
                  <c:v>Poza okienkiem PI/ stanowiskiem WOM/ delegatury BAiSO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0.2</c:v>
                </c:pt>
                <c:pt idx="2">
                  <c:v>0.05</c:v>
                </c:pt>
                <c:pt idx="3">
                  <c:v>0.2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Na stojakach</c:v>
                </c:pt>
                <c:pt idx="3">
                  <c:v>Poza okienkiem PI/ stanowiskiem WOM/ delegatury BAiSO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</c:v>
                </c:pt>
                <c:pt idx="1">
                  <c:v>0.25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Na stojakach</c:v>
                </c:pt>
                <c:pt idx="3">
                  <c:v>Poza okienkiem PI/ stanowiskiem WOM/ delegatury BAiSO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0.7</c:v>
                </c:pt>
                <c:pt idx="1">
                  <c:v>0.1</c:v>
                </c:pt>
                <c:pt idx="2">
                  <c:v>0</c:v>
                </c:pt>
                <c:pt idx="3">
                  <c:v>0.25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78009856"/>
        <c:axId val="378155008"/>
      </c:barChart>
      <c:catAx>
        <c:axId val="378009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815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81550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80098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0.55000000000000004</c:v>
                </c:pt>
                <c:pt idx="1">
                  <c:v>0.65</c:v>
                </c:pt>
                <c:pt idx="2">
                  <c:v>0.7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8">
                  <c:v>0.95</c:v>
                </c:pt>
                <c:pt idx="9">
                  <c:v>1</c:v>
                </c:pt>
                <c:pt idx="10">
                  <c:v>0.95</c:v>
                </c:pt>
                <c:pt idx="12">
                  <c:v>1</c:v>
                </c:pt>
                <c:pt idx="13">
                  <c:v>0.95</c:v>
                </c:pt>
                <c:pt idx="14">
                  <c:v>1</c:v>
                </c:pt>
                <c:pt idx="16">
                  <c:v>0.05</c:v>
                </c:pt>
                <c:pt idx="17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0.45</c:v>
                </c:pt>
                <c:pt idx="1">
                  <c:v>0.35</c:v>
                </c:pt>
                <c:pt idx="2">
                  <c:v>0.3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8">
                  <c:v>0.05</c:v>
                </c:pt>
                <c:pt idx="10">
                  <c:v>0.05</c:v>
                </c:pt>
                <c:pt idx="13">
                  <c:v>0.05</c:v>
                </c:pt>
                <c:pt idx="16">
                  <c:v>0.95</c:v>
                </c:pt>
                <c:pt idx="17">
                  <c:v>0.9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8626048"/>
        <c:axId val="378627584"/>
      </c:barChart>
      <c:catAx>
        <c:axId val="378626048"/>
        <c:scaling>
          <c:orientation val="maxMin"/>
        </c:scaling>
        <c:delete val="1"/>
        <c:axPos val="l"/>
        <c:majorTickMark val="out"/>
        <c:minorTickMark val="none"/>
        <c:tickLblPos val="none"/>
        <c:crossAx val="378627584"/>
        <c:crosses val="autoZero"/>
        <c:auto val="1"/>
        <c:lblAlgn val="ctr"/>
        <c:lblOffset val="100"/>
        <c:noMultiLvlLbl val="0"/>
      </c:catAx>
      <c:valAx>
        <c:axId val="3786275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862604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0.90476190476190477</c:v>
                </c:pt>
                <c:pt idx="1">
                  <c:v>0.85</c:v>
                </c:pt>
                <c:pt idx="2">
                  <c:v>0.8</c:v>
                </c:pt>
                <c:pt idx="4">
                  <c:v>0.90476190476190477</c:v>
                </c:pt>
                <c:pt idx="5">
                  <c:v>0.85</c:v>
                </c:pt>
                <c:pt idx="6">
                  <c:v>0.9</c:v>
                </c:pt>
                <c:pt idx="8">
                  <c:v>9.5238095238095233E-2</c:v>
                </c:pt>
                <c:pt idx="9">
                  <c:v>0.1</c:v>
                </c:pt>
                <c:pt idx="10">
                  <c:v>0.1</c:v>
                </c:pt>
                <c:pt idx="12">
                  <c:v>0.8571428571428571</c:v>
                </c:pt>
                <c:pt idx="13">
                  <c:v>0.9</c:v>
                </c:pt>
                <c:pt idx="14">
                  <c:v>0.9</c:v>
                </c:pt>
                <c:pt idx="16">
                  <c:v>0.71</c:v>
                </c:pt>
                <c:pt idx="17">
                  <c:v>0.8</c:v>
                </c:pt>
                <c:pt idx="18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4.7619047619047616E-2</c:v>
                </c:pt>
                <c:pt idx="1">
                  <c:v>0.15</c:v>
                </c:pt>
                <c:pt idx="2">
                  <c:v>0.1</c:v>
                </c:pt>
                <c:pt idx="4">
                  <c:v>4.7619047619047616E-2</c:v>
                </c:pt>
                <c:pt idx="8">
                  <c:v>0.8571428571428571</c:v>
                </c:pt>
                <c:pt idx="9">
                  <c:v>0.85</c:v>
                </c:pt>
                <c:pt idx="10">
                  <c:v>0.8</c:v>
                </c:pt>
                <c:pt idx="12">
                  <c:v>4.7619047619047616E-2</c:v>
                </c:pt>
                <c:pt idx="13">
                  <c:v>0.05</c:v>
                </c:pt>
                <c:pt idx="16">
                  <c:v>0.28999999999999998</c:v>
                </c:pt>
                <c:pt idx="17">
                  <c:v>0.2</c:v>
                </c:pt>
                <c:pt idx="18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0" formatCode="0%">
                  <c:v>4.7619047619047616E-2</c:v>
                </c:pt>
                <c:pt idx="2" formatCode="0%">
                  <c:v>0.1</c:v>
                </c:pt>
                <c:pt idx="4" formatCode="0%">
                  <c:v>4.7619047619047616E-2</c:v>
                </c:pt>
                <c:pt idx="5" formatCode="0%">
                  <c:v>0.15</c:v>
                </c:pt>
                <c:pt idx="6" formatCode="0%">
                  <c:v>0.1</c:v>
                </c:pt>
                <c:pt idx="8" formatCode="0%">
                  <c:v>4.7619047619047616E-2</c:v>
                </c:pt>
                <c:pt idx="9" formatCode="0%">
                  <c:v>0.05</c:v>
                </c:pt>
                <c:pt idx="10" formatCode="0%">
                  <c:v>0.1</c:v>
                </c:pt>
                <c:pt idx="12" formatCode="0%">
                  <c:v>9.5238095238095233E-2</c:v>
                </c:pt>
                <c:pt idx="13" formatCode="0%">
                  <c:v>0.05</c:v>
                </c:pt>
                <c:pt idx="14" formatCode="0%">
                  <c:v>0.1</c:v>
                </c:pt>
                <c:pt idx="17" formatCode="0%">
                  <c:v>0.05</c:v>
                </c:pt>
                <c:pt idx="18" formatCode="0%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8420224"/>
        <c:axId val="378426112"/>
      </c:barChart>
      <c:catAx>
        <c:axId val="378420224"/>
        <c:scaling>
          <c:orientation val="maxMin"/>
        </c:scaling>
        <c:delete val="1"/>
        <c:axPos val="l"/>
        <c:majorTickMark val="out"/>
        <c:minorTickMark val="none"/>
        <c:tickLblPos val="none"/>
        <c:crossAx val="378426112"/>
        <c:crosses val="autoZero"/>
        <c:auto val="1"/>
        <c:lblAlgn val="ctr"/>
        <c:lblOffset val="100"/>
        <c:noMultiLvlLbl val="0"/>
      </c:catAx>
      <c:valAx>
        <c:axId val="3784261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842022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(N=15)</c:v>
                </c:pt>
                <c:pt idx="1">
                  <c:v>2012 (N=16)</c:v>
                </c:pt>
                <c:pt idx="2">
                  <c:v>2011 (N=11)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0.8666666666666667</c:v>
                </c:pt>
                <c:pt idx="1">
                  <c:v>1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12E-2"/>
                  <c:y val="-0.36947562359856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(N=15)</c:v>
                </c:pt>
                <c:pt idx="1">
                  <c:v>2012 (N=16)</c:v>
                </c:pt>
                <c:pt idx="2">
                  <c:v>2011 (N=11)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6.6666666666666666E-2</c:v>
                </c:pt>
                <c:pt idx="2" formatCode="0%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(N=15)</c:v>
                </c:pt>
                <c:pt idx="1">
                  <c:v>2012 (N=16)</c:v>
                </c:pt>
                <c:pt idx="2">
                  <c:v>2011 (N=11)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6.6666666666666666E-2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79030912"/>
        <c:axId val="379032704"/>
      </c:barChart>
      <c:catAx>
        <c:axId val="3790309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79032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9032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9030912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78964608"/>
        <c:axId val="378970496"/>
      </c:barChart>
      <c:catAx>
        <c:axId val="378964608"/>
        <c:scaling>
          <c:orientation val="maxMin"/>
        </c:scaling>
        <c:delete val="1"/>
        <c:axPos val="b"/>
        <c:majorTickMark val="out"/>
        <c:minorTickMark val="none"/>
        <c:tickLblPos val="none"/>
        <c:crossAx val="378970496"/>
        <c:crosses val="autoZero"/>
        <c:auto val="1"/>
        <c:lblAlgn val="ctr"/>
        <c:lblOffset val="100"/>
        <c:noMultiLvlLbl val="0"/>
      </c:catAx>
      <c:valAx>
        <c:axId val="3789704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789646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0.7142857142857143</c:v>
                </c:pt>
                <c:pt idx="1">
                  <c:v>0.19047619047619047</c:v>
                </c:pt>
                <c:pt idx="2">
                  <c:v>4.7619047619047616E-2</c:v>
                </c:pt>
                <c:pt idx="3">
                  <c:v>4.7619047619047616E-2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0.65</c:v>
                </c:pt>
                <c:pt idx="1">
                  <c:v>0.2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78747520"/>
        <c:axId val="378761600"/>
      </c:barChart>
      <c:catAx>
        <c:axId val="378747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876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8761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87475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0.85</c:v>
                </c:pt>
                <c:pt idx="1">
                  <c:v>0.8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</c:v>
                </c:pt>
                <c:pt idx="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0.1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79103872"/>
        <c:axId val="379122048"/>
      </c:barChart>
      <c:catAx>
        <c:axId val="379103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9122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91220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7910387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79432960"/>
        <c:axId val="379434496"/>
      </c:barChart>
      <c:catAx>
        <c:axId val="379432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9434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94344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79432960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55354752"/>
        <c:axId val="255356288"/>
      </c:barChart>
      <c:catAx>
        <c:axId val="255354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5356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535628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53547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0.90476190476190477</c:v>
                </c:pt>
                <c:pt idx="1">
                  <c:v>0.95</c:v>
                </c:pt>
                <c:pt idx="2">
                  <c:v>0.95</c:v>
                </c:pt>
                <c:pt idx="4">
                  <c:v>0.95238095238095244</c:v>
                </c:pt>
                <c:pt idx="5">
                  <c:v>0.95</c:v>
                </c:pt>
                <c:pt idx="6">
                  <c:v>1</c:v>
                </c:pt>
                <c:pt idx="9">
                  <c:v>0.05</c:v>
                </c:pt>
                <c:pt idx="10">
                  <c:v>0.1</c:v>
                </c:pt>
                <c:pt idx="14">
                  <c:v>0.05</c:v>
                </c:pt>
                <c:pt idx="16">
                  <c:v>4.7619047619047616E-2</c:v>
                </c:pt>
                <c:pt idx="17">
                  <c:v>0.15</c:v>
                </c:pt>
                <c:pt idx="18">
                  <c:v>0.05</c:v>
                </c:pt>
                <c:pt idx="20">
                  <c:v>0.95238095238095244</c:v>
                </c:pt>
                <c:pt idx="21">
                  <c:v>0.9</c:v>
                </c:pt>
                <c:pt idx="2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9.5238095238095233E-2</c:v>
                </c:pt>
                <c:pt idx="1">
                  <c:v>0.05</c:v>
                </c:pt>
                <c:pt idx="2">
                  <c:v>0.05</c:v>
                </c:pt>
                <c:pt idx="4">
                  <c:v>4.7619047619047616E-2</c:v>
                </c:pt>
                <c:pt idx="5">
                  <c:v>0.05</c:v>
                </c:pt>
                <c:pt idx="8">
                  <c:v>1</c:v>
                </c:pt>
                <c:pt idx="9">
                  <c:v>0.95</c:v>
                </c:pt>
                <c:pt idx="10">
                  <c:v>0.9</c:v>
                </c:pt>
                <c:pt idx="12">
                  <c:v>1</c:v>
                </c:pt>
                <c:pt idx="13">
                  <c:v>1</c:v>
                </c:pt>
                <c:pt idx="14">
                  <c:v>0.95</c:v>
                </c:pt>
                <c:pt idx="16">
                  <c:v>0.95238095238095244</c:v>
                </c:pt>
                <c:pt idx="17">
                  <c:v>0.85</c:v>
                </c:pt>
                <c:pt idx="18">
                  <c:v>0.95</c:v>
                </c:pt>
                <c:pt idx="20">
                  <c:v>4.7619047619047616E-2</c:v>
                </c:pt>
                <c:pt idx="21">
                  <c:v>0.1</c:v>
                </c:pt>
                <c:pt idx="2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9826944"/>
        <c:axId val="379828480"/>
      </c:barChart>
      <c:catAx>
        <c:axId val="379826944"/>
        <c:scaling>
          <c:orientation val="maxMin"/>
        </c:scaling>
        <c:delete val="1"/>
        <c:axPos val="l"/>
        <c:majorTickMark val="out"/>
        <c:minorTickMark val="none"/>
        <c:tickLblPos val="none"/>
        <c:crossAx val="379828480"/>
        <c:crosses val="autoZero"/>
        <c:auto val="1"/>
        <c:lblAlgn val="ctr"/>
        <c:lblOffset val="100"/>
        <c:noMultiLvlLbl val="0"/>
      </c:catAx>
      <c:valAx>
        <c:axId val="3798284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98269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0.57142857142857151</c:v>
                </c:pt>
                <c:pt idx="1">
                  <c:v>0.7</c:v>
                </c:pt>
                <c:pt idx="2">
                  <c:v>0.7</c:v>
                </c:pt>
                <c:pt idx="4">
                  <c:v>0.5</c:v>
                </c:pt>
                <c:pt idx="5">
                  <c:v>0.95</c:v>
                </c:pt>
                <c:pt idx="6">
                  <c:v>0.9</c:v>
                </c:pt>
                <c:pt idx="8">
                  <c:v>1</c:v>
                </c:pt>
                <c:pt idx="9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0.42857142857142855</c:v>
                </c:pt>
                <c:pt idx="1">
                  <c:v>0.3</c:v>
                </c:pt>
                <c:pt idx="2">
                  <c:v>0.3</c:v>
                </c:pt>
                <c:pt idx="4">
                  <c:v>0.5</c:v>
                </c:pt>
                <c:pt idx="5">
                  <c:v>0.05</c:v>
                </c:pt>
                <c:pt idx="6">
                  <c:v>0.1</c:v>
                </c:pt>
                <c:pt idx="8">
                  <c:v>4.7619047619047616E-2</c:v>
                </c:pt>
                <c:pt idx="9">
                  <c:v>0.95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79595392"/>
        <c:axId val="379613568"/>
      </c:barChart>
      <c:catAx>
        <c:axId val="379595392"/>
        <c:scaling>
          <c:orientation val="maxMin"/>
        </c:scaling>
        <c:delete val="1"/>
        <c:axPos val="l"/>
        <c:majorTickMark val="out"/>
        <c:minorTickMark val="none"/>
        <c:tickLblPos val="none"/>
        <c:crossAx val="379613568"/>
        <c:crosses val="autoZero"/>
        <c:auto val="1"/>
        <c:lblAlgn val="ctr"/>
        <c:lblOffset val="100"/>
        <c:noMultiLvlLbl val="0"/>
      </c:catAx>
      <c:valAx>
        <c:axId val="3796135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959539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79847808"/>
        <c:axId val="379849344"/>
      </c:barChart>
      <c:catAx>
        <c:axId val="379847808"/>
        <c:scaling>
          <c:orientation val="maxMin"/>
        </c:scaling>
        <c:delete val="1"/>
        <c:axPos val="b"/>
        <c:majorTickMark val="out"/>
        <c:minorTickMark val="none"/>
        <c:tickLblPos val="none"/>
        <c:crossAx val="379849344"/>
        <c:crosses val="autoZero"/>
        <c:auto val="1"/>
        <c:lblAlgn val="ctr"/>
        <c:lblOffset val="100"/>
        <c:noMultiLvlLbl val="0"/>
      </c:catAx>
      <c:valAx>
        <c:axId val="37984934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798478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0.61904761904761907</c:v>
                </c:pt>
                <c:pt idx="1">
                  <c:v>0.19047619047619047</c:v>
                </c:pt>
                <c:pt idx="2">
                  <c:v>0</c:v>
                </c:pt>
                <c:pt idx="3">
                  <c:v>0.19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0.65</c:v>
                </c:pt>
                <c:pt idx="1">
                  <c:v>0.05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</c:v>
                </c:pt>
                <c:pt idx="1">
                  <c:v>0.2</c:v>
                </c:pt>
                <c:pt idx="2">
                  <c:v>0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79880576"/>
        <c:axId val="379882112"/>
      </c:barChart>
      <c:catAx>
        <c:axId val="379880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988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98821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98805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4.7619047619047616E-2</c:v>
                </c:pt>
                <c:pt idx="1">
                  <c:v>0.25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0.66666666666666674</c:v>
                </c:pt>
                <c:pt idx="1">
                  <c:v>0.4</c:v>
                </c:pt>
                <c:pt idx="2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0.28571428571428575</c:v>
                </c:pt>
                <c:pt idx="1">
                  <c:v>0.35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80028032"/>
        <c:axId val="380029568"/>
      </c:barChart>
      <c:catAx>
        <c:axId val="38002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002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0295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80028032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0640256"/>
        <c:axId val="380650240"/>
      </c:barChart>
      <c:catAx>
        <c:axId val="38064025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80650240"/>
        <c:crosses val="autoZero"/>
        <c:auto val="1"/>
        <c:lblAlgn val="ctr"/>
        <c:lblOffset val="100"/>
        <c:noMultiLvlLbl val="0"/>
      </c:catAx>
      <c:valAx>
        <c:axId val="3806502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06402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0.76190476190476186</c:v>
                </c:pt>
                <c:pt idx="1">
                  <c:v>0.19047619047619047</c:v>
                </c:pt>
                <c:pt idx="2">
                  <c:v>4.7619047619047616E-2</c:v>
                </c:pt>
                <c:pt idx="3">
                  <c:v>4.7619047619047616E-2</c:v>
                </c:pt>
                <c:pt idx="4">
                  <c:v>4.7619047619047616E-2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0.75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  <c:pt idx="4">
                  <c:v>0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0.95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0693504"/>
        <c:axId val="380310272"/>
      </c:barChart>
      <c:catAx>
        <c:axId val="380693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031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310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06935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</c:v>
                </c:pt>
                <c:pt idx="3">
                  <c:v>0.7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0.1</c:v>
                </c:pt>
                <c:pt idx="3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0.1</c:v>
                </c:pt>
                <c:pt idx="2">
                  <c:v>0.05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0504704"/>
        <c:axId val="380514688"/>
      </c:barChart>
      <c:catAx>
        <c:axId val="380504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0514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51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05047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0804096"/>
        <c:axId val="380818176"/>
      </c:barChart>
      <c:catAx>
        <c:axId val="380804096"/>
        <c:scaling>
          <c:orientation val="maxMin"/>
        </c:scaling>
        <c:delete val="1"/>
        <c:axPos val="b"/>
        <c:majorTickMark val="out"/>
        <c:minorTickMark val="none"/>
        <c:tickLblPos val="none"/>
        <c:crossAx val="380818176"/>
        <c:crosses val="autoZero"/>
        <c:auto val="1"/>
        <c:lblAlgn val="ctr"/>
        <c:lblOffset val="100"/>
        <c:noMultiLvlLbl val="0"/>
      </c:catAx>
      <c:valAx>
        <c:axId val="38081817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08040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0.80952380952380953</c:v>
                </c:pt>
                <c:pt idx="1">
                  <c:v>0.42857142857142855</c:v>
                </c:pt>
                <c:pt idx="2">
                  <c:v>0.80952380952380953</c:v>
                </c:pt>
                <c:pt idx="3">
                  <c:v>0.5714285714285714</c:v>
                </c:pt>
                <c:pt idx="4">
                  <c:v>9.5238095238095233E-2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</c:v>
                </c:pt>
                <c:pt idx="1">
                  <c:v>0.6</c:v>
                </c:pt>
                <c:pt idx="2">
                  <c:v>0.55000000000000004</c:v>
                </c:pt>
                <c:pt idx="3">
                  <c:v>0.35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0.5</c:v>
                </c:pt>
                <c:pt idx="2">
                  <c:v>0.55000000000000004</c:v>
                </c:pt>
                <c:pt idx="3">
                  <c:v>0.4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0754944"/>
        <c:axId val="380760832"/>
      </c:barChart>
      <c:catAx>
        <c:axId val="380754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076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7608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07549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56068224"/>
        <c:axId val="256082304"/>
      </c:barChart>
      <c:catAx>
        <c:axId val="256068224"/>
        <c:scaling>
          <c:orientation val="maxMin"/>
        </c:scaling>
        <c:delete val="1"/>
        <c:axPos val="b"/>
        <c:majorTickMark val="out"/>
        <c:minorTickMark val="none"/>
        <c:tickLblPos val="none"/>
        <c:crossAx val="256082304"/>
        <c:crosses val="autoZero"/>
        <c:auto val="1"/>
        <c:lblAlgn val="ctr"/>
        <c:lblOffset val="100"/>
        <c:noMultiLvlLbl val="0"/>
      </c:catAx>
      <c:valAx>
        <c:axId val="2560823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560682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1203200"/>
        <c:axId val="381204736"/>
      </c:barChart>
      <c:catAx>
        <c:axId val="381203200"/>
        <c:scaling>
          <c:orientation val="maxMin"/>
        </c:scaling>
        <c:delete val="1"/>
        <c:axPos val="b"/>
        <c:majorTickMark val="out"/>
        <c:minorTickMark val="none"/>
        <c:tickLblPos val="none"/>
        <c:crossAx val="381204736"/>
        <c:crosses val="autoZero"/>
        <c:auto val="1"/>
        <c:lblAlgn val="ctr"/>
        <c:lblOffset val="100"/>
        <c:noMultiLvlLbl val="0"/>
      </c:catAx>
      <c:valAx>
        <c:axId val="38120473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812032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(N=18)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(N=8)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0973056"/>
        <c:axId val="380974592"/>
      </c:barChart>
      <c:catAx>
        <c:axId val="380973056"/>
        <c:scaling>
          <c:orientation val="maxMin"/>
        </c:scaling>
        <c:delete val="1"/>
        <c:axPos val="b"/>
        <c:majorTickMark val="out"/>
        <c:minorTickMark val="none"/>
        <c:tickLblPos val="none"/>
        <c:crossAx val="380974592"/>
        <c:crosses val="autoZero"/>
        <c:auto val="1"/>
        <c:lblAlgn val="ctr"/>
        <c:lblOffset val="100"/>
        <c:noMultiLvlLbl val="0"/>
      </c:catAx>
      <c:valAx>
        <c:axId val="3809745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09730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0.05</c:v>
                </c:pt>
                <c:pt idx="3">
                  <c:v>0.05</c:v>
                </c:pt>
                <c:pt idx="4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0.35</c:v>
                </c:pt>
                <c:pt idx="1">
                  <c:v>0.2</c:v>
                </c:pt>
                <c:pt idx="2">
                  <c:v>0</c:v>
                </c:pt>
                <c:pt idx="3">
                  <c:v>0.05</c:v>
                </c:pt>
                <c:pt idx="4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0.45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  <c:pt idx="4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1132800"/>
        <c:axId val="381134336"/>
      </c:barChart>
      <c:catAx>
        <c:axId val="381132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113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1343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11328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0.77777777777777779</c:v>
                </c:pt>
                <c:pt idx="1">
                  <c:v>0.05</c:v>
                </c:pt>
                <c:pt idx="2">
                  <c:v>0.16666666666666666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0.38</c:v>
                </c:pt>
                <c:pt idx="1">
                  <c:v>0.13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1378560"/>
        <c:axId val="381380096"/>
      </c:barChart>
      <c:catAx>
        <c:axId val="38137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1380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380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13785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1893632"/>
        <c:axId val="381899520"/>
      </c:barChart>
      <c:catAx>
        <c:axId val="3818936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81899520"/>
        <c:crosses val="autoZero"/>
        <c:auto val="1"/>
        <c:lblAlgn val="ctr"/>
        <c:lblOffset val="100"/>
        <c:noMultiLvlLbl val="0"/>
      </c:catAx>
      <c:valAx>
        <c:axId val="3818995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1893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0.23809523809523808</c:v>
                </c:pt>
                <c:pt idx="1">
                  <c:v>4.7619047619047616E-2</c:v>
                </c:pt>
                <c:pt idx="2">
                  <c:v>0.66666666666666663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0.15</c:v>
                </c:pt>
                <c:pt idx="1">
                  <c:v>0.2</c:v>
                </c:pt>
                <c:pt idx="2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0.3</c:v>
                </c:pt>
                <c:pt idx="1">
                  <c:v>0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1934592"/>
        <c:axId val="381489920"/>
      </c:barChart>
      <c:catAx>
        <c:axId val="381934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148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4899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19345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0.66666666666666674</c:v>
                </c:pt>
                <c:pt idx="1">
                  <c:v>4.7619047619047616E-2</c:v>
                </c:pt>
                <c:pt idx="2">
                  <c:v>0.28000000000000003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0.65</c:v>
                </c:pt>
                <c:pt idx="1">
                  <c:v>0.05</c:v>
                </c:pt>
                <c:pt idx="2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0.75</c:v>
                </c:pt>
                <c:pt idx="2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1549184"/>
        <c:axId val="381759872"/>
      </c:barChart>
      <c:catAx>
        <c:axId val="381549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175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7598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15491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0.47619047619047622</c:v>
                </c:pt>
                <c:pt idx="1">
                  <c:v>0.5</c:v>
                </c:pt>
                <c:pt idx="2">
                  <c:v>0.6</c:v>
                </c:pt>
                <c:pt idx="4">
                  <c:v>0.14285714285714288</c:v>
                </c:pt>
                <c:pt idx="5">
                  <c:v>0.25</c:v>
                </c:pt>
                <c:pt idx="6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8"/>
                <c:pt idx="0">
                  <c:v>0.52380952380952384</c:v>
                </c:pt>
                <c:pt idx="1">
                  <c:v>0.5</c:v>
                </c:pt>
                <c:pt idx="2">
                  <c:v>0.4</c:v>
                </c:pt>
                <c:pt idx="4">
                  <c:v>0.8571428571428571</c:v>
                </c:pt>
                <c:pt idx="5">
                  <c:v>0.75</c:v>
                </c:pt>
                <c:pt idx="6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82088320"/>
        <c:axId val="382089856"/>
      </c:barChart>
      <c:catAx>
        <c:axId val="382088320"/>
        <c:scaling>
          <c:orientation val="maxMin"/>
        </c:scaling>
        <c:delete val="1"/>
        <c:axPos val="l"/>
        <c:majorTickMark val="out"/>
        <c:minorTickMark val="none"/>
        <c:tickLblPos val="none"/>
        <c:crossAx val="382089856"/>
        <c:crosses val="autoZero"/>
        <c:auto val="1"/>
        <c:lblAlgn val="ctr"/>
        <c:lblOffset val="100"/>
        <c:noMultiLvlLbl val="0"/>
      </c:catAx>
      <c:valAx>
        <c:axId val="3820898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20883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86426488614836006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</c:v>
                </c:pt>
                <c:pt idx="1">
                  <c:v>0.8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82071168"/>
        <c:axId val="382072704"/>
      </c:barChart>
      <c:catAx>
        <c:axId val="382071168"/>
        <c:scaling>
          <c:orientation val="maxMin"/>
        </c:scaling>
        <c:delete val="1"/>
        <c:axPos val="l"/>
        <c:majorTickMark val="out"/>
        <c:minorTickMark val="none"/>
        <c:tickLblPos val="none"/>
        <c:crossAx val="382072704"/>
        <c:crosses val="autoZero"/>
        <c:auto val="1"/>
        <c:lblAlgn val="ctr"/>
        <c:lblOffset val="100"/>
        <c:noMultiLvlLbl val="0"/>
      </c:catAx>
      <c:valAx>
        <c:axId val="382072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20711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2277888"/>
        <c:axId val="382283776"/>
      </c:barChart>
      <c:catAx>
        <c:axId val="382277888"/>
        <c:scaling>
          <c:orientation val="maxMin"/>
        </c:scaling>
        <c:delete val="1"/>
        <c:axPos val="b"/>
        <c:majorTickMark val="out"/>
        <c:minorTickMark val="none"/>
        <c:tickLblPos val="none"/>
        <c:crossAx val="382283776"/>
        <c:crosses val="autoZero"/>
        <c:auto val="1"/>
        <c:lblAlgn val="ctr"/>
        <c:lblOffset val="100"/>
        <c:noMultiLvlLbl val="0"/>
      </c:catAx>
      <c:valAx>
        <c:axId val="38228377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22778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0.25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0.15</c:v>
                </c:pt>
                <c:pt idx="2">
                  <c:v>0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0.2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56252544"/>
        <c:axId val="256258432"/>
      </c:barChart>
      <c:catAx>
        <c:axId val="256252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625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62584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62525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0.8</c:v>
                </c:pt>
                <c:pt idx="3">
                  <c:v>0.9</c:v>
                </c:pt>
                <c:pt idx="4">
                  <c:v>0.86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0.85</c:v>
                </c:pt>
                <c:pt idx="2">
                  <c:v>0.8</c:v>
                </c:pt>
                <c:pt idx="3">
                  <c:v>0.85</c:v>
                </c:pt>
                <c:pt idx="4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2339328"/>
        <c:axId val="382365696"/>
      </c:barChart>
      <c:catAx>
        <c:axId val="3823393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236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23656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23393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0.6</c:v>
                </c:pt>
                <c:pt idx="1">
                  <c:v>0.45</c:v>
                </c:pt>
                <c:pt idx="2">
                  <c:v>0.57142857142857151</c:v>
                </c:pt>
                <c:pt idx="4">
                  <c:v>0.65</c:v>
                </c:pt>
                <c:pt idx="5">
                  <c:v>0.5</c:v>
                </c:pt>
                <c:pt idx="6">
                  <c:v>0.57142857142857151</c:v>
                </c:pt>
                <c:pt idx="8">
                  <c:v>0.75</c:v>
                </c:pt>
                <c:pt idx="9">
                  <c:v>0.65</c:v>
                </c:pt>
                <c:pt idx="10">
                  <c:v>0.52380952380952384</c:v>
                </c:pt>
                <c:pt idx="12">
                  <c:v>0.6</c:v>
                </c:pt>
                <c:pt idx="13">
                  <c:v>0.75</c:v>
                </c:pt>
                <c:pt idx="14">
                  <c:v>0.57142857142857151</c:v>
                </c:pt>
                <c:pt idx="16">
                  <c:v>0.6</c:v>
                </c:pt>
                <c:pt idx="17">
                  <c:v>0.65</c:v>
                </c:pt>
                <c:pt idx="18">
                  <c:v>0.57142857142857151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0.35</c:v>
                </c:pt>
                <c:pt idx="1">
                  <c:v>0.35</c:v>
                </c:pt>
                <c:pt idx="2">
                  <c:v>0.28571428571428575</c:v>
                </c:pt>
                <c:pt idx="4">
                  <c:v>0.3</c:v>
                </c:pt>
                <c:pt idx="5">
                  <c:v>0.35</c:v>
                </c:pt>
                <c:pt idx="6">
                  <c:v>0.33333333333333337</c:v>
                </c:pt>
                <c:pt idx="8">
                  <c:v>0.2</c:v>
                </c:pt>
                <c:pt idx="9">
                  <c:v>0.15</c:v>
                </c:pt>
                <c:pt idx="10">
                  <c:v>0.33333333333333337</c:v>
                </c:pt>
                <c:pt idx="12">
                  <c:v>0.4</c:v>
                </c:pt>
                <c:pt idx="13">
                  <c:v>0.1</c:v>
                </c:pt>
                <c:pt idx="14">
                  <c:v>0.38095238095238093</c:v>
                </c:pt>
                <c:pt idx="16">
                  <c:v>0.4</c:v>
                </c:pt>
                <c:pt idx="17">
                  <c:v>0.2</c:v>
                </c:pt>
                <c:pt idx="18">
                  <c:v>0.38095238095238093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4.7619047619047616E-2</c:v>
                </c:pt>
                <c:pt idx="4">
                  <c:v>0.05</c:v>
                </c:pt>
                <c:pt idx="5">
                  <c:v>0.05</c:v>
                </c:pt>
                <c:pt idx="6">
                  <c:v>4.7619047619047616E-2</c:v>
                </c:pt>
                <c:pt idx="9">
                  <c:v>0.15</c:v>
                </c:pt>
                <c:pt idx="10">
                  <c:v>9.5238095238095233E-2</c:v>
                </c:pt>
                <c:pt idx="13">
                  <c:v>0.1</c:v>
                </c:pt>
                <c:pt idx="14">
                  <c:v>4.7619047619047616E-2</c:v>
                </c:pt>
                <c:pt idx="17">
                  <c:v>0.1</c:v>
                </c:pt>
                <c:pt idx="18">
                  <c:v>4.7619047619047616E-2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964726631393299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1">
                  <c:v>0.1</c:v>
                </c:pt>
                <c:pt idx="2">
                  <c:v>9.5238095238095233E-2</c:v>
                </c:pt>
                <c:pt idx="5">
                  <c:v>0.1</c:v>
                </c:pt>
                <c:pt idx="6">
                  <c:v>4.7619047619047616E-2</c:v>
                </c:pt>
                <c:pt idx="8">
                  <c:v>0.05</c:v>
                </c:pt>
                <c:pt idx="9">
                  <c:v>0.05</c:v>
                </c:pt>
                <c:pt idx="10">
                  <c:v>4.7619047619047616E-2</c:v>
                </c:pt>
                <c:pt idx="13">
                  <c:v>0.05</c:v>
                </c:pt>
                <c:pt idx="17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82721024"/>
        <c:axId val="382599936"/>
      </c:barChart>
      <c:catAx>
        <c:axId val="38272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259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25999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382721024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77100544"/>
        <c:axId val="377110528"/>
      </c:barChart>
      <c:catAx>
        <c:axId val="377100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7110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71105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710054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(N=18)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77248000"/>
        <c:axId val="377270272"/>
      </c:barChart>
      <c:catAx>
        <c:axId val="377248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727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7270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724800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77564544"/>
        <c:axId val="377566336"/>
      </c:barChart>
      <c:catAx>
        <c:axId val="377564544"/>
        <c:scaling>
          <c:orientation val="maxMin"/>
        </c:scaling>
        <c:delete val="1"/>
        <c:axPos val="b"/>
        <c:majorTickMark val="out"/>
        <c:minorTickMark val="none"/>
        <c:tickLblPos val="none"/>
        <c:crossAx val="377566336"/>
        <c:crosses val="autoZero"/>
        <c:auto val="1"/>
        <c:lblAlgn val="ctr"/>
        <c:lblOffset val="100"/>
        <c:noMultiLvlLbl val="0"/>
      </c:catAx>
      <c:valAx>
        <c:axId val="37756633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77564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</c:v>
                </c:pt>
                <c:pt idx="1">
                  <c:v>0.3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</c:v>
                </c:pt>
                <c:pt idx="1">
                  <c:v>0.25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0.05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77499008"/>
        <c:axId val="377508992"/>
      </c:barChart>
      <c:catAx>
        <c:axId val="377499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750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750899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74990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(N=19)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78029184"/>
        <c:axId val="378030720"/>
      </c:barChart>
      <c:catAx>
        <c:axId val="378029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8030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80307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802918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2014-02-06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2014-02-06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2013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91999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Otoczenie: Wygląd Urzędu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59922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Otoczenie: Wygląd Urzędu 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6169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406269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0547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Otoczenie: Wygląd Urzędu (6)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6762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Otoczenie: Wygląd Urzędu (7)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56958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6400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166576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042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5"/>
          <p:cNvSpPr txBox="1"/>
          <p:nvPr/>
        </p:nvSpPr>
        <p:spPr>
          <a:xfrm>
            <a:off x="0" y="6479024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735387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98871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77629"/>
              </p:ext>
            </p:extLst>
          </p:nvPr>
        </p:nvGraphicFramePr>
        <p:xfrm>
          <a:off x="4428978" y="2440202"/>
          <a:ext cx="1800000" cy="394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283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4263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4263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2832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461148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27180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5"/>
          <p:cNvSpPr txBox="1"/>
          <p:nvPr/>
        </p:nvSpPr>
        <p:spPr>
          <a:xfrm>
            <a:off x="0" y="6479024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Zachowanie urzędnika wobec interesanta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189862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5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endParaRPr lang="pl-PL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4026" y="1989633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METODOLOGIA BADANIA						  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3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4026" y="2925751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 Otoczenie - wygląd urzędu					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6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4026" y="3393810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Wygląd zewnętrzny urzędnika i jego stanowisko pracy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4026" y="3861869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Zachowanie się urzędnika wobec interesanta - ogólnie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16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4026" y="4329928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obsługa przedstawionej sprawy 	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19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4026" y="4797986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sposób załatwienia przedstawionej sprawy 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23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4026" y="2457692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WYNIKI BADANIA						   	    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593835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5"/>
          <p:cNvSpPr txBox="1"/>
          <p:nvPr/>
        </p:nvSpPr>
        <p:spPr>
          <a:xfrm>
            <a:off x="-32424" y="6461699"/>
            <a:ext cx="266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490591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382703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20874"/>
              </p:ext>
            </p:extLst>
          </p:nvPr>
        </p:nvGraphicFramePr>
        <p:xfrm>
          <a:off x="108298" y="2601541"/>
          <a:ext cx="1800000" cy="320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528129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2424" y="6461699"/>
            <a:ext cx="251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23830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323964"/>
              </p:ext>
            </p:extLst>
          </p:nvPr>
        </p:nvGraphicFramePr>
        <p:xfrm>
          <a:off x="981809" y="2421682"/>
          <a:ext cx="4320000" cy="443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108217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448279"/>
              </p:ext>
            </p:extLst>
          </p:nvPr>
        </p:nvGraphicFramePr>
        <p:xfrm>
          <a:off x="0" y="2277666"/>
          <a:ext cx="1800000" cy="446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1192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2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268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2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93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043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63041"/>
              </p:ext>
            </p:extLst>
          </p:nvPr>
        </p:nvGraphicFramePr>
        <p:xfrm>
          <a:off x="4572795" y="2422130"/>
          <a:ext cx="1880112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112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5"/>
          <p:cNvSpPr txBox="1"/>
          <p:nvPr/>
        </p:nvSpPr>
        <p:spPr>
          <a:xfrm>
            <a:off x="3122638" y="6382122"/>
            <a:ext cx="253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841389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42285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3122638" y="6382122"/>
            <a:ext cx="253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8594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582505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57065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68306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5023"/>
              </p:ext>
            </p:extLst>
          </p:nvPr>
        </p:nvGraphicFramePr>
        <p:xfrm>
          <a:off x="4212754" y="2422130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6169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5933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541794"/>
              </p:ext>
            </p:extLst>
          </p:nvPr>
        </p:nvGraphicFramePr>
        <p:xfrm>
          <a:off x="1085712" y="2592374"/>
          <a:ext cx="4207162" cy="347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863521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94380"/>
              </p:ext>
            </p:extLst>
          </p:nvPr>
        </p:nvGraphicFramePr>
        <p:xfrm>
          <a:off x="108298" y="2421682"/>
          <a:ext cx="1872208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128539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539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362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5"/>
          <p:cNvSpPr txBox="1"/>
          <p:nvPr/>
        </p:nvSpPr>
        <p:spPr>
          <a:xfrm>
            <a:off x="-32424" y="6461699"/>
            <a:ext cx="266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827659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03006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04115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5"/>
          <p:cNvSpPr txBox="1"/>
          <p:nvPr/>
        </p:nvSpPr>
        <p:spPr>
          <a:xfrm>
            <a:off x="-32424" y="6461699"/>
            <a:ext cx="2588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559434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67002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24947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5"/>
          <p:cNvSpPr txBox="1"/>
          <p:nvPr/>
        </p:nvSpPr>
        <p:spPr>
          <a:xfrm>
            <a:off x="3122638" y="6382122"/>
            <a:ext cx="253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smtClean="0"/>
              <a:t>Urząd Dzielnicy Śródmieście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77244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52379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-32424" y="6461699"/>
            <a:ext cx="251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Metodologia badania</a:t>
            </a:r>
            <a:endParaRPr lang="pl-PL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Obserwacja Uczestnicząca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07.11.2013 – 1012.2013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na Urząd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w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8858" y="2853730"/>
            <a:ext cx="3744416" cy="2808312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 smtClean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rgbClr val="808285"/>
                </a:solidFill>
              </a:rPr>
              <a:t>ARC </a:t>
            </a:r>
            <a:r>
              <a:rPr lang="pl-PL" sz="1600" b="1" dirty="0">
                <a:solidFill>
                  <a:srgbClr val="808285"/>
                </a:solidFill>
              </a:rPr>
              <a:t>Rynek i Opinia Sp. z o. o.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ul. Juliusza Słowackiego 12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- budynek KIRKOR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01-627 Warszawa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tel.: +48 22 584 85 00 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fax.: +48 22 584 85 01  </a:t>
            </a:r>
            <a:endParaRPr lang="pl-PL" sz="1600" b="1" dirty="0" smtClean="0">
              <a:solidFill>
                <a:srgbClr val="808285"/>
              </a:solidFill>
            </a:endParaRPr>
          </a:p>
          <a:p>
            <a:pPr marL="342864" indent="-342864" defTabSz="914307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endParaRPr lang="pl-PL" sz="1600" b="1" dirty="0">
              <a:solidFill>
                <a:srgbClr val="808285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8858" y="5482022"/>
            <a:ext cx="3744416" cy="36004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TO, CO ISTOTNE</a:t>
            </a: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OTOCZENIE: WYGLĄD </a:t>
            </a:r>
            <a:r>
              <a:rPr lang="pl-PL" sz="1600" b="1" dirty="0"/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/>
              <a:t>WYGLĄD ZEWNĘTRZNY URZĘDNIKA I JEGO STANOWISKO PRACY</a:t>
            </a:r>
            <a:endParaRPr lang="pl-PL" sz="1600" b="1" dirty="0">
              <a:solidFill>
                <a:srgbClr val="990099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ZACHOWANIE SIĘ WOBEC KLIENTA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OBSŁUGA PRZEDSTAWIONEJ SPRAWY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17044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Otoczenie: Wygląd Urzędu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238682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92474" y="2061642"/>
            <a:ext cx="75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2669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Otoczenie: Wygląd Urzędu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026777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Otoczenie: Wygląd Urzędu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3722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696391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953</TotalTime>
  <Words>1721</Words>
  <Application>Microsoft Office PowerPoint</Application>
  <PresentationFormat>Niestandardowy</PresentationFormat>
  <Paragraphs>293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</vt:lpstr>
      <vt:lpstr>Spis treści</vt:lpstr>
      <vt:lpstr>Metodologia badania</vt:lpstr>
      <vt:lpstr>Wyniki badania</vt:lpstr>
      <vt:lpstr>Kryteria oceny</vt:lpstr>
      <vt:lpstr>Wyniki badania</vt:lpstr>
      <vt:lpstr>Urząd Dzielnicy Śródmieście Otoczenie: Wygląd Urzędu (1)</vt:lpstr>
      <vt:lpstr>Urząd Dzielnicy Śródmieście Otoczenie: Wygląd Urzędu (2)</vt:lpstr>
      <vt:lpstr>Urząd Dzielnicy Śródmieście Otoczenie: Wygląd Urzędu (3)</vt:lpstr>
      <vt:lpstr>Urząd Dzielnicy Śródmieście Otoczenie: Wygląd Urzędu (4)</vt:lpstr>
      <vt:lpstr>Urząd Dzielnicy Śródmieście Otoczenie: Wygląd Urzędu (5)</vt:lpstr>
      <vt:lpstr>Urząd Dzielnicy Śródmieście Otoczenie: Wygląd Urzędu (6)</vt:lpstr>
      <vt:lpstr>Urząd Dzielnicy Śródmieście Otoczenie: Wygląd Urzędu (7)</vt:lpstr>
      <vt:lpstr>Wyniki badania</vt:lpstr>
      <vt:lpstr>Urząd Dzielnicy Śródmieście Wygląd zewnętrzny urzędnika i jego stanowisko pracy</vt:lpstr>
      <vt:lpstr>Wyniki badania</vt:lpstr>
      <vt:lpstr>Urząd Dzielnicy Śródmieście Zachowanie urzędnika wobec interesanta (1)</vt:lpstr>
      <vt:lpstr>Urząd Dzielnicy Śródmieście Zachowanie urzędnika wobec interesanta (2)</vt:lpstr>
      <vt:lpstr>Wyniki badania</vt:lpstr>
      <vt:lpstr>Urząd Dzielnicy Śródmieście Urzędnik: Obsługa przedstawionej sprawy (1)</vt:lpstr>
      <vt:lpstr>Urząd Dzielnicy Śródmieście Urzędnik: Obsługa przedstawionej sprawy (2)</vt:lpstr>
      <vt:lpstr>Urząd Dzielnicy Śródmieście Urzędnik: Obsługa przedstawionej sprawy (3)</vt:lpstr>
      <vt:lpstr>Wyniki badania</vt:lpstr>
      <vt:lpstr>Urząd Dzielnicy Śródmieście Urzędnik: Sposób załatwienia przedstawionej sprawy (1)</vt:lpstr>
      <vt:lpstr>Urząd Dzielnicy Śródmieście Urzędnik: Sposób załatwienia przedstawionej sprawy (2)</vt:lpstr>
      <vt:lpstr>Urząd Dzielnicy Śródmieście Urzędnik: Sposób załatwienia przedstawionej sprawy (3)</vt:lpstr>
      <vt:lpstr>Urząd Dzielnicy Śródmieście Urzędnik: Sposób załatwiania przedstawionej sprawy (4)</vt:lpstr>
      <vt:lpstr>Urząd Dzielnicy Śródmieście Urzędnik: Sposób załatwienia przedstawionej sprawy (5)</vt:lpstr>
      <vt:lpstr>Urząd Dzielnicy Śródmieście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89</cp:revision>
  <dcterms:created xsi:type="dcterms:W3CDTF">2013-09-17T08:07:59Z</dcterms:created>
  <dcterms:modified xsi:type="dcterms:W3CDTF">2014-02-06T14:22:55Z</dcterms:modified>
</cp:coreProperties>
</file>