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491" autoAdjust="0"/>
  </p:normalViewPr>
  <p:slideViewPr>
    <p:cSldViewPr snapToObjects="1" showGuides="1">
      <p:cViewPr varScale="1">
        <p:scale>
          <a:sx n="70" d="100"/>
          <a:sy n="70" d="100"/>
        </p:scale>
        <p:origin x="-1206" y="-108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1.1534025374855836E-3"/>
          <c:y val="9.0163934426229525E-2"/>
          <c:w val="0.94925028835063441"/>
          <c:h val="0.91803278688524526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1">
              <a:noFill/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82103680"/>
        <c:axId val="82105472"/>
      </c:barChart>
      <c:catAx>
        <c:axId val="82103680"/>
        <c:scaling>
          <c:orientation val="maxMin"/>
        </c:scaling>
        <c:delete val="1"/>
        <c:axPos val="b"/>
        <c:tickLblPos val="none"/>
        <c:crossAx val="82105472"/>
        <c:crosses val="autoZero"/>
        <c:auto val="1"/>
        <c:lblAlgn val="ctr"/>
        <c:lblOffset val="100"/>
      </c:catAx>
      <c:valAx>
        <c:axId val="82105472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82103680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109E-2"/>
          <c:y val="0"/>
          <c:w val="0.9284890426758946"/>
          <c:h val="0.39344262295082011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87"/>
          <c:y val="8.8607594936708861E-2"/>
          <c:w val="0.67718191377497416"/>
          <c:h val="0.9135021097046403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1">
                  <c:v>0.15000000000000002</c:v>
                </c:pt>
                <c:pt idx="2">
                  <c:v>0.30000000000000004</c:v>
                </c:pt>
                <c:pt idx="3">
                  <c:v>0.15000000000000002</c:v>
                </c:pt>
                <c:pt idx="4">
                  <c:v>0.45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0.45</c:v>
                </c:pt>
                <c:pt idx="2">
                  <c:v>0.2</c:v>
                </c:pt>
                <c:pt idx="3">
                  <c:v>0.1</c:v>
                </c:pt>
                <c:pt idx="4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0.05</c:v>
                </c:pt>
                <c:pt idx="1">
                  <c:v>0.35000000000000003</c:v>
                </c:pt>
                <c:pt idx="2">
                  <c:v>0.5</c:v>
                </c:pt>
                <c:pt idx="4">
                  <c:v>0.5</c:v>
                </c:pt>
              </c:numCache>
            </c:numRef>
          </c:val>
        </c:ser>
        <c:dLbls>
          <c:showVal val="1"/>
        </c:dLbls>
        <c:gapWidth val="60"/>
        <c:axId val="94678016"/>
        <c:axId val="94692096"/>
      </c:barChart>
      <c:catAx>
        <c:axId val="94678016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4692096"/>
        <c:crosses val="autoZero"/>
        <c:auto val="1"/>
        <c:lblAlgn val="ctr"/>
        <c:lblOffset val="100"/>
        <c:tickLblSkip val="1"/>
        <c:tickMarkSkip val="1"/>
      </c:catAx>
      <c:valAx>
        <c:axId val="94692096"/>
        <c:scaling>
          <c:orientation val="minMax"/>
          <c:min val="0"/>
        </c:scaling>
        <c:delete val="1"/>
        <c:axPos val="t"/>
        <c:numFmt formatCode="General" sourceLinked="1"/>
        <c:tickLblPos val="none"/>
        <c:crossAx val="94678016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43E-3"/>
          <c:w val="0.64353312302839161"/>
          <c:h val="5.9071729957805949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297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0.75000000000000011</c:v>
                </c:pt>
                <c:pt idx="1">
                  <c:v>0.85000000000000009</c:v>
                </c:pt>
                <c:pt idx="2">
                  <c:v>1</c:v>
                </c:pt>
                <c:pt idx="4">
                  <c:v>0.95000000000000007</c:v>
                </c:pt>
                <c:pt idx="5">
                  <c:v>0.85000000000000009</c:v>
                </c:pt>
                <c:pt idx="6">
                  <c:v>1</c:v>
                </c:pt>
                <c:pt idx="8">
                  <c:v>0.95000000000000007</c:v>
                </c:pt>
                <c:pt idx="9">
                  <c:v>0.9</c:v>
                </c:pt>
                <c:pt idx="10">
                  <c:v>0.95000000000000007</c:v>
                </c:pt>
                <c:pt idx="12">
                  <c:v>0.4</c:v>
                </c:pt>
                <c:pt idx="13">
                  <c:v>0.45</c:v>
                </c:pt>
                <c:pt idx="14">
                  <c:v>0.85000000000000009</c:v>
                </c:pt>
                <c:pt idx="16">
                  <c:v>1</c:v>
                </c:pt>
                <c:pt idx="17">
                  <c:v>0.95000000000000007</c:v>
                </c:pt>
                <c:pt idx="18">
                  <c:v>1</c:v>
                </c:pt>
                <c:pt idx="20">
                  <c:v>0.1</c:v>
                </c:pt>
                <c:pt idx="21">
                  <c:v>0.15000000000000002</c:v>
                </c:pt>
                <c:pt idx="2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383E-3"/>
                  <c:y val="9.7115065527172018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9.7040285579185603E-3"/>
                  <c:y val="3.751495880413857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383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287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0.25</c:v>
                </c:pt>
                <c:pt idx="1">
                  <c:v>0.15000000000000002</c:v>
                </c:pt>
                <c:pt idx="4">
                  <c:v>0.05</c:v>
                </c:pt>
                <c:pt idx="5">
                  <c:v>0.15000000000000002</c:v>
                </c:pt>
                <c:pt idx="8">
                  <c:v>0.05</c:v>
                </c:pt>
                <c:pt idx="9">
                  <c:v>0.1</c:v>
                </c:pt>
                <c:pt idx="10">
                  <c:v>0.05</c:v>
                </c:pt>
                <c:pt idx="12">
                  <c:v>0.60000000000000009</c:v>
                </c:pt>
                <c:pt idx="13">
                  <c:v>0.55000000000000004</c:v>
                </c:pt>
                <c:pt idx="14">
                  <c:v>0.15000000000000002</c:v>
                </c:pt>
                <c:pt idx="17">
                  <c:v>0.05</c:v>
                </c:pt>
                <c:pt idx="20">
                  <c:v>0.9</c:v>
                </c:pt>
                <c:pt idx="21">
                  <c:v>0.85000000000000009</c:v>
                </c:pt>
                <c:pt idx="22">
                  <c:v>0.95000000000000007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09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95785728"/>
        <c:axId val="95787264"/>
      </c:barChart>
      <c:catAx>
        <c:axId val="95785728"/>
        <c:scaling>
          <c:orientation val="maxMin"/>
        </c:scaling>
        <c:delete val="1"/>
        <c:axPos val="l"/>
        <c:tickLblPos val="none"/>
        <c:crossAx val="95787264"/>
        <c:crosses val="autoZero"/>
        <c:auto val="1"/>
        <c:lblAlgn val="ctr"/>
        <c:lblOffset val="100"/>
      </c:catAx>
      <c:valAx>
        <c:axId val="957872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578572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9007891770011316"/>
          <c:y val="2.1008403361344541E-3"/>
          <c:w val="0.57384441939120689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0.8</c:v>
                </c:pt>
                <c:pt idx="1">
                  <c:v>0.75000000000000011</c:v>
                </c:pt>
                <c:pt idx="2">
                  <c:v>0.8</c:v>
                </c:pt>
                <c:pt idx="4">
                  <c:v>0.95000000000000007</c:v>
                </c:pt>
                <c:pt idx="5">
                  <c:v>0.85000000000000009</c:v>
                </c:pt>
                <c:pt idx="6">
                  <c:v>0.9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2">
                  <c:v>0.95000000000000007</c:v>
                </c:pt>
                <c:pt idx="13">
                  <c:v>0.85000000000000009</c:v>
                </c:pt>
                <c:pt idx="14">
                  <c:v>0.9</c:v>
                </c:pt>
                <c:pt idx="16">
                  <c:v>0.9</c:v>
                </c:pt>
                <c:pt idx="17">
                  <c:v>0.4</c:v>
                </c:pt>
                <c:pt idx="18">
                  <c:v>0.65000000000000013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9.9783763855647769E-3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7951E-3"/>
                  <c:y val="-1.8612714729301677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485E-3"/>
                  <c:y val="4.7212949456490938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0.1</c:v>
                </c:pt>
                <c:pt idx="1">
                  <c:v>0.2</c:v>
                </c:pt>
                <c:pt idx="2">
                  <c:v>0.2</c:v>
                </c:pt>
                <c:pt idx="5">
                  <c:v>0.1</c:v>
                </c:pt>
                <c:pt idx="6">
                  <c:v>0.1</c:v>
                </c:pt>
                <c:pt idx="8">
                  <c:v>0.9</c:v>
                </c:pt>
                <c:pt idx="9">
                  <c:v>0.85000000000000009</c:v>
                </c:pt>
                <c:pt idx="10">
                  <c:v>0.95000000000000007</c:v>
                </c:pt>
                <c:pt idx="13">
                  <c:v>0.1</c:v>
                </c:pt>
                <c:pt idx="14">
                  <c:v>0.1</c:v>
                </c:pt>
                <c:pt idx="16">
                  <c:v>0.1</c:v>
                </c:pt>
                <c:pt idx="17">
                  <c:v>0.60000000000000009</c:v>
                </c:pt>
                <c:pt idx="18">
                  <c:v>0.35000000000000003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0%</c:formatCode>
                <c:ptCount val="19"/>
                <c:pt idx="0">
                  <c:v>0.1</c:v>
                </c:pt>
                <c:pt idx="1">
                  <c:v>0.05</c:v>
                </c:pt>
                <c:pt idx="4">
                  <c:v>0.05</c:v>
                </c:pt>
                <c:pt idx="5">
                  <c:v>0.05</c:v>
                </c:pt>
                <c:pt idx="8">
                  <c:v>0.05</c:v>
                </c:pt>
                <c:pt idx="9">
                  <c:v>0.1</c:v>
                </c:pt>
                <c:pt idx="12">
                  <c:v>0.05</c:v>
                </c:pt>
                <c:pt idx="13">
                  <c:v>0.05</c:v>
                </c:pt>
              </c:numCache>
            </c:numRef>
          </c:val>
        </c:ser>
        <c:dLbls>
          <c:showVal val="1"/>
        </c:dLbls>
        <c:gapWidth val="60"/>
        <c:overlap val="100"/>
        <c:axId val="96089600"/>
        <c:axId val="96091136"/>
      </c:barChart>
      <c:catAx>
        <c:axId val="96089600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091136"/>
        <c:crosses val="autoZero"/>
        <c:auto val="1"/>
        <c:lblAlgn val="ctr"/>
        <c:lblOffset val="100"/>
        <c:tickLblSkip val="1"/>
        <c:tickMarkSkip val="1"/>
      </c:catAx>
      <c:valAx>
        <c:axId val="9609113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089600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6996"/>
          <c:y val="0.92647058823529416"/>
          <c:w val="0.66854565952649481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(N=8) </c:v>
                </c:pt>
                <c:pt idx="2">
                  <c:v>2010 (N=13)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0.6100000000000001</c:v>
                </c:pt>
                <c:pt idx="1">
                  <c:v>0.5</c:v>
                </c:pt>
                <c:pt idx="2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01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(N=8) </c:v>
                </c:pt>
                <c:pt idx="2">
                  <c:v>2010 (N=13)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0.11</c:v>
                </c:pt>
                <c:pt idx="2" formatCode="0%">
                  <c:v>0.54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(N=8) </c:v>
                </c:pt>
                <c:pt idx="2">
                  <c:v>2010 (N=13)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0">
                  <c:v>0.28000000000000008</c:v>
                </c:pt>
                <c:pt idx="1">
                  <c:v>0.5</c:v>
                </c:pt>
              </c:numCache>
            </c:numRef>
          </c:val>
        </c:ser>
        <c:dLbls>
          <c:showVal val="1"/>
        </c:dLbls>
        <c:gapWidth val="60"/>
        <c:overlap val="100"/>
        <c:axId val="96006144"/>
        <c:axId val="96007680"/>
      </c:barChart>
      <c:catAx>
        <c:axId val="96006144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007680"/>
        <c:crosses val="autoZero"/>
        <c:auto val="1"/>
        <c:lblAlgn val="ctr"/>
        <c:lblOffset val="100"/>
        <c:tickLblSkip val="1"/>
        <c:tickMarkSkip val="1"/>
      </c:catAx>
      <c:valAx>
        <c:axId val="9600768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006144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889"/>
          <c:h val="0.29090909090909112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46"/>
          <c:y val="0.10318949343339587"/>
          <c:w val="0.45130641330166305"/>
          <c:h val="0.898686679174484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 formatCode="0%">
                  <c:v>0.9</c:v>
                </c:pt>
                <c:pt idx="2" formatCode="0%">
                  <c:v>0.05</c:v>
                </c:pt>
                <c:pt idx="4" formatCode="0%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0.55000000000000004</c:v>
                </c:pt>
                <c:pt idx="1">
                  <c:v>0.15000000000000002</c:v>
                </c:pt>
                <c:pt idx="2">
                  <c:v>0.05</c:v>
                </c:pt>
                <c:pt idx="3">
                  <c:v>0.05</c:v>
                </c:pt>
                <c:pt idx="4">
                  <c:v>0.2</c:v>
                </c:pt>
              </c:numCache>
            </c:numRef>
          </c:val>
        </c:ser>
        <c:dLbls>
          <c:showVal val="1"/>
        </c:dLbls>
        <c:gapWidth val="60"/>
        <c:axId val="96235904"/>
        <c:axId val="96237440"/>
      </c:barChart>
      <c:catAx>
        <c:axId val="96235904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237440"/>
        <c:crosses val="autoZero"/>
        <c:auto val="1"/>
        <c:lblAlgn val="ctr"/>
        <c:lblOffset val="100"/>
        <c:tickLblSkip val="1"/>
        <c:tickMarkSkip val="1"/>
      </c:catAx>
      <c:valAx>
        <c:axId val="962374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235904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42"/>
          <c:h val="9.0056285178236536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11"/>
          <c:y val="0.26943005181347152"/>
          <c:w val="0.81473214285714257"/>
          <c:h val="0.73575129533678818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2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0.05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dLbl>
              <c:idx val="0"/>
              <c:layout/>
              <c:showVal val="1"/>
            </c:dLbl>
            <c:dLbl>
              <c:idx val="1"/>
              <c:layout>
                <c:manualLayout>
                  <c:x val="0.17633928571428584"/>
                  <c:y val="-5.7090713254854038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.19419642857142877"/>
                  <c:y val="-3.9822497040216146E-3"/>
                </c:manualLayout>
              </c:layout>
              <c:spPr>
                <a:noFill/>
                <a:ln w="23348">
                  <a:noFill/>
                </a:ln>
              </c:spPr>
              <c:txPr>
                <a:bodyPr/>
                <a:lstStyle/>
                <a:p>
                  <a:pPr>
                    <a:defRPr sz="919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65E-2"/>
                  <c:y val="-5.7090713254854507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0.95000000000000007</c:v>
                </c:pt>
              </c:numCache>
            </c:numRef>
          </c:val>
        </c:ser>
        <c:dLbls>
          <c:showVal val="1"/>
        </c:dLbls>
        <c:gapWidth val="20"/>
        <c:overlap val="100"/>
        <c:axId val="96399744"/>
        <c:axId val="96401280"/>
      </c:barChart>
      <c:catAx>
        <c:axId val="96399744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401280"/>
        <c:crosses val="autoZero"/>
        <c:auto val="1"/>
        <c:lblAlgn val="ctr"/>
        <c:lblOffset val="100"/>
        <c:tickLblSkip val="1"/>
        <c:tickMarkSkip val="1"/>
      </c:catAx>
      <c:valAx>
        <c:axId val="96401280"/>
        <c:scaling>
          <c:orientation val="minMax"/>
        </c:scaling>
        <c:delete val="1"/>
        <c:axPos val="b"/>
        <c:numFmt formatCode="0%" sourceLinked="1"/>
        <c:tickLblPos val="none"/>
        <c:crossAx val="96399744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59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14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1">
                  <c:v>0.05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0" formatCode="0%">
                  <c:v>0.1</c:v>
                </c:pt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55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0.9</c:v>
                </c:pt>
                <c:pt idx="1">
                  <c:v>0.95000000000000007</c:v>
                </c:pt>
                <c:pt idx="2">
                  <c:v>0.85000000000000009</c:v>
                </c:pt>
              </c:numCache>
            </c:numRef>
          </c:val>
        </c:ser>
        <c:dLbls>
          <c:showVal val="1"/>
        </c:dLbls>
        <c:gapWidth val="20"/>
        <c:overlap val="100"/>
        <c:axId val="94710784"/>
        <c:axId val="95023872"/>
      </c:barChart>
      <c:catAx>
        <c:axId val="94710784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5023872"/>
        <c:crosses val="autoZero"/>
        <c:auto val="1"/>
        <c:lblAlgn val="ctr"/>
        <c:lblOffset val="100"/>
        <c:tickLblSkip val="1"/>
        <c:tickMarkSkip val="1"/>
      </c:catAx>
      <c:valAx>
        <c:axId val="95023872"/>
        <c:scaling>
          <c:orientation val="minMax"/>
        </c:scaling>
        <c:delete val="1"/>
        <c:axPos val="b"/>
        <c:numFmt formatCode="0%" sourceLinked="1"/>
        <c:tickLblPos val="none"/>
        <c:crossAx val="94710784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421553090332823"/>
          <c:y val="1.694915254237289E-3"/>
          <c:w val="0.79714738510301109"/>
          <c:h val="0.93389830508474581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  <c:pt idx="4">
                  <c:v>0.95000000000000007</c:v>
                </c:pt>
                <c:pt idx="5">
                  <c:v>1</c:v>
                </c:pt>
                <c:pt idx="6">
                  <c:v>0.95000000000000007</c:v>
                </c:pt>
                <c:pt idx="9">
                  <c:v>0.1</c:v>
                </c:pt>
                <c:pt idx="13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0.15000000000000002</c:v>
                </c:pt>
                <c:pt idx="20">
                  <c:v>1</c:v>
                </c:pt>
                <c:pt idx="21">
                  <c:v>0.85000000000000009</c:v>
                </c:pt>
                <c:pt idx="22">
                  <c:v>0.85000000000000009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0%</c:formatCode>
                <c:ptCount val="23"/>
                <c:pt idx="1">
                  <c:v>0.1</c:v>
                </c:pt>
                <c:pt idx="2">
                  <c:v>0.1</c:v>
                </c:pt>
                <c:pt idx="4">
                  <c:v>0.05</c:v>
                </c:pt>
                <c:pt idx="6">
                  <c:v>0.05</c:v>
                </c:pt>
                <c:pt idx="8">
                  <c:v>1</c:v>
                </c:pt>
                <c:pt idx="9">
                  <c:v>0.9</c:v>
                </c:pt>
                <c:pt idx="10">
                  <c:v>1</c:v>
                </c:pt>
                <c:pt idx="12">
                  <c:v>1</c:v>
                </c:pt>
                <c:pt idx="13">
                  <c:v>0.95000000000000007</c:v>
                </c:pt>
                <c:pt idx="14">
                  <c:v>1</c:v>
                </c:pt>
                <c:pt idx="16">
                  <c:v>0.95000000000000007</c:v>
                </c:pt>
                <c:pt idx="17">
                  <c:v>0.95000000000000007</c:v>
                </c:pt>
                <c:pt idx="18">
                  <c:v>0.85000000000000009</c:v>
                </c:pt>
                <c:pt idx="21">
                  <c:v>0.15000000000000002</c:v>
                </c:pt>
                <c:pt idx="22">
                  <c:v>0.15000000000000002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6513470681458058"/>
                  <c:y val="6.1508589799635369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.93660855784469144"/>
                  <c:y val="8.5737595371699477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96766592"/>
        <c:axId val="95432064"/>
      </c:barChart>
      <c:catAx>
        <c:axId val="96766592"/>
        <c:scaling>
          <c:orientation val="maxMin"/>
        </c:scaling>
        <c:axPos val="l"/>
        <c:numFmt formatCode="General" sourceLinked="1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5432064"/>
        <c:crosses val="autoZero"/>
        <c:auto val="1"/>
        <c:lblAlgn val="ctr"/>
        <c:lblOffset val="100"/>
        <c:tickLblSkip val="1"/>
        <c:tickMarkSkip val="1"/>
      </c:catAx>
      <c:valAx>
        <c:axId val="954320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766592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4738510301109362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(N=19)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0.70000000000000007</c:v>
                </c:pt>
                <c:pt idx="1">
                  <c:v>0.45</c:v>
                </c:pt>
                <c:pt idx="2">
                  <c:v>0.53</c:v>
                </c:pt>
                <c:pt idx="4">
                  <c:v>1</c:v>
                </c:pt>
                <c:pt idx="5">
                  <c:v>0.95000000000000007</c:v>
                </c:pt>
                <c:pt idx="6">
                  <c:v>1</c:v>
                </c:pt>
                <c:pt idx="8">
                  <c:v>0.15000000000000002</c:v>
                </c:pt>
                <c:pt idx="9">
                  <c:v>0.1</c:v>
                </c:pt>
                <c:pt idx="10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3977812995245646"/>
                  <c:y val="4.9455472095045428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920625452034821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44E-2"/>
                  <c:y val="-2.7357790885252694E-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(N=19)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0.30000000000000004</c:v>
                </c:pt>
                <c:pt idx="1">
                  <c:v>0.55000000000000004</c:v>
                </c:pt>
                <c:pt idx="2">
                  <c:v>0.47000000000000003</c:v>
                </c:pt>
                <c:pt idx="5">
                  <c:v>0.05</c:v>
                </c:pt>
                <c:pt idx="8">
                  <c:v>0.85000000000000009</c:v>
                </c:pt>
                <c:pt idx="9">
                  <c:v>0.9</c:v>
                </c:pt>
                <c:pt idx="10">
                  <c:v>0.95000000000000007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058"/>
                  <c:y val="4.9455472095045428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41"/>
                  <c:y val="0.48036951501154757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(N=19)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98820096"/>
        <c:axId val="98823552"/>
      </c:barChart>
      <c:catAx>
        <c:axId val="98820096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823552"/>
        <c:crosses val="autoZero"/>
        <c:auto val="1"/>
        <c:lblAlgn val="ctr"/>
        <c:lblOffset val="100"/>
        <c:tickLblSkip val="1"/>
        <c:tickMarkSkip val="1"/>
      </c:catAx>
      <c:valAx>
        <c:axId val="9882355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8820096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9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34116073852837359"/>
          <c:y val="6.1016949152542431E-2"/>
          <c:w val="0.65137659516698343"/>
          <c:h val="0.79661016949152541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0.25</c:v>
                </c:pt>
                <c:pt idx="1">
                  <c:v>0.1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0.45</c:v>
                </c:pt>
                <c:pt idx="1">
                  <c:v>0.65000000000000013</c:v>
                </c:pt>
                <c:pt idx="2">
                  <c:v>0.58000000000000007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E-2"/>
                  <c:y val="-1.8346061657547031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12E-3"/>
                  <c:y val="-2.0634110381810896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0.30000000000000004</c:v>
                </c:pt>
                <c:pt idx="1">
                  <c:v>0.25</c:v>
                </c:pt>
                <c:pt idx="2">
                  <c:v>0.37000000000000005</c:v>
                </c:pt>
              </c:numCache>
            </c:numRef>
          </c:val>
        </c:ser>
        <c:dLbls>
          <c:showVal val="1"/>
        </c:dLbls>
        <c:gapWidth val="20"/>
        <c:overlap val="100"/>
        <c:axId val="98859648"/>
        <c:axId val="98923648"/>
      </c:barChart>
      <c:catAx>
        <c:axId val="98859648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pl-PL"/>
          </a:p>
        </c:txPr>
        <c:crossAx val="98923648"/>
        <c:crosses val="autoZero"/>
        <c:auto val="1"/>
        <c:lblAlgn val="ctr"/>
        <c:lblOffset val="100"/>
        <c:tickLblSkip val="1"/>
        <c:tickMarkSkip val="1"/>
      </c:catAx>
      <c:valAx>
        <c:axId val="98923648"/>
        <c:scaling>
          <c:orientation val="minMax"/>
        </c:scaling>
        <c:delete val="1"/>
        <c:axPos val="l"/>
        <c:numFmt formatCode="0%" sourceLinked="1"/>
        <c:tickLblPos val="none"/>
        <c:crossAx val="98859648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664675536267E-2"/>
          <c:y val="0.24649620615604881"/>
          <c:w val="0.28358208955223907"/>
          <c:h val="0.32881355932203427"/>
        </c:manualLayout>
      </c:layout>
      <c:spPr>
        <a:noFill/>
        <a:ln w="14887">
          <a:noFill/>
        </a:ln>
      </c:spPr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36E-3"/>
          <c:y val="9.0163934426229511E-2"/>
          <c:w val="0.94925028835063441"/>
          <c:h val="0.91803278688524526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6FF"/>
            </a:solidFill>
            <a:ln w="11625">
              <a:noFill/>
              <a:prstDash val="solid"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0.70000000000000007</c:v>
                </c:pt>
                <c:pt idx="2">
                  <c:v>3.5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1.55</c:v>
                </c:pt>
                <c:pt idx="2" formatCode="0.0">
                  <c:v>3.65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1.1399999999999997</c:v>
                </c:pt>
                <c:pt idx="2" formatCode="0.0">
                  <c:v>2.1</c:v>
                </c:pt>
              </c:numCache>
            </c:numRef>
          </c:val>
        </c:ser>
        <c:dLbls>
          <c:showVal val="1"/>
        </c:dLbls>
        <c:gapWidth val="60"/>
        <c:overlap val="-60"/>
        <c:axId val="61787136"/>
        <c:axId val="61797120"/>
      </c:barChart>
      <c:catAx>
        <c:axId val="61787136"/>
        <c:scaling>
          <c:orientation val="maxMin"/>
        </c:scaling>
        <c:delete val="1"/>
        <c:axPos val="b"/>
        <c:tickLblPos val="none"/>
        <c:crossAx val="61797120"/>
        <c:crosses val="autoZero"/>
        <c:auto val="1"/>
        <c:lblAlgn val="ctr"/>
        <c:lblOffset val="100"/>
      </c:catAx>
      <c:valAx>
        <c:axId val="61797120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61787136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536062378167662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0.65000000000000013</c:v>
                </c:pt>
                <c:pt idx="1">
                  <c:v>0.05</c:v>
                </c:pt>
                <c:pt idx="2">
                  <c:v>0.30000000000000004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0.75000000000000011</c:v>
                </c:pt>
                <c:pt idx="1">
                  <c:v>0.1</c:v>
                </c:pt>
                <c:pt idx="2">
                  <c:v>0.15000000000000002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Nie dotyczy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3"/>
                <c:pt idx="0" formatCode="0%">
                  <c:v>0.85000000000000009</c:v>
                </c:pt>
                <c:pt idx="2" formatCode="0%">
                  <c:v>0.15000000000000002</c:v>
                </c:pt>
              </c:numCache>
            </c:numRef>
          </c:val>
        </c:ser>
        <c:dLbls>
          <c:showVal val="1"/>
        </c:dLbls>
        <c:gapWidth val="60"/>
        <c:axId val="99229696"/>
        <c:axId val="99231232"/>
      </c:barChart>
      <c:catAx>
        <c:axId val="9922969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9231232"/>
        <c:crosses val="autoZero"/>
        <c:auto val="1"/>
        <c:lblAlgn val="ctr"/>
        <c:lblOffset val="100"/>
        <c:tickLblSkip val="1"/>
        <c:tickMarkSkip val="1"/>
      </c:catAx>
      <c:valAx>
        <c:axId val="992312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9229696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34129110184947109"/>
          <c:y val="0.12531328320802004"/>
          <c:w val="0.65870889815052891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CC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</c:v>
                </c:pt>
                <c:pt idx="1">
                  <c:v>0.1</c:v>
                </c:pt>
                <c:pt idx="3">
                  <c:v>0.70000000000000007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1">
                  <c:v>0.1</c:v>
                </c:pt>
                <c:pt idx="2">
                  <c:v>0.15000000000000002</c:v>
                </c:pt>
                <c:pt idx="3">
                  <c:v>0.75000000000000011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</c:v>
                </c:pt>
                <c:pt idx="1">
                  <c:v>0.15000000000000002</c:v>
                </c:pt>
                <c:pt idx="2">
                  <c:v>0.05</c:v>
                </c:pt>
                <c:pt idx="3">
                  <c:v>0.75000000000000011</c:v>
                </c:pt>
              </c:numCache>
            </c:numRef>
          </c:val>
        </c:ser>
        <c:dLbls>
          <c:showVal val="1"/>
        </c:dLbls>
        <c:gapWidth val="60"/>
        <c:axId val="99564160"/>
        <c:axId val="99916032"/>
      </c:barChart>
      <c:catAx>
        <c:axId val="99564160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9916032"/>
        <c:crosses val="autoZero"/>
        <c:auto val="1"/>
        <c:lblAlgn val="ctr"/>
        <c:lblOffset val="100"/>
        <c:tickLblSkip val="1"/>
        <c:tickMarkSkip val="1"/>
      </c:catAx>
      <c:valAx>
        <c:axId val="999160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9564160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45523630637079454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 formatCode="0%">
                  <c:v>0.85000000000000009</c:v>
                </c:pt>
                <c:pt idx="2" formatCode="0%">
                  <c:v>0.1</c:v>
                </c:pt>
                <c:pt idx="3" formatCode="0%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0.8</c:v>
                </c:pt>
                <c:pt idx="1">
                  <c:v>0.1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0.95000000000000007</c:v>
                </c:pt>
                <c:pt idx="1">
                  <c:v>0.05</c:v>
                </c:pt>
                <c:pt idx="3">
                  <c:v>0.15000000000000002</c:v>
                </c:pt>
                <c:pt idx="4">
                  <c:v>0.05</c:v>
                </c:pt>
              </c:numCache>
            </c:numRef>
          </c:val>
        </c:ser>
        <c:dLbls>
          <c:showVal val="1"/>
        </c:dLbls>
        <c:gapWidth val="60"/>
        <c:axId val="100253696"/>
        <c:axId val="100255232"/>
      </c:barChart>
      <c:catAx>
        <c:axId val="100253696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0255232"/>
        <c:crosses val="autoZero"/>
        <c:auto val="1"/>
        <c:lblAlgn val="ctr"/>
        <c:lblOffset val="100"/>
        <c:tickLblSkip val="1"/>
        <c:tickMarkSkip val="1"/>
      </c:catAx>
      <c:valAx>
        <c:axId val="1002552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0253696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1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CC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100280576"/>
        <c:axId val="100298752"/>
      </c:barChart>
      <c:catAx>
        <c:axId val="100280576"/>
        <c:scaling>
          <c:orientation val="maxMin"/>
        </c:scaling>
        <c:delete val="1"/>
        <c:axPos val="l"/>
        <c:numFmt formatCode="General" sourceLinked="1"/>
        <c:tickLblPos val="none"/>
        <c:crossAx val="100298752"/>
        <c:crosses val="autoZero"/>
        <c:auto val="1"/>
        <c:lblAlgn val="ctr"/>
        <c:lblOffset val="100"/>
      </c:catAx>
      <c:valAx>
        <c:axId val="100298752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100280576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37E-2"/>
          <c:y val="1.1627906976744175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4933333333333349"/>
          <c:y val="8.3140877598152529E-2"/>
          <c:w val="0.75200000000000045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0.75000000000000011</c:v>
                </c:pt>
                <c:pt idx="1">
                  <c:v>0.55000000000000004</c:v>
                </c:pt>
                <c:pt idx="2">
                  <c:v>0.8</c:v>
                </c:pt>
                <c:pt idx="3">
                  <c:v>0.45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</c:v>
                </c:pt>
                <c:pt idx="1">
                  <c:v>0.4</c:v>
                </c:pt>
                <c:pt idx="2">
                  <c:v>0.5</c:v>
                </c:pt>
                <c:pt idx="3">
                  <c:v>0.25</c:v>
                </c:pt>
                <c:pt idx="4">
                  <c:v>0.15000000000000002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</c:v>
                </c:pt>
                <c:pt idx="1">
                  <c:v>0.45</c:v>
                </c:pt>
                <c:pt idx="2">
                  <c:v>0.60000000000000009</c:v>
                </c:pt>
                <c:pt idx="3">
                  <c:v>0.45</c:v>
                </c:pt>
                <c:pt idx="4">
                  <c:v>0.15000000000000002</c:v>
                </c:pt>
              </c:numCache>
            </c:numRef>
          </c:val>
        </c:ser>
        <c:dLbls>
          <c:showVal val="1"/>
        </c:dLbls>
        <c:gapWidth val="60"/>
        <c:axId val="100573952"/>
        <c:axId val="100575488"/>
      </c:barChart>
      <c:catAx>
        <c:axId val="10057395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0575488"/>
        <c:crosses val="autoZero"/>
        <c:auto val="1"/>
        <c:lblAlgn val="ctr"/>
        <c:lblOffset val="100"/>
        <c:tickLblSkip val="1"/>
        <c:tickMarkSkip val="1"/>
      </c:catAx>
      <c:valAx>
        <c:axId val="1005754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0573952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6.4718407551498061E-2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438596491228116"/>
          <c:y val="9.0206185567010377E-2"/>
          <c:w val="0.7478070175438607"/>
          <c:h val="0.912371134020618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(N=10)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</c:v>
                </c:pt>
                <c:pt idx="1">
                  <c:v>0.30000000000000004</c:v>
                </c:pt>
                <c:pt idx="2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0.30000000000000004</c:v>
                </c:pt>
                <c:pt idx="2">
                  <c:v>0.15000000000000002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0.47000000000000003</c:v>
                </c:pt>
                <c:pt idx="1">
                  <c:v>0.11</c:v>
                </c:pt>
                <c:pt idx="2">
                  <c:v>0.16</c:v>
                </c:pt>
              </c:numCache>
            </c:numRef>
          </c:val>
        </c:ser>
        <c:dLbls>
          <c:showVal val="1"/>
        </c:dLbls>
        <c:gapWidth val="60"/>
        <c:axId val="101001088"/>
        <c:axId val="101002624"/>
      </c:barChart>
      <c:catAx>
        <c:axId val="101001088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1002624"/>
        <c:crosses val="autoZero"/>
        <c:auto val="1"/>
        <c:lblAlgn val="ctr"/>
        <c:lblOffset val="100"/>
        <c:tickLblSkip val="1"/>
        <c:tickMarkSkip val="1"/>
      </c:catAx>
      <c:valAx>
        <c:axId val="10100262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1001088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14"/>
          <c:h val="7.2076110968056703E-2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65"/>
          <c:w val="0.46153846153846184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</c:v>
                </c:pt>
                <c:pt idx="1">
                  <c:v>0.25</c:v>
                </c:pt>
                <c:pt idx="2">
                  <c:v>0.05</c:v>
                </c:pt>
                <c:pt idx="4">
                  <c:v>0.5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</c:v>
                </c:pt>
                <c:pt idx="1">
                  <c:v>0.05</c:v>
                </c:pt>
                <c:pt idx="3">
                  <c:v>0.05</c:v>
                </c:pt>
                <c:pt idx="4">
                  <c:v>0.5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0.21000000000000002</c:v>
                </c:pt>
                <c:pt idx="1">
                  <c:v>0.32000000000000006</c:v>
                </c:pt>
                <c:pt idx="2" formatCode="General">
                  <c:v>0</c:v>
                </c:pt>
                <c:pt idx="3" formatCode="General">
                  <c:v>0</c:v>
                </c:pt>
                <c:pt idx="4">
                  <c:v>0.47000000000000003</c:v>
                </c:pt>
              </c:numCache>
            </c:numRef>
          </c:val>
        </c:ser>
        <c:dLbls>
          <c:showVal val="1"/>
        </c:dLbls>
        <c:gapWidth val="60"/>
        <c:axId val="101017088"/>
        <c:axId val="101018624"/>
      </c:barChart>
      <c:catAx>
        <c:axId val="101017088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1018624"/>
        <c:crosses val="autoZero"/>
        <c:auto val="1"/>
        <c:lblAlgn val="ctr"/>
        <c:lblOffset val="100"/>
        <c:tickLblSkip val="1"/>
        <c:tickMarkSkip val="1"/>
      </c:catAx>
      <c:valAx>
        <c:axId val="10101862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101708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36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101409152"/>
        <c:axId val="101410688"/>
      </c:barChart>
      <c:catAx>
        <c:axId val="101409152"/>
        <c:scaling>
          <c:orientation val="maxMin"/>
        </c:scaling>
        <c:delete val="1"/>
        <c:axPos val="l"/>
        <c:numFmt formatCode="General" sourceLinked="1"/>
        <c:tickLblPos val="none"/>
        <c:crossAx val="101410688"/>
        <c:crosses val="autoZero"/>
        <c:auto val="1"/>
        <c:lblAlgn val="ctr"/>
        <c:lblOffset val="100"/>
      </c:catAx>
      <c:valAx>
        <c:axId val="101410688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101409152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37E-2"/>
          <c:y val="2.5062656641604009E-3"/>
          <c:w val="0.91503267973856206"/>
          <c:h val="0.1203007518796993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65"/>
          <c:y val="8.6956521739130516E-2"/>
          <c:w val="0.7434210526315802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0.35000000000000003</c:v>
                </c:pt>
                <c:pt idx="1">
                  <c:v>0.05</c:v>
                </c:pt>
                <c:pt idx="2">
                  <c:v>0.60000000000000009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0.15000000000000002</c:v>
                </c:pt>
                <c:pt idx="1">
                  <c:v>0.1</c:v>
                </c:pt>
                <c:pt idx="2">
                  <c:v>0.75000000000000011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0.35000000000000003</c:v>
                </c:pt>
                <c:pt idx="1">
                  <c:v>0.25</c:v>
                </c:pt>
                <c:pt idx="2">
                  <c:v>0.4</c:v>
                </c:pt>
              </c:numCache>
            </c:numRef>
          </c:val>
        </c:ser>
        <c:dLbls>
          <c:showVal val="1"/>
        </c:dLbls>
        <c:gapWidth val="60"/>
        <c:axId val="100630912"/>
        <c:axId val="100632832"/>
      </c:barChart>
      <c:catAx>
        <c:axId val="10063091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0632832"/>
        <c:crosses val="autoZero"/>
        <c:auto val="1"/>
        <c:lblAlgn val="ctr"/>
        <c:lblOffset val="100"/>
        <c:tickLblSkip val="1"/>
        <c:tickMarkSkip val="1"/>
      </c:catAx>
      <c:valAx>
        <c:axId val="1006328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0630912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16E-2"/>
          <c:w val="0.734649122807018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0.70000000000000007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0.65000000000000013</c:v>
                </c:pt>
                <c:pt idx="1">
                  <c:v>0.05</c:v>
                </c:pt>
                <c:pt idx="2">
                  <c:v>0.30000000000000004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dLbl>
              <c:idx val="1"/>
              <c:delete val="1"/>
            </c:dLbl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0.82000000000000006</c:v>
                </c:pt>
                <c:pt idx="1">
                  <c:v>6.0000000000000005E-2</c:v>
                </c:pt>
                <c:pt idx="2">
                  <c:v>0.12000000000000001</c:v>
                </c:pt>
              </c:numCache>
            </c:numRef>
          </c:val>
        </c:ser>
        <c:dLbls>
          <c:showVal val="1"/>
        </c:dLbls>
        <c:gapWidth val="60"/>
        <c:axId val="101522432"/>
        <c:axId val="101532416"/>
      </c:barChart>
      <c:catAx>
        <c:axId val="10152243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1532416"/>
        <c:crosses val="autoZero"/>
        <c:auto val="1"/>
        <c:lblAlgn val="ctr"/>
        <c:lblOffset val="100"/>
        <c:tickLblSkip val="1"/>
        <c:tickMarkSkip val="1"/>
      </c:catAx>
      <c:valAx>
        <c:axId val="10153241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1522432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22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0.95000000000000007</c:v>
                </c:pt>
                <c:pt idx="1">
                  <c:v>0.95000000000000007</c:v>
                </c:pt>
                <c:pt idx="2">
                  <c:v>0.9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0.75000000000000011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60"/>
        <c:axId val="79216000"/>
        <c:axId val="61884288"/>
      </c:barChart>
      <c:catAx>
        <c:axId val="79216000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1884288"/>
        <c:crosses val="autoZero"/>
        <c:auto val="1"/>
        <c:lblAlgn val="ctr"/>
        <c:lblOffset val="100"/>
        <c:tickLblSkip val="1"/>
        <c:tickMarkSkip val="1"/>
      </c:catAx>
      <c:valAx>
        <c:axId val="61884288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92160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64E-3"/>
          <c:w val="0.54166666666666652"/>
          <c:h val="0.78688524590163889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0.05</c:v>
                </c:pt>
                <c:pt idx="1">
                  <c:v>0.2</c:v>
                </c:pt>
                <c:pt idx="2">
                  <c:v>0.21000000000000002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91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0.95000000000000007</c:v>
                </c:pt>
                <c:pt idx="1">
                  <c:v>0.8</c:v>
                </c:pt>
                <c:pt idx="2">
                  <c:v>0.79</c:v>
                </c:pt>
              </c:numCache>
            </c:numRef>
          </c:val>
        </c:ser>
        <c:dLbls>
          <c:showVal val="1"/>
        </c:dLbls>
        <c:gapWidth val="60"/>
        <c:overlap val="100"/>
        <c:axId val="101882880"/>
        <c:axId val="101896960"/>
      </c:barChart>
      <c:catAx>
        <c:axId val="101882880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1896960"/>
        <c:crosses val="autoZero"/>
        <c:auto val="1"/>
        <c:lblAlgn val="ctr"/>
        <c:lblOffset val="100"/>
        <c:tickLblSkip val="1"/>
        <c:tickMarkSkip val="1"/>
      </c:catAx>
      <c:valAx>
        <c:axId val="10189696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1882880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36"/>
          <c:y val="0.80874316939890711"/>
          <c:w val="0.65021929824561453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1231126596980322"/>
          <c:y val="1.2853470437018011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031114941093424E-2"/>
                  <c:y val="6.4707157770901094E-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(N=19)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0.60000000000000009</c:v>
                </c:pt>
                <c:pt idx="1">
                  <c:v>0.5</c:v>
                </c:pt>
                <c:pt idx="2">
                  <c:v>0.47000000000000003</c:v>
                </c:pt>
                <c:pt idx="4">
                  <c:v>0.15000000000000002</c:v>
                </c:pt>
                <c:pt idx="5">
                  <c:v>0.35000000000000003</c:v>
                </c:pt>
                <c:pt idx="6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dLbl>
              <c:idx val="4"/>
              <c:layout>
                <c:manualLayout>
                  <c:x val="7.4654695123995852E-3"/>
                  <c:y val="2.614513925483605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3.112922996458594E-2"/>
                  <c:y val="7.8909038337222098E-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4459930313588942"/>
                  <c:y val="0.7583547557840615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29616724738675981"/>
                  <c:y val="0.55784061696658205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(N=19)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0.53</c:v>
                </c:pt>
                <c:pt idx="4">
                  <c:v>0.85000000000000009</c:v>
                </c:pt>
                <c:pt idx="5">
                  <c:v>0.65000000000000013</c:v>
                </c:pt>
                <c:pt idx="6">
                  <c:v>0.78</c:v>
                </c:pt>
              </c:numCache>
            </c:numRef>
          </c:val>
        </c:ser>
        <c:dLbls>
          <c:showVal val="1"/>
        </c:dLbls>
        <c:gapWidth val="60"/>
        <c:overlap val="100"/>
        <c:axId val="101835520"/>
        <c:axId val="101837056"/>
      </c:barChart>
      <c:catAx>
        <c:axId val="101835520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1837056"/>
        <c:crosses val="autoZero"/>
        <c:auto val="1"/>
        <c:lblAlgn val="ctr"/>
        <c:lblOffset val="100"/>
        <c:tickLblSkip val="1"/>
        <c:tickMarkSkip val="1"/>
      </c:catAx>
      <c:valAx>
        <c:axId val="1018370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1835520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61"/>
          <c:y val="0.9100257069408747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3.0575539568345349E-2"/>
          <c:y val="1.9723865877712063E-3"/>
          <c:w val="0.87780979772737988"/>
          <c:h val="0.92307692307692268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0.95000000000000007</c:v>
                </c:pt>
                <c:pt idx="1">
                  <c:v>1</c:v>
                </c:pt>
                <c:pt idx="2">
                  <c:v>0.95000000000000007</c:v>
                </c:pt>
                <c:pt idx="3">
                  <c:v>0.95000000000000007</c:v>
                </c:pt>
                <c:pt idx="4">
                  <c:v>0.95000000000000007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0.9</c:v>
                </c:pt>
                <c:pt idx="1">
                  <c:v>0.95000000000000007</c:v>
                </c:pt>
                <c:pt idx="2">
                  <c:v>1</c:v>
                </c:pt>
                <c:pt idx="3">
                  <c:v>0.95000000000000007</c:v>
                </c:pt>
                <c:pt idx="4">
                  <c:v>0.85000000000000009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0.84000000000000008</c:v>
                </c:pt>
                <c:pt idx="1">
                  <c:v>0.95000000000000007</c:v>
                </c:pt>
                <c:pt idx="2">
                  <c:v>0.9</c:v>
                </c:pt>
                <c:pt idx="3">
                  <c:v>0.63000000000000012</c:v>
                </c:pt>
                <c:pt idx="4">
                  <c:v>0.78</c:v>
                </c:pt>
              </c:numCache>
            </c:numRef>
          </c:val>
        </c:ser>
        <c:dLbls>
          <c:showVal val="1"/>
        </c:dLbls>
        <c:gapWidth val="60"/>
        <c:axId val="102153216"/>
        <c:axId val="102171392"/>
      </c:barChart>
      <c:catAx>
        <c:axId val="10215321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2171392"/>
        <c:crosses val="autoZero"/>
        <c:auto val="1"/>
        <c:lblAlgn val="ctr"/>
        <c:lblOffset val="100"/>
        <c:tickLblSkip val="1"/>
        <c:tickMarkSkip val="1"/>
      </c:catAx>
      <c:valAx>
        <c:axId val="1021713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2153216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7997"/>
          <c:y val="0.9487179487179479"/>
          <c:w val="0.6043165467625895"/>
          <c:h val="4.9309664694280116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31"/>
          <c:y val="2.0661157024793415E-3"/>
          <c:w val="0.76190476190476186"/>
          <c:h val="0.890495867768595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dLbl>
              <c:idx val="2"/>
              <c:layout>
                <c:manualLayout>
                  <c:x val="-4.3873275310283115E-2"/>
                  <c:y val="-2.0723672836166426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3.7649940222118615E-2"/>
                  <c:y val="-1.8271861666222987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7793375575527727E-2"/>
                  <c:y val="-1.5820050496279704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0.5</c:v>
                </c:pt>
                <c:pt idx="1">
                  <c:v>0.4</c:v>
                </c:pt>
                <c:pt idx="3">
                  <c:v>0.55000000000000004</c:v>
                </c:pt>
                <c:pt idx="4">
                  <c:v>0.60000000000000009</c:v>
                </c:pt>
                <c:pt idx="6">
                  <c:v>0.60000000000000009</c:v>
                </c:pt>
                <c:pt idx="7">
                  <c:v>0.55000000000000004</c:v>
                </c:pt>
                <c:pt idx="9">
                  <c:v>0.60000000000000009</c:v>
                </c:pt>
                <c:pt idx="10">
                  <c:v>0.75000000000000011</c:v>
                </c:pt>
                <c:pt idx="12">
                  <c:v>0.55000000000000004</c:v>
                </c:pt>
                <c:pt idx="13">
                  <c:v>0.65000000000000013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-4.380740286252174E-3"/>
                  <c:y val="-1.8271861666222987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04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0.35000000000000003</c:v>
                </c:pt>
                <c:pt idx="1">
                  <c:v>0.55000000000000004</c:v>
                </c:pt>
                <c:pt idx="3">
                  <c:v>0.4</c:v>
                </c:pt>
                <c:pt idx="4">
                  <c:v>0.35000000000000003</c:v>
                </c:pt>
                <c:pt idx="6">
                  <c:v>0.4</c:v>
                </c:pt>
                <c:pt idx="7">
                  <c:v>0.4</c:v>
                </c:pt>
                <c:pt idx="9">
                  <c:v>0.35000000000000003</c:v>
                </c:pt>
                <c:pt idx="10">
                  <c:v>0.25</c:v>
                </c:pt>
                <c:pt idx="12">
                  <c:v>0.35000000000000003</c:v>
                </c:pt>
                <c:pt idx="13">
                  <c:v>0.30000000000000004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0">
                  <c:v>0.15000000000000002</c:v>
                </c:pt>
                <c:pt idx="1">
                  <c:v>0.05</c:v>
                </c:pt>
                <c:pt idx="3">
                  <c:v>0.05</c:v>
                </c:pt>
                <c:pt idx="4">
                  <c:v>0.05</c:v>
                </c:pt>
                <c:pt idx="7">
                  <c:v>0.05</c:v>
                </c:pt>
                <c:pt idx="9">
                  <c:v>0.05</c:v>
                </c:pt>
                <c:pt idx="12">
                  <c:v>0.1</c:v>
                </c:pt>
                <c:pt idx="13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0.97001763668430396"/>
                  <c:y val="-2.4470208773661295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884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4"/>
              </c:numCache>
            </c:numRef>
          </c:val>
        </c:ser>
        <c:dLbls>
          <c:showVal val="1"/>
        </c:dLbls>
        <c:gapWidth val="40"/>
        <c:overlap val="100"/>
        <c:axId val="102476800"/>
        <c:axId val="102368000"/>
      </c:barChart>
      <c:catAx>
        <c:axId val="102476800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2368000"/>
        <c:crosses val="autoZero"/>
        <c:auto val="1"/>
        <c:lblAlgn val="ctr"/>
        <c:lblOffset val="100"/>
        <c:tickLblSkip val="1"/>
        <c:tickMarkSkip val="1"/>
      </c:catAx>
      <c:valAx>
        <c:axId val="102368000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102476800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132231404958675"/>
          <c:w val="0.98589065255731978"/>
          <c:h val="8.6776859504132248E-2"/>
        </c:manualLayout>
      </c:layout>
      <c:spPr>
        <a:solidFill>
          <a:schemeClr val="bg1"/>
        </a:solidFill>
        <a:ln w="23713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0.85000000000000009</c:v>
                </c:pt>
                <c:pt idx="1">
                  <c:v>0.25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</c:v>
                </c:pt>
                <c:pt idx="1">
                  <c:v>0.05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0.85000000000000009</c:v>
                </c:pt>
                <c:pt idx="1">
                  <c:v>0.1</c:v>
                </c:pt>
                <c:pt idx="2">
                  <c:v>0.15000000000000002</c:v>
                </c:pt>
                <c:pt idx="3">
                  <c:v>0.1</c:v>
                </c:pt>
              </c:numCache>
            </c:numRef>
          </c:val>
        </c:ser>
        <c:dLbls>
          <c:showVal val="1"/>
        </c:dLbls>
        <c:gapWidth val="60"/>
        <c:axId val="89485696"/>
        <c:axId val="89487232"/>
      </c:barChart>
      <c:catAx>
        <c:axId val="8948569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487232"/>
        <c:crosses val="autoZero"/>
        <c:auto val="1"/>
        <c:lblAlgn val="ctr"/>
        <c:lblOffset val="100"/>
        <c:tickLblSkip val="1"/>
        <c:tickMarkSkip val="1"/>
      </c:catAx>
      <c:valAx>
        <c:axId val="8948723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9485696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49E-3"/>
          <c:w val="0.64353312302839161"/>
          <c:h val="7.5067024128686419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"/>
          <c:y val="4.0322580645161341E-3"/>
          <c:w val="0.84615384615384681"/>
          <c:h val="0.842741935483872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000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587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9697664"/>
        <c:axId val="89711744"/>
      </c:barChart>
      <c:catAx>
        <c:axId val="8969766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711744"/>
        <c:crosses val="autoZero"/>
        <c:auto val="1"/>
        <c:lblAlgn val="ctr"/>
        <c:lblOffset val="100"/>
        <c:tickLblSkip val="1"/>
        <c:tickMarkSkip val="1"/>
      </c:catAx>
      <c:valAx>
        <c:axId val="897117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697664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"/>
          <c:y val="4.0322580645161341E-3"/>
          <c:w val="0.84615384615384681"/>
          <c:h val="0.842741935483872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(N=18)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0.95000000000000007</c:v>
                </c:pt>
                <c:pt idx="1">
                  <c:v>0.94000000000000006</c:v>
                </c:pt>
                <c:pt idx="2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(N=18)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0.05</c:v>
                </c:pt>
                <c:pt idx="1">
                  <c:v>6.0000000000000005E-2</c:v>
                </c:pt>
                <c:pt idx="2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(N=18)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9627264"/>
        <c:axId val="89756032"/>
      </c:barChart>
      <c:catAx>
        <c:axId val="8962726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756032"/>
        <c:crosses val="autoZero"/>
        <c:auto val="1"/>
        <c:lblAlgn val="ctr"/>
        <c:lblOffset val="100"/>
        <c:tickLblSkip val="1"/>
        <c:tickMarkSkip val="1"/>
      </c:catAx>
      <c:valAx>
        <c:axId val="897560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62726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12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0.9</c:v>
                </c:pt>
                <c:pt idx="1">
                  <c:v>0.35000000000000003</c:v>
                </c:pt>
                <c:pt idx="2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1</c:v>
                </c:pt>
                <c:pt idx="1">
                  <c:v>0.30000000000000004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0.85000000000000009</c:v>
                </c:pt>
                <c:pt idx="1">
                  <c:v>0.4</c:v>
                </c:pt>
                <c:pt idx="2">
                  <c:v>0.30000000000000004</c:v>
                </c:pt>
              </c:numCache>
            </c:numRef>
          </c:val>
        </c:ser>
        <c:dLbls>
          <c:showVal val="1"/>
        </c:dLbls>
        <c:gapWidth val="60"/>
        <c:axId val="89744128"/>
        <c:axId val="89759104"/>
      </c:barChart>
      <c:catAx>
        <c:axId val="8974412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759104"/>
        <c:crosses val="autoZero"/>
        <c:auto val="1"/>
        <c:lblAlgn val="ctr"/>
        <c:lblOffset val="100"/>
        <c:tickLblSkip val="1"/>
        <c:tickMarkSkip val="1"/>
      </c:catAx>
      <c:valAx>
        <c:axId val="8975910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9744128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49E-3"/>
          <c:w val="0.64353312302839161"/>
          <c:h val="7.5067024128686419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"/>
          <c:y val="4.0322580645161341E-3"/>
          <c:w val="0.84615384615384681"/>
          <c:h val="0.842741935483872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000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587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90106112"/>
        <c:axId val="90185728"/>
      </c:barChart>
      <c:catAx>
        <c:axId val="9010611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185728"/>
        <c:crosses val="autoZero"/>
        <c:auto val="1"/>
        <c:lblAlgn val="ctr"/>
        <c:lblOffset val="100"/>
        <c:tickLblSkip val="1"/>
        <c:tickMarkSkip val="1"/>
      </c:catAx>
      <c:valAx>
        <c:axId val="901857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106112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"/>
          <c:y val="4.0322580645161341E-3"/>
          <c:w val="0.84615384615384681"/>
          <c:h val="0.842741935483872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0.95000000000000007</c:v>
                </c:pt>
                <c:pt idx="1">
                  <c:v>1</c:v>
                </c:pt>
                <c:pt idx="2">
                  <c:v>0.95000000000000007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587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90239360"/>
        <c:axId val="90240896"/>
      </c:barChart>
      <c:catAx>
        <c:axId val="9023936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240896"/>
        <c:crosses val="autoZero"/>
        <c:auto val="1"/>
        <c:lblAlgn val="ctr"/>
        <c:lblOffset val="100"/>
        <c:tickLblSkip val="1"/>
        <c:tickMarkSkip val="1"/>
      </c:catAx>
      <c:valAx>
        <c:axId val="902408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239360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AFBCCA-7571-41DB-B0EF-BB683212B803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BA82FB-94E7-4BD1-8239-A27BED382F9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DA79C9-A583-4F57-89E8-11553803FD47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AF3AB4-7BA2-4A9E-974F-24A6C568C9D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1B2166-DA62-499D-97CD-D32C1E65C9D5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4232EE-6854-4EA0-B3A5-8AD19E1BCD76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7150B3-5DE1-41F1-BAAB-E30566788E27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7F0E0B2-32D8-4690-B5DC-C8754A43514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A290F36-BE8E-4FDD-B64F-412510D1D01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FD49684-0986-45C4-93E6-4201F697AFA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 hasCustomPrompt="1"/>
          </p:nvPr>
        </p:nvSpPr>
        <p:spPr>
          <a:xfrm>
            <a:off x="4355976" y="5275330"/>
            <a:ext cx="4030885" cy="719137"/>
          </a:xfrm>
        </p:spPr>
        <p:txBody>
          <a:bodyPr/>
          <a:lstStyle>
            <a:lvl1pPr marL="0" indent="0" algn="r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l-PL" dirty="0" err="1" smtClean="0">
                <a:cs typeface="Tahoma" pitchFamily="34" charset="0"/>
              </a:rPr>
              <a:t>marta.openchowska@grupaiqs.pl</a:t>
            </a:r>
            <a:endParaRPr lang="pl-PL" dirty="0" smtClean="0"/>
          </a:p>
        </p:txBody>
      </p:sp>
      <p:sp>
        <p:nvSpPr>
          <p:cNvPr id="9" name="Prostokąt 8"/>
          <p:cNvSpPr/>
          <p:nvPr userDrawn="1"/>
        </p:nvSpPr>
        <p:spPr>
          <a:xfrm>
            <a:off x="4368787" y="5291916"/>
            <a:ext cx="403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cs typeface="Tahoma" pitchFamily="34" charset="0"/>
              </a:rPr>
              <a:t>marta.openchowska@grupaiqs.pl</a:t>
            </a:r>
            <a:endParaRPr lang="pl-PL" b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F7AE491-4603-4BEE-A149-EC136F3B68E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9ECCA5F-DD81-417D-9727-16B1B54BE6D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D40EEBC-A861-41BB-99BD-458EE670D42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D101675-A7F1-4584-9327-DE7EDDC43DF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762F523-A284-4315-B13B-39A35FAB432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919A1B2-DB66-456C-AA2D-4C4E455747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C9B9F08-F894-436A-B666-FF7F3A4CC83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0A76583-29EC-46AC-B8FD-DFF17379892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1D80BBF-620E-427D-9203-0DD9BAFFBF9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FCD38EA-5402-4DED-B83E-786D8E3374D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C6B1983-7201-42BB-A596-7DDB0BC3CFE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ABECB5A-47AD-44D7-8523-5448612C48F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878418F-9242-461D-B954-8047E91D737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D123A8B-4A2C-4036-8DC7-448141DF2D4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91CA4C5-1957-42A8-9009-6CEB480B2E3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027FFCE-5E9C-433C-923B-F4DC3470AA8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4ABC49A-A57E-41AA-8629-63BF52981D5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FA26326-91CF-4D0D-9EDF-970544840BF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2CB2FEF-A564-4222-AB7F-CEC426429A3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341FD7E-12CA-41A4-A962-48A234D3324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0C4D9F2-A7EB-4BA4-91A9-7863D221C9B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1125AF5-8982-4CAC-9BB2-ECB1AA474E2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89667F5-984D-4C9A-9219-C2C578A147E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ŻOLIBORZ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Warszawa,  19 grudnia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Żoliborz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12395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formularze / wnioski?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 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formularze / wnioski,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wzory wypełnionych formularzy / wniosków?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4012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000" dirty="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>
                <a:latin typeface="Arial" charset="0"/>
              </a:rPr>
              <a:t>Czy liczba blatów  stolików do pisania formularzy  wniosków jest wystarczająca?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 smtClean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>
                <a:latin typeface="Arial" charset="0"/>
              </a:rPr>
              <a:t>Czy liczba miejsc siedzących dla oczekujących jest wystarczająca?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>
                <a:latin typeface="Arial" charset="0"/>
              </a:rPr>
              <a:t>Czy są dostępne bezpłatne gazetki  wydawnictwa urzędu na terenie urzędu?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>
                <a:latin typeface="Arial" charset="0"/>
              </a:rPr>
              <a:t>Czy działa system numerkowy?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 smtClean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900956" y="4695527"/>
            <a:ext cx="223043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Arial" pitchFamily="34" charset="0"/>
                <a:cs typeface="Arial" pitchFamily="34" charset="0"/>
              </a:rPr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900956" y="3018606"/>
            <a:ext cx="2230438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Arial" pitchFamily="34" charset="0"/>
                <a:cs typeface="Arial" pitchFamily="34" charset="0"/>
              </a:rPr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900956" y="3790781"/>
            <a:ext cx="223043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Arial" pitchFamily="34" charset="0"/>
                <a:cs typeface="Arial" pitchFamily="34" charset="0"/>
              </a:rPr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900956" y="2129606"/>
            <a:ext cx="2220913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Arial" pitchFamily="34" charset="0"/>
                <a:cs typeface="Arial" pitchFamily="34" charset="0"/>
              </a:rPr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620094" y="5221219"/>
            <a:ext cx="1041400" cy="2960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>
              <a:lnSpc>
                <a:spcPct val="90000"/>
              </a:lnSpc>
            </a:pPr>
            <a:endParaRPr lang="pl-PL" sz="1200">
              <a:solidFill>
                <a:srgbClr val="5090C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900956" y="1364431"/>
            <a:ext cx="223043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Arial" pitchFamily="34" charset="0"/>
                <a:cs typeface="Arial" pitchFamily="34" charset="0"/>
              </a:rPr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973411" y="5733256"/>
            <a:ext cx="2230437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Arial" pitchFamily="34" charset="0"/>
                <a:cs typeface="Arial" pitchFamily="34" charset="0"/>
              </a:rPr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691880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364088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17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742950" y="1462088"/>
            <a:ext cx="2498725" cy="4889500"/>
            <a:chOff x="468" y="921"/>
            <a:chExt cx="1574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76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uprzejmie Cię pożegnał?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18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Spis treści</a:t>
            </a: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755154" y="1614537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827162" y="2852936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755576" y="4123928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20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000" y="1342509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863" y="1342509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2060848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539552" y="2233886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425504" y="1052513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853504" y="1052513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45038" y="2168674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82625" y="2111524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117725" y="1844824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755576" y="1052513"/>
            <a:ext cx="7200900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SPRAWY, O KTÓRYCH URZĘDNIK POINFORMOWAŁ SAM (bez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782638" y="1091678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W jaki sposób urzędnik </a:t>
            </a:r>
            <a:r>
              <a:rPr lang="pl-PL" sz="1200" b="1" dirty="0"/>
              <a:t>SPONTANICZNIE</a:t>
            </a:r>
            <a:r>
              <a:rPr lang="pl-PL" sz="1200" dirty="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23058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b="1" dirty="0"/>
              <a:t>PO</a:t>
            </a:r>
            <a:r>
              <a:rPr lang="pl-PL" sz="1200" dirty="0"/>
              <a:t> </a:t>
            </a:r>
            <a:r>
              <a:rPr lang="pl-PL" sz="1200" b="1" dirty="0"/>
              <a:t>DOPYTANIU</a:t>
            </a:r>
            <a:r>
              <a:rPr lang="pl-PL" sz="1200" dirty="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879975" y="1998364"/>
          <a:ext cx="4337050" cy="387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44475" y="198884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1772816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1841079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23900" y="1387624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387624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 o terminie odpowiedzi na przedstawioną sprawę? 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37100" y="1836316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26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1005731" y="3507258"/>
            <a:ext cx="2171700" cy="10160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1005731" y="1737196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971600" y="5301208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podczas rozmowy </a:t>
            </a:r>
            <a:r>
              <a:rPr lang="pl-PL" sz="1200" dirty="0" err="1"/>
              <a:t>odczuwałe</a:t>
            </a:r>
            <a:r>
              <a:rPr lang="pl-PL" sz="1200" dirty="0"/>
              <a:t>(a)ś niechęć ze strony urzędnika?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Symbol zastępczy numeru slajdu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27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539552" y="127793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782638" y="1843088"/>
            <a:ext cx="2803526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28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827584" y="2204864"/>
            <a:ext cx="3205162" cy="3609975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29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39552" y="127793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27.11.2012 </a:t>
            </a:r>
            <a:r>
              <a:rPr lang="pl-PL" sz="120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Ochota</a:t>
            </a:r>
            <a:r>
              <a:rPr lang="pl-PL" sz="1200" dirty="0">
                <a:latin typeface="+mj-lt"/>
                <a:cs typeface="Arial" pitchFamily="34" charset="0"/>
              </a:rPr>
              <a:t>, Praga </a:t>
            </a:r>
            <a:r>
              <a:rPr lang="en-US" sz="1200" dirty="0" err="1">
                <a:latin typeface="+mj-lt"/>
                <a:cs typeface="Arial" pitchFamily="34" charset="0"/>
              </a:rPr>
              <a:t>Południe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Praga</a:t>
            </a:r>
            <a:r>
              <a:rPr lang="en-US" sz="1200" dirty="0">
                <a:latin typeface="+mj-lt"/>
                <a:cs typeface="Arial" pitchFamily="34" charset="0"/>
              </a:rPr>
              <a:t> </a:t>
            </a:r>
            <a:r>
              <a:rPr lang="en-US" sz="1200" dirty="0" err="1">
                <a:latin typeface="+mj-lt"/>
                <a:cs typeface="Arial" pitchFamily="34" charset="0"/>
              </a:rPr>
              <a:t>Północ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Rembertów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Śródmieście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Targówek</a:t>
            </a:r>
            <a:r>
              <a:rPr lang="pl-PL" sz="1200" dirty="0">
                <a:latin typeface="+mj-lt"/>
                <a:cs typeface="Arial" pitchFamily="34" charset="0"/>
              </a:rPr>
              <a:t>, Urs</a:t>
            </a:r>
            <a:r>
              <a:rPr lang="en-US" sz="1200" dirty="0">
                <a:latin typeface="+mj-lt"/>
                <a:cs typeface="Arial" pitchFamily="34" charset="0"/>
              </a:rPr>
              <a:t>us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Ursynów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Wawer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Wesoła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Wilanów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Włochy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Wola</a:t>
            </a:r>
            <a:r>
              <a:rPr lang="pl-PL" sz="1200" dirty="0">
                <a:latin typeface="+mj-lt"/>
                <a:cs typeface="Arial" pitchFamily="34" charset="0"/>
              </a:rPr>
              <a:t>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 CZAS OCZEKIWANIA NA OBSŁUGĘ PRZED PI/ WOM/ DELEGATURĄ BAiSO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accent1"/>
                </a:solidFill>
              </a:rPr>
              <a:t>FUNKCJONOWANIE URZĘDU</a:t>
            </a:r>
          </a:p>
        </p:txBody>
      </p:sp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908050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karty informacyjne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3871913"/>
            <a:ext cx="5930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</a:t>
            </a:r>
            <a:r>
              <a:rPr lang="pl-PL" sz="1200" u="sng"/>
              <a:t>karty informacyjne</a:t>
            </a:r>
            <a:r>
              <a:rPr lang="pl-PL" sz="120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3" y="1238250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</a:t>
            </a:r>
            <a:r>
              <a:rPr lang="pl-PL" sz="1200" u="sng"/>
              <a:t>karty informacyjne</a:t>
            </a:r>
            <a:r>
              <a:rPr lang="pl-PL" sz="120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Żoliborz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919A1B2-DB66-456C-AA2D-4C4E4557473A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6765</TotalTime>
  <Words>1219</Words>
  <Application>Microsoft Office PowerPoint</Application>
  <PresentationFormat>Pokaz na ekranie (4:3)</PresentationFormat>
  <Paragraphs>244</Paragraphs>
  <Slides>30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ŻOLIBORZ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Żoliborz</vt:lpstr>
      <vt:lpstr>Urząd dzielnicy Żoliborz</vt:lpstr>
      <vt:lpstr>Urząd dzielnicy Żoliborz</vt:lpstr>
      <vt:lpstr>Slajd 10</vt:lpstr>
      <vt:lpstr>Urząd dzielnicy Żoliborz</vt:lpstr>
      <vt:lpstr>Urząd dzielnicy Żoliborz</vt:lpstr>
      <vt:lpstr>Urząd dzielnicy Żoliborz</vt:lpstr>
      <vt:lpstr>Wygląd zewnętrzny urzędnika i jego stanowisko pracy </vt:lpstr>
      <vt:lpstr>Urząd dzielnicy Żoliborz</vt:lpstr>
      <vt:lpstr>Zachowanie urzędnika wobec interesanta </vt:lpstr>
      <vt:lpstr>Urząd dzielnicy Żoliborz</vt:lpstr>
      <vt:lpstr>Urząd dzielnicy Żoliborz</vt:lpstr>
      <vt:lpstr>Urzędnik - obsługa przedstawionej sprawy </vt:lpstr>
      <vt:lpstr>Urząd dzielnicy Żoliborz</vt:lpstr>
      <vt:lpstr>Urząd dzielnicy Żoliborz</vt:lpstr>
      <vt:lpstr>Urząd dzielnicy Żoliborz</vt:lpstr>
      <vt:lpstr>Urzędnik - sposób załatwienia przedstawionej sprawy</vt:lpstr>
      <vt:lpstr>Urząd dzielnicy Żoliborz</vt:lpstr>
      <vt:lpstr>Urząd dzielnicy Żoliborz</vt:lpstr>
      <vt:lpstr>Urząd dzielnicy Żoliborz</vt:lpstr>
      <vt:lpstr>Urząd dzielnicy Żoliborz</vt:lpstr>
      <vt:lpstr>Urząd dzielnicy Żoliborz</vt:lpstr>
      <vt:lpstr>Urząd dzielnicy Żoliborz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mgerc</cp:lastModifiedBy>
  <cp:revision>902</cp:revision>
  <dcterms:created xsi:type="dcterms:W3CDTF">2011-07-08T14:47:09Z</dcterms:created>
  <dcterms:modified xsi:type="dcterms:W3CDTF">2013-02-20T15:05:55Z</dcterms:modified>
</cp:coreProperties>
</file>