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AF000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6" autoAdjust="0"/>
    <p:restoredTop sz="94491" autoAdjust="0"/>
  </p:normalViewPr>
  <p:slideViewPr>
    <p:cSldViewPr snapToObjects="1" showGuides="1">
      <p:cViewPr varScale="1">
        <p:scale>
          <a:sx n="100" d="100"/>
          <a:sy n="100" d="100"/>
        </p:scale>
        <p:origin x="-492" y="-96"/>
      </p:cViewPr>
      <p:guideLst>
        <p:guide orient="horz" pos="4247"/>
        <p:guide orient="horz" pos="73"/>
        <p:guide orient="horz" pos="2568"/>
        <p:guide orient="horz" pos="4110"/>
        <p:guide orient="horz" pos="4065"/>
        <p:guide orient="horz" pos="107"/>
        <p:guide orient="horz" pos="527"/>
        <p:guide pos="476"/>
        <p:guide pos="1973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57E-3"/>
          <c:w val="0.72138728323699419"/>
          <c:h val="0.99354838709677418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69">
              <a:noFill/>
              <a:prstDash val="solid"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0.8500000000000002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0.8500000000000002</c:v>
                </c:pt>
              </c:numCache>
            </c:numRef>
          </c:val>
        </c:ser>
        <c:dLbls>
          <c:showVal val="1"/>
        </c:dLbls>
        <c:gapWidth val="60"/>
        <c:axId val="62347520"/>
        <c:axId val="62357504"/>
      </c:barChart>
      <c:catAx>
        <c:axId val="62347520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2357504"/>
        <c:crosses val="autoZero"/>
        <c:auto val="1"/>
        <c:lblAlgn val="ctr"/>
        <c:lblOffset val="100"/>
        <c:tickLblSkip val="1"/>
        <c:tickMarkSkip val="1"/>
      </c:catAx>
      <c:valAx>
        <c:axId val="62357504"/>
        <c:scaling>
          <c:orientation val="minMax"/>
          <c:min val="0"/>
        </c:scaling>
        <c:delete val="1"/>
        <c:axPos val="t"/>
        <c:numFmt formatCode="0%" sourceLinked="1"/>
        <c:tickLblPos val="none"/>
        <c:crossAx val="6234752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6824395373291295"/>
          <c:y val="8.8607594936708861E-2"/>
          <c:w val="0.67718191377497461"/>
          <c:h val="0.91350210970463985"/>
        </c:manualLayout>
      </c:layout>
      <c:barChart>
        <c:barDir val="bar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1">
                  <c:v>0.15000000000000005</c:v>
                </c:pt>
                <c:pt idx="2">
                  <c:v>0.1</c:v>
                </c:pt>
                <c:pt idx="3">
                  <c:v>0.15000000000000005</c:v>
                </c:pt>
                <c:pt idx="4">
                  <c:v>0.70000000000000018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0.05</c:v>
                </c:pt>
                <c:pt idx="1">
                  <c:v>0.45</c:v>
                </c:pt>
                <c:pt idx="2">
                  <c:v>0.15000000000000005</c:v>
                </c:pt>
                <c:pt idx="3">
                  <c:v>0.1</c:v>
                </c:pt>
                <c:pt idx="4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0.05</c:v>
                </c:pt>
                <c:pt idx="1">
                  <c:v>0.3000000000000001</c:v>
                </c:pt>
                <c:pt idx="2">
                  <c:v>0.3000000000000001</c:v>
                </c:pt>
                <c:pt idx="3">
                  <c:v>0.05</c:v>
                </c:pt>
                <c:pt idx="4">
                  <c:v>0.6000000000000002</c:v>
                </c:pt>
              </c:numCache>
            </c:numRef>
          </c:val>
        </c:ser>
        <c:dLbls>
          <c:showVal val="1"/>
        </c:dLbls>
        <c:gapWidth val="60"/>
        <c:axId val="87823488"/>
        <c:axId val="87825024"/>
      </c:barChart>
      <c:catAx>
        <c:axId val="87823488"/>
        <c:scaling>
          <c:orientation val="maxMin"/>
        </c:scaling>
        <c:axPos val="l"/>
        <c:numFmt formatCode="General" sourceLinked="1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825024"/>
        <c:crosses val="autoZero"/>
        <c:auto val="1"/>
        <c:lblAlgn val="ctr"/>
        <c:lblOffset val="100"/>
        <c:tickLblSkip val="1"/>
        <c:tickMarkSkip val="1"/>
      </c:catAx>
      <c:valAx>
        <c:axId val="87825024"/>
        <c:scaling>
          <c:orientation val="minMax"/>
          <c:min val="0"/>
        </c:scaling>
        <c:delete val="1"/>
        <c:axPos val="t"/>
        <c:numFmt formatCode="General" sourceLinked="1"/>
        <c:tickLblPos val="none"/>
        <c:crossAx val="87823488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56E-3"/>
          <c:w val="0.64353312302839161"/>
          <c:h val="5.9071729957805977E-2"/>
        </c:manualLayout>
      </c:layout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00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1E-2"/>
          <c:w val="1"/>
          <c:h val="0.90892531876138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0.65000000000000024</c:v>
                </c:pt>
                <c:pt idx="1">
                  <c:v>0.75000000000000022</c:v>
                </c:pt>
                <c:pt idx="2">
                  <c:v>0.70000000000000018</c:v>
                </c:pt>
                <c:pt idx="4">
                  <c:v>0.70000000000000018</c:v>
                </c:pt>
                <c:pt idx="5">
                  <c:v>0.95000000000000018</c:v>
                </c:pt>
                <c:pt idx="6">
                  <c:v>0.70000000000000018</c:v>
                </c:pt>
                <c:pt idx="8">
                  <c:v>0.8500000000000002</c:v>
                </c:pt>
                <c:pt idx="9">
                  <c:v>1</c:v>
                </c:pt>
                <c:pt idx="10">
                  <c:v>0.70000000000000018</c:v>
                </c:pt>
                <c:pt idx="12">
                  <c:v>0.4</c:v>
                </c:pt>
                <c:pt idx="13">
                  <c:v>0.3000000000000001</c:v>
                </c:pt>
                <c:pt idx="14">
                  <c:v>0.55000000000000004</c:v>
                </c:pt>
                <c:pt idx="18">
                  <c:v>0.15000000000000005</c:v>
                </c:pt>
                <c:pt idx="20">
                  <c:v>0.2</c:v>
                </c:pt>
                <c:pt idx="21">
                  <c:v>0.1</c:v>
                </c:pt>
                <c:pt idx="2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dLbls>
            <c:dLbl>
              <c:idx val="4"/>
              <c:layout>
                <c:manualLayout>
                  <c:x val="9.0809559582339452E-3"/>
                  <c:y val="9.7115065527172094E-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2.3876005742253344E-2"/>
                  <c:y val="3.7514958804138582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9.0809559582339452E-3"/>
                  <c:y val="-2.1427084466962686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2.3687845360944298E-2"/>
                  <c:y val="2.88864833518765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23"/>
                <c:pt idx="0">
                  <c:v>0.35000000000000009</c:v>
                </c:pt>
                <c:pt idx="1">
                  <c:v>0.25</c:v>
                </c:pt>
                <c:pt idx="2">
                  <c:v>0.3000000000000001</c:v>
                </c:pt>
                <c:pt idx="4">
                  <c:v>0.3000000000000001</c:v>
                </c:pt>
                <c:pt idx="5">
                  <c:v>0.05</c:v>
                </c:pt>
                <c:pt idx="6">
                  <c:v>0.3000000000000001</c:v>
                </c:pt>
                <c:pt idx="8">
                  <c:v>0.15000000000000005</c:v>
                </c:pt>
                <c:pt idx="10">
                  <c:v>0.3000000000000001</c:v>
                </c:pt>
                <c:pt idx="12">
                  <c:v>0.6000000000000002</c:v>
                </c:pt>
                <c:pt idx="13">
                  <c:v>0.70000000000000018</c:v>
                </c:pt>
                <c:pt idx="14">
                  <c:v>0.45</c:v>
                </c:pt>
                <c:pt idx="16">
                  <c:v>0.15000000000000005</c:v>
                </c:pt>
                <c:pt idx="18">
                  <c:v>0.8500000000000002</c:v>
                </c:pt>
                <c:pt idx="20">
                  <c:v>0.8</c:v>
                </c:pt>
                <c:pt idx="21">
                  <c:v>0.9</c:v>
                </c:pt>
                <c:pt idx="2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dLbls>
            <c:dLbl>
              <c:idx val="11"/>
              <c:layout>
                <c:manualLayout>
                  <c:x val="-0.1544528786282322"/>
                  <c:y val="5.2390645867128743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  <c:pt idx="16" formatCode="0%">
                  <c:v>0.8500000000000002</c:v>
                </c:pt>
                <c:pt idx="17" formatCode="0%">
                  <c:v>1</c:v>
                </c:pt>
              </c:numCache>
            </c:numRef>
          </c:val>
        </c:ser>
        <c:dLbls>
          <c:showVal val="1"/>
        </c:dLbls>
        <c:gapWidth val="60"/>
        <c:overlap val="100"/>
        <c:axId val="88341504"/>
        <c:axId val="88560384"/>
      </c:barChart>
      <c:catAx>
        <c:axId val="88341504"/>
        <c:scaling>
          <c:orientation val="maxMin"/>
        </c:scaling>
        <c:delete val="1"/>
        <c:axPos val="l"/>
        <c:tickLblPos val="none"/>
        <c:crossAx val="88560384"/>
        <c:crosses val="autoZero"/>
        <c:auto val="1"/>
        <c:lblAlgn val="ctr"/>
        <c:lblOffset val="100"/>
      </c:catAx>
      <c:valAx>
        <c:axId val="8856038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34150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9007891770011338"/>
          <c:y val="2.1008403361344541E-3"/>
          <c:w val="0.57384441939120712"/>
          <c:h val="0.9180672268907562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dLbls>
            <c:dLbl>
              <c:idx val="6"/>
              <c:layout>
                <c:manualLayout>
                  <c:x val="-0.5945593436069172"/>
                  <c:y val="6.2620444614317665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6799104006307044E-2"/>
                  <c:y val="6.5420898716075622E-3"/>
                </c:manualLayout>
              </c:layout>
              <c:spPr>
                <a:noFill/>
                <a:ln w="23616">
                  <a:noFill/>
                </a:ln>
              </c:spPr>
              <c:txPr>
                <a:bodyPr/>
                <a:lstStyle/>
                <a:p>
                  <a:pPr>
                    <a:defRPr sz="111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0.85000000000000009</c:v>
                </c:pt>
                <c:pt idx="1">
                  <c:v>0.85000000000000009</c:v>
                </c:pt>
                <c:pt idx="2">
                  <c:v>0.85000000000000009</c:v>
                </c:pt>
                <c:pt idx="4">
                  <c:v>1</c:v>
                </c:pt>
                <c:pt idx="5">
                  <c:v>1</c:v>
                </c:pt>
                <c:pt idx="6">
                  <c:v>0.9</c:v>
                </c:pt>
                <c:pt idx="9">
                  <c:v>0.05</c:v>
                </c:pt>
                <c:pt idx="10">
                  <c:v>0.05</c:v>
                </c:pt>
                <c:pt idx="12">
                  <c:v>0.95000000000000007</c:v>
                </c:pt>
                <c:pt idx="13">
                  <c:v>0.95000000000000007</c:v>
                </c:pt>
                <c:pt idx="14">
                  <c:v>0.85000000000000009</c:v>
                </c:pt>
                <c:pt idx="16">
                  <c:v>0.9</c:v>
                </c:pt>
                <c:pt idx="17">
                  <c:v>0.65000000000000013</c:v>
                </c:pt>
                <c:pt idx="18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dLbls>
            <c:dLbl>
              <c:idx val="4"/>
              <c:layout>
                <c:manualLayout>
                  <c:x val="0.85231116121758732"/>
                  <c:y val="1.50003508313910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0493116898561739E-2"/>
                  <c:y val="6.26204446143175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2309678700667986E-3"/>
                  <c:y val="-1.8612714729301682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9.7528615901000537E-3"/>
                  <c:y val="4.7212949456490964E-3"/>
                </c:manualLayout>
              </c:layout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0">
                  <c:v>0.1</c:v>
                </c:pt>
                <c:pt idx="1">
                  <c:v>0.15000000000000002</c:v>
                </c:pt>
                <c:pt idx="2">
                  <c:v>0.15000000000000002</c:v>
                </c:pt>
                <c:pt idx="6">
                  <c:v>0.05</c:v>
                </c:pt>
                <c:pt idx="8">
                  <c:v>1</c:v>
                </c:pt>
                <c:pt idx="9">
                  <c:v>0.95000000000000007</c:v>
                </c:pt>
                <c:pt idx="10">
                  <c:v>0.9</c:v>
                </c:pt>
                <c:pt idx="12">
                  <c:v>0.05</c:v>
                </c:pt>
                <c:pt idx="13">
                  <c:v>0.05</c:v>
                </c:pt>
                <c:pt idx="14">
                  <c:v>0.1</c:v>
                </c:pt>
                <c:pt idx="16">
                  <c:v>0.1</c:v>
                </c:pt>
                <c:pt idx="17">
                  <c:v>0.35000000000000003</c:v>
                </c:pt>
                <c:pt idx="18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General</c:formatCode>
                <c:ptCount val="19"/>
                <c:pt idx="0" formatCode="0%">
                  <c:v>0.05</c:v>
                </c:pt>
                <c:pt idx="6" formatCode="0%">
                  <c:v>0.05</c:v>
                </c:pt>
                <c:pt idx="10" formatCode="0%">
                  <c:v>0.05</c:v>
                </c:pt>
                <c:pt idx="14" formatCode="0%">
                  <c:v>0.05</c:v>
                </c:pt>
              </c:numCache>
            </c:numRef>
          </c:val>
        </c:ser>
        <c:dLbls>
          <c:showVal val="1"/>
        </c:dLbls>
        <c:gapWidth val="60"/>
        <c:overlap val="100"/>
        <c:axId val="88304640"/>
        <c:axId val="88564864"/>
      </c:barChart>
      <c:catAx>
        <c:axId val="88304640"/>
        <c:scaling>
          <c:orientation val="maxMin"/>
        </c:scaling>
        <c:axPos val="l"/>
        <c:numFmt formatCode="General" sourceLinked="1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564864"/>
        <c:crosses val="autoZero"/>
        <c:auto val="1"/>
        <c:lblAlgn val="ctr"/>
        <c:lblOffset val="100"/>
        <c:tickLblSkip val="1"/>
        <c:tickMarkSkip val="1"/>
      </c:catAx>
      <c:valAx>
        <c:axId val="8856486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304640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7018"/>
          <c:y val="0.92647058823529416"/>
          <c:w val="0.66854565952649525"/>
          <c:h val="7.5630252100840331E-2"/>
        </c:manualLayout>
      </c:layout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(N=13)</c:v>
                </c:pt>
                <c:pt idx="2">
                  <c:v>2010 (N=9)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0.67000000000000015</c:v>
                </c:pt>
                <c:pt idx="1">
                  <c:v>1</c:v>
                </c:pt>
                <c:pt idx="2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80065897858319746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(N=13)</c:v>
                </c:pt>
                <c:pt idx="2">
                  <c:v>2010 (N=9)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0.11</c:v>
                </c:pt>
                <c:pt idx="2" formatCode="0%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(N=13)</c:v>
                </c:pt>
                <c:pt idx="2">
                  <c:v>2010 (N=9)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  <c:pt idx="0" formatCode="0%">
                  <c:v>0.22</c:v>
                </c:pt>
              </c:numCache>
            </c:numRef>
          </c:val>
        </c:ser>
        <c:dLbls>
          <c:showVal val="1"/>
        </c:dLbls>
        <c:gapWidth val="60"/>
        <c:overlap val="100"/>
        <c:axId val="88789760"/>
        <c:axId val="88791296"/>
      </c:barChart>
      <c:catAx>
        <c:axId val="88789760"/>
        <c:scaling>
          <c:orientation val="maxMin"/>
        </c:scaling>
        <c:axPos val="l"/>
        <c:numFmt formatCode="General" sourceLinked="1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791296"/>
        <c:crosses val="autoZero"/>
        <c:auto val="1"/>
        <c:lblAlgn val="ctr"/>
        <c:lblOffset val="100"/>
        <c:tickLblSkip val="1"/>
        <c:tickMarkSkip val="1"/>
      </c:catAx>
      <c:valAx>
        <c:axId val="887912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789760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11"/>
          <c:h val="0.29090909090909123"/>
        </c:manualLayout>
      </c:layout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8931116389548768"/>
          <c:y val="0.10318949343339587"/>
          <c:w val="0.45130641330166327"/>
          <c:h val="0.898686679174484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76">
              <a:noFill/>
              <a:prstDash val="solid"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0.9</c:v>
                </c:pt>
                <c:pt idx="1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0.9</c:v>
                </c:pt>
                <c:pt idx="1">
                  <c:v>0.1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0.65000000000000013</c:v>
                </c:pt>
                <c:pt idx="1">
                  <c:v>0.30000000000000004</c:v>
                </c:pt>
                <c:pt idx="2">
                  <c:v>0.05</c:v>
                </c:pt>
              </c:numCache>
            </c:numRef>
          </c:val>
        </c:ser>
        <c:dLbls>
          <c:showVal val="1"/>
        </c:dLbls>
        <c:gapWidth val="60"/>
        <c:axId val="88663552"/>
        <c:axId val="88665088"/>
      </c:barChart>
      <c:catAx>
        <c:axId val="88663552"/>
        <c:scaling>
          <c:orientation val="maxMin"/>
        </c:scaling>
        <c:axPos val="l"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665088"/>
        <c:crosses val="autoZero"/>
        <c:auto val="1"/>
        <c:lblAlgn val="ctr"/>
        <c:lblOffset val="100"/>
        <c:tickLblSkip val="1"/>
        <c:tickMarkSkip val="1"/>
      </c:catAx>
      <c:valAx>
        <c:axId val="8866508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663552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64"/>
          <c:h val="9.0056285178236578E-2"/>
        </c:manualLayout>
      </c:layout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750000000000017"/>
          <c:y val="0.26943005181347152"/>
          <c:w val="0.81473214285714257"/>
          <c:h val="0.73575129533678862"/>
        </c:manualLayout>
      </c:layout>
      <c:barChart>
        <c:barDir val="bar"/>
        <c:grouping val="percentStacked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dLbls>
            <c:dLbl>
              <c:idx val="1"/>
              <c:layout>
                <c:manualLayout>
                  <c:x val="-0.8867375365396547"/>
                  <c:y val="-0.28311673652329544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735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dLbls>
            <c:dLbl>
              <c:idx val="0"/>
              <c:showVal val="1"/>
            </c:dLbl>
            <c:dLbl>
              <c:idx val="1"/>
              <c:layout>
                <c:manualLayout>
                  <c:x val="0.17633928571428589"/>
                  <c:y val="-5.7090713254854064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.15401785714285737"/>
                  <c:y val="-3.9822497040216146E-3"/>
                </c:manualLayout>
              </c:layout>
              <c:spPr>
                <a:noFill/>
                <a:ln w="23348">
                  <a:noFill/>
                </a:ln>
              </c:spPr>
              <c:txPr>
                <a:bodyPr/>
                <a:lstStyle/>
                <a:p>
                  <a:pPr>
                    <a:defRPr sz="919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3508937652086593E-2"/>
                  <c:y val="-5.7090713254854524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20"/>
        <c:overlap val="100"/>
        <c:axId val="89024768"/>
        <c:axId val="89067520"/>
      </c:barChart>
      <c:catAx>
        <c:axId val="89024768"/>
        <c:scaling>
          <c:orientation val="minMax"/>
        </c:scaling>
        <c:axPos val="l"/>
        <c:numFmt formatCode="General" sourceLinked="1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067520"/>
        <c:crosses val="autoZero"/>
        <c:auto val="1"/>
        <c:lblAlgn val="ctr"/>
        <c:lblOffset val="100"/>
        <c:tickLblSkip val="1"/>
        <c:tickMarkSkip val="1"/>
      </c:catAx>
      <c:valAx>
        <c:axId val="89067520"/>
        <c:scaling>
          <c:orientation val="minMax"/>
        </c:scaling>
        <c:delete val="1"/>
        <c:axPos val="b"/>
        <c:numFmt formatCode="0%" sourceLinked="1"/>
        <c:tickLblPos val="none"/>
        <c:crossAx val="89024768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66E-2"/>
          <c:y val="0"/>
          <c:w val="0.9821428571428571"/>
          <c:h val="0.25906735751295334"/>
        </c:manualLayout>
      </c:layout>
      <c:spPr>
        <a:noFill/>
        <a:ln w="23348">
          <a:noFill/>
        </a:ln>
      </c:spPr>
      <c:txPr>
        <a:bodyPr/>
        <a:lstStyle/>
        <a:p>
          <a:pPr>
            <a:defRPr sz="84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8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36"/>
          <c:h val="0.69626168224299068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  <c:pt idx="0" formatCode="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dLbls>
            <c:dLbl>
              <c:idx val="0"/>
              <c:layout>
                <c:manualLayout>
                  <c:x val="5.1325757882971376E-2"/>
                  <c:y val="-1.711702927447287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20"/>
        <c:overlap val="100"/>
        <c:axId val="89123072"/>
        <c:axId val="89296896"/>
      </c:barChart>
      <c:catAx>
        <c:axId val="89123072"/>
        <c:scaling>
          <c:orientation val="minMax"/>
        </c:scaling>
        <c:axPos val="l"/>
        <c:numFmt formatCode="General" sourceLinked="1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296896"/>
        <c:crosses val="autoZero"/>
        <c:auto val="1"/>
        <c:lblAlgn val="ctr"/>
        <c:lblOffset val="100"/>
        <c:tickLblSkip val="1"/>
        <c:tickMarkSkip val="1"/>
      </c:catAx>
      <c:valAx>
        <c:axId val="89296896"/>
        <c:scaling>
          <c:orientation val="minMax"/>
        </c:scaling>
        <c:delete val="1"/>
        <c:axPos val="b"/>
        <c:numFmt formatCode="0%" sourceLinked="1"/>
        <c:tickLblPos val="none"/>
        <c:crossAx val="89123072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421553090332828"/>
          <c:y val="1.6977928692699514E-3"/>
          <c:w val="0.79714738510301109"/>
          <c:h val="0.93378607809847292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dLbls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0.95000000000000007</c:v>
                </c:pt>
                <c:pt idx="1">
                  <c:v>1</c:v>
                </c:pt>
                <c:pt idx="2">
                  <c:v>0.95000000000000007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9">
                  <c:v>0.15000000000000002</c:v>
                </c:pt>
                <c:pt idx="10">
                  <c:v>0.05</c:v>
                </c:pt>
                <c:pt idx="13">
                  <c:v>0.05</c:v>
                </c:pt>
                <c:pt idx="17">
                  <c:v>0.1</c:v>
                </c:pt>
                <c:pt idx="20">
                  <c:v>0.95000000000000007</c:v>
                </c:pt>
                <c:pt idx="21">
                  <c:v>0.9</c:v>
                </c:pt>
                <c:pt idx="22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3977812995245646"/>
                  <c:y val="5.7629627453167276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5536338604536485E-2"/>
                  <c:y val="6.4777605793509795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95398519234814E-2"/>
                  <c:y val="-8.0490841534663958E-4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1.5536338604536485E-2"/>
                  <c:y val="3.7969726748455601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23"/>
                <c:pt idx="0" formatCode="0%">
                  <c:v>0.05</c:v>
                </c:pt>
                <c:pt idx="2" formatCode="0%">
                  <c:v>0.05</c:v>
                </c:pt>
                <c:pt idx="8" formatCode="0%">
                  <c:v>1</c:v>
                </c:pt>
                <c:pt idx="9" formatCode="0%">
                  <c:v>0.85000000000000009</c:v>
                </c:pt>
                <c:pt idx="10" formatCode="0%">
                  <c:v>0.95000000000000007</c:v>
                </c:pt>
                <c:pt idx="12" formatCode="0%">
                  <c:v>1</c:v>
                </c:pt>
                <c:pt idx="13" formatCode="0%">
                  <c:v>0.95000000000000007</c:v>
                </c:pt>
                <c:pt idx="14" formatCode="0%">
                  <c:v>1</c:v>
                </c:pt>
                <c:pt idx="16" formatCode="0%">
                  <c:v>1</c:v>
                </c:pt>
                <c:pt idx="17" formatCode="0%">
                  <c:v>0.9</c:v>
                </c:pt>
                <c:pt idx="18" formatCode="0%">
                  <c:v>1</c:v>
                </c:pt>
                <c:pt idx="20" formatCode="0%">
                  <c:v>0.05</c:v>
                </c:pt>
                <c:pt idx="21" formatCode="0%">
                  <c:v>0.1</c:v>
                </c:pt>
                <c:pt idx="22" formatCode="0%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6513470681458091"/>
                  <c:y val="5.7629627453167276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 val="0.93660855784469166"/>
                  <c:y val="8.8454543978705065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88968576"/>
        <c:axId val="88978560"/>
      </c:barChart>
      <c:catAx>
        <c:axId val="88968576"/>
        <c:scaling>
          <c:orientation val="maxMin"/>
        </c:scaling>
        <c:axPos val="l"/>
        <c:numFmt formatCode="General" sourceLinked="1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978560"/>
        <c:crosses val="autoZero"/>
        <c:auto val="1"/>
        <c:lblAlgn val="ctr"/>
        <c:lblOffset val="100"/>
        <c:tickLblSkip val="1"/>
        <c:tickMarkSkip val="1"/>
      </c:catAx>
      <c:valAx>
        <c:axId val="8897856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968576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738510301109373"/>
          <c:y val="2.3094688221709011E-3"/>
          <c:w val="0.79397781299524561"/>
          <c:h val="0.909930715935334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dLbls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(N=19)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0.70000000000000007</c:v>
                </c:pt>
                <c:pt idx="1">
                  <c:v>0.60000000000000009</c:v>
                </c:pt>
                <c:pt idx="2">
                  <c:v>0.63000000000000012</c:v>
                </c:pt>
                <c:pt idx="4">
                  <c:v>0.95000000000000007</c:v>
                </c:pt>
                <c:pt idx="5">
                  <c:v>0.95000000000000007</c:v>
                </c:pt>
                <c:pt idx="6">
                  <c:v>0.95000000000000007</c:v>
                </c:pt>
                <c:pt idx="8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3977812995245646"/>
                  <c:y val="4.9455472095045446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999849895782088E-2"/>
                  <c:y val="6.228577351714048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64878029322735E-2"/>
                  <c:y val="-2.7357790885252703E-3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1.7382838824928283E-2"/>
                  <c:y val="2.8926698495814682E-3"/>
                </c:manualLayout>
              </c:layout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(N=19)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0.30000000000000004</c:v>
                </c:pt>
                <c:pt idx="1">
                  <c:v>0.4</c:v>
                </c:pt>
                <c:pt idx="2">
                  <c:v>0.37000000000000005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8">
                  <c:v>0.95000000000000007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6513470681458091"/>
                  <c:y val="4.9455472095045446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Mode val="edge"/>
                  <c:yMode val="edge"/>
                  <c:x val="0.59587955625990563"/>
                  <c:y val="0.48036951501154768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(N=19)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Val val="1"/>
        </c:dLbls>
        <c:gapWidth val="60"/>
        <c:overlap val="100"/>
        <c:axId val="89518464"/>
        <c:axId val="89520000"/>
      </c:barChart>
      <c:catAx>
        <c:axId val="89518464"/>
        <c:scaling>
          <c:orientation val="maxMin"/>
        </c:scaling>
        <c:axPos val="l"/>
        <c:numFmt formatCode="General" sourceLinked="1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520000"/>
        <c:crosses val="autoZero"/>
        <c:auto val="1"/>
        <c:lblAlgn val="ctr"/>
        <c:lblOffset val="100"/>
        <c:tickLblSkip val="1"/>
        <c:tickMarkSkip val="1"/>
      </c:catAx>
      <c:valAx>
        <c:axId val="8952000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518464"/>
        <c:crosses val="autoZero"/>
        <c:crossBetween val="between"/>
        <c:majorUnit val="0.2"/>
      </c:valAx>
      <c:spPr>
        <a:noFill/>
        <a:ln w="23273">
          <a:noFill/>
        </a:ln>
      </c:spPr>
    </c:plotArea>
    <c:legend>
      <c:legendPos val="b"/>
      <c:layout/>
      <c:txPr>
        <a:bodyPr/>
        <a:lstStyle/>
        <a:p>
          <a:pPr>
            <a:defRPr sz="9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4029850746268656"/>
          <c:y val="5.9422750424448348E-2"/>
          <c:w val="0.55223880597014929"/>
          <c:h val="0.7979626485568760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821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0.05</c:v>
                </c:pt>
                <c:pt idx="1">
                  <c:v>0.1</c:v>
                </c:pt>
                <c:pt idx="2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82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0.8</c:v>
                </c:pt>
                <c:pt idx="1">
                  <c:v>0.55000000000000004</c:v>
                </c:pt>
                <c:pt idx="2">
                  <c:v>0.68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dLbls>
            <c:dLbl>
              <c:idx val="0"/>
              <c:layout>
                <c:manualLayout>
                  <c:x val="1.0405225096348444E-2"/>
                  <c:y val="-1.7983353414362323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5644763556643934E-3"/>
                  <c:y val="-2.0699848061514335E-2"/>
                </c:manualLayout>
              </c:layout>
              <c:dLblPos val="ctr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821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0.15000000000000002</c:v>
                </c:pt>
                <c:pt idx="1">
                  <c:v>0.35000000000000003</c:v>
                </c:pt>
                <c:pt idx="2">
                  <c:v>0.32000000000000006</c:v>
                </c:pt>
              </c:numCache>
            </c:numRef>
          </c:val>
        </c:ser>
        <c:dLbls>
          <c:showVal val="1"/>
        </c:dLbls>
        <c:gapWidth val="20"/>
        <c:overlap val="100"/>
        <c:axId val="89562496"/>
        <c:axId val="89740032"/>
      </c:barChart>
      <c:catAx>
        <c:axId val="89562496"/>
        <c:scaling>
          <c:orientation val="minMax"/>
        </c:scaling>
        <c:axPos val="b"/>
        <c:numFmt formatCode="General" sourceLinked="1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21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740032"/>
        <c:crosses val="autoZero"/>
        <c:auto val="1"/>
        <c:lblAlgn val="ctr"/>
        <c:lblOffset val="100"/>
        <c:tickLblSkip val="1"/>
        <c:tickMarkSkip val="1"/>
      </c:catAx>
      <c:valAx>
        <c:axId val="89740032"/>
        <c:scaling>
          <c:orientation val="minMax"/>
        </c:scaling>
        <c:delete val="1"/>
        <c:axPos val="l"/>
        <c:numFmt formatCode="0%" sourceLinked="1"/>
        <c:tickLblPos val="none"/>
        <c:crossAx val="89562496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776119402965E-2"/>
          <c:y val="0.23938879456706313"/>
          <c:w val="0.28358208955223918"/>
          <c:h val="0.32937181663837051"/>
        </c:manualLayout>
      </c:layout>
      <c:spPr>
        <a:noFill/>
        <a:ln w="14887">
          <a:noFill/>
        </a:ln>
      </c:spPr>
      <c:txPr>
        <a:bodyPr/>
        <a:lstStyle/>
        <a:p>
          <a:pPr>
            <a:defRPr sz="9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2E-3"/>
          <c:y val="9.0163934426229511E-2"/>
          <c:w val="0.94925028835063441"/>
          <c:h val="0.91803278688524492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41">
              <a:solidFill>
                <a:schemeClr val="tx1"/>
              </a:solidFill>
              <a:prstDash val="solid"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-60"/>
        <c:axId val="60831232"/>
        <c:axId val="60832768"/>
      </c:barChart>
      <c:catAx>
        <c:axId val="60831232"/>
        <c:scaling>
          <c:orientation val="maxMin"/>
        </c:scaling>
        <c:delete val="1"/>
        <c:axPos val="b"/>
        <c:tickLblPos val="none"/>
        <c:crossAx val="60832768"/>
        <c:crosses val="autoZero"/>
        <c:auto val="1"/>
        <c:lblAlgn val="ctr"/>
        <c:lblOffset val="100"/>
      </c:catAx>
      <c:valAx>
        <c:axId val="60832768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60831232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095E-2"/>
          <c:y val="0"/>
          <c:w val="0.92848904267589483"/>
          <c:h val="0.39344262295082033"/>
        </c:manualLayout>
      </c:layout>
      <c:spPr>
        <a:noFill/>
        <a:ln w="23282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536062378167673"/>
          <c:y val="0.11019283746556474"/>
          <c:w val="0.74658869395711502"/>
          <c:h val="0.892561983471074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4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0.75000000000000011</c:v>
                </c:pt>
                <c:pt idx="1">
                  <c:v>0.2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0.70000000000000007</c:v>
                </c:pt>
                <c:pt idx="1">
                  <c:v>0.1</c:v>
                </c:pt>
                <c:pt idx="2">
                  <c:v>0.05</c:v>
                </c:pt>
                <c:pt idx="3">
                  <c:v>0.15000000000000002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0.70000000000000007</c:v>
                </c:pt>
                <c:pt idx="1">
                  <c:v>0.25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gapWidth val="60"/>
        <c:axId val="94392704"/>
        <c:axId val="94394240"/>
      </c:barChart>
      <c:catAx>
        <c:axId val="94392704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2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4394240"/>
        <c:crosses val="autoZero"/>
        <c:auto val="1"/>
        <c:lblAlgn val="ctr"/>
        <c:lblOffset val="100"/>
        <c:tickLblSkip val="1"/>
        <c:tickMarkSkip val="1"/>
      </c:catAx>
      <c:valAx>
        <c:axId val="9439424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4392704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0.13223140495867769"/>
        </c:manualLayout>
      </c:layout>
      <c:spPr>
        <a:noFill/>
        <a:ln w="25467">
          <a:noFill/>
        </a:ln>
      </c:spPr>
      <c:txPr>
        <a:bodyPr/>
        <a:lstStyle/>
        <a:p>
          <a:pPr>
            <a:defRPr sz="92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0.12531328320802004"/>
          <c:w val="0.73464912280701822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26">
              <a:noFill/>
              <a:prstDash val="solid"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0.35000000000000003</c:v>
                </c:pt>
                <c:pt idx="2">
                  <c:v>0.1</c:v>
                </c:pt>
                <c:pt idx="3">
                  <c:v>0.4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</c:v>
                </c:pt>
                <c:pt idx="1">
                  <c:v>0.05</c:v>
                </c:pt>
                <c:pt idx="2">
                  <c:v>0.05</c:v>
                </c:pt>
                <c:pt idx="3">
                  <c:v>0.8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dLbls>
            <c:dLbl>
              <c:idx val="2"/>
              <c:delete val="1"/>
            </c:dLbl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0.25</c:v>
                </c:pt>
                <c:pt idx="1">
                  <c:v>0.05</c:v>
                </c:pt>
                <c:pt idx="2" formatCode="General">
                  <c:v>0</c:v>
                </c:pt>
                <c:pt idx="3">
                  <c:v>0.70000000000000007</c:v>
                </c:pt>
              </c:numCache>
            </c:numRef>
          </c:val>
        </c:ser>
        <c:dLbls>
          <c:showVal val="1"/>
        </c:dLbls>
        <c:gapWidth val="60"/>
        <c:axId val="95685632"/>
        <c:axId val="95716096"/>
      </c:barChart>
      <c:catAx>
        <c:axId val="95685632"/>
        <c:scaling>
          <c:orientation val="maxMin"/>
        </c:scaling>
        <c:axPos val="l"/>
        <c:numFmt formatCode="General" sourceLinked="1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5716096"/>
        <c:crosses val="autoZero"/>
        <c:auto val="1"/>
        <c:lblAlgn val="ctr"/>
        <c:lblOffset val="100"/>
        <c:tickLblSkip val="1"/>
        <c:tickMarkSkip val="1"/>
      </c:catAx>
      <c:valAx>
        <c:axId val="957160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5685632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52505446623093677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0.95000000000000007</c:v>
                </c:pt>
                <c:pt idx="1">
                  <c:v>0.15000000000000002</c:v>
                </c:pt>
                <c:pt idx="2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1</c:v>
                </c:pt>
                <c:pt idx="1">
                  <c:v>0.05</c:v>
                </c:pt>
                <c:pt idx="3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0.95000000000000007</c:v>
                </c:pt>
                <c:pt idx="1">
                  <c:v>0.1</c:v>
                </c:pt>
                <c:pt idx="2" formatCode="General">
                  <c:v>0</c:v>
                </c:pt>
                <c:pt idx="3">
                  <c:v>0.15000000000000002</c:v>
                </c:pt>
                <c:pt idx="4">
                  <c:v>0.05</c:v>
                </c:pt>
              </c:numCache>
            </c:numRef>
          </c:val>
        </c:ser>
        <c:dLbls>
          <c:showVal val="1"/>
        </c:dLbls>
        <c:gapWidth val="60"/>
        <c:axId val="95979776"/>
        <c:axId val="95993856"/>
      </c:barChart>
      <c:catAx>
        <c:axId val="95979776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5993856"/>
        <c:crosses val="autoZero"/>
        <c:auto val="1"/>
        <c:lblAlgn val="ctr"/>
        <c:lblOffset val="100"/>
        <c:tickLblSkip val="1"/>
        <c:tickMarkSkip val="1"/>
      </c:catAx>
      <c:valAx>
        <c:axId val="9599385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5979776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3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99">
              <a:noFill/>
              <a:prstDash val="solid"/>
            </a:ln>
          </c:spPr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60"/>
        <c:axId val="96084736"/>
        <c:axId val="96086272"/>
      </c:barChart>
      <c:catAx>
        <c:axId val="96084736"/>
        <c:scaling>
          <c:orientation val="maxMin"/>
        </c:scaling>
        <c:delete val="1"/>
        <c:axPos val="l"/>
        <c:numFmt formatCode="General" sourceLinked="1"/>
        <c:tickLblPos val="none"/>
        <c:crossAx val="96086272"/>
        <c:crosses val="autoZero"/>
        <c:auto val="1"/>
        <c:lblAlgn val="ctr"/>
        <c:lblOffset val="100"/>
      </c:catAx>
      <c:valAx>
        <c:axId val="96086272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96084736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078E-2"/>
          <c:y val="1.162790697674417E-2"/>
          <c:w val="0.91503267973856206"/>
          <c:h val="0.55813953488372092"/>
        </c:manualLayout>
      </c:layout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4933333333333357"/>
          <c:y val="8.3140877598152571E-2"/>
          <c:w val="0.75200000000000078"/>
          <c:h val="0.9099307159353345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0.85000000000000009</c:v>
                </c:pt>
                <c:pt idx="1">
                  <c:v>0.55000000000000004</c:v>
                </c:pt>
                <c:pt idx="2">
                  <c:v>0.75000000000000011</c:v>
                </c:pt>
                <c:pt idx="3">
                  <c:v>0.5</c:v>
                </c:pt>
                <c:pt idx="4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0.95000000000000007</c:v>
                </c:pt>
                <c:pt idx="1">
                  <c:v>0.5</c:v>
                </c:pt>
                <c:pt idx="2">
                  <c:v>0.60000000000000009</c:v>
                </c:pt>
                <c:pt idx="3">
                  <c:v>0.45</c:v>
                </c:pt>
                <c:pt idx="4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0.9</c:v>
                </c:pt>
                <c:pt idx="1">
                  <c:v>0.4</c:v>
                </c:pt>
                <c:pt idx="2">
                  <c:v>0.75000000000000011</c:v>
                </c:pt>
                <c:pt idx="3">
                  <c:v>0.45</c:v>
                </c:pt>
                <c:pt idx="4">
                  <c:v>0.1</c:v>
                </c:pt>
              </c:numCache>
            </c:numRef>
          </c:val>
        </c:ser>
        <c:dLbls>
          <c:showVal val="1"/>
        </c:dLbls>
        <c:gapWidth val="60"/>
        <c:axId val="96249344"/>
        <c:axId val="96250880"/>
      </c:barChart>
      <c:catAx>
        <c:axId val="96249344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250880"/>
        <c:crosses val="autoZero"/>
        <c:auto val="1"/>
        <c:lblAlgn val="ctr"/>
        <c:lblOffset val="100"/>
        <c:tickLblSkip val="1"/>
        <c:tickMarkSkip val="1"/>
      </c:catAx>
      <c:valAx>
        <c:axId val="9625088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6249344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3.0666666666666672E-2"/>
          <c:y val="6.9284064665127024E-3"/>
          <c:w val="0.9693333333333336"/>
          <c:h val="0.11085450346420324"/>
        </c:manualLayout>
      </c:layout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438596491228138"/>
          <c:y val="9.0206185567010405E-2"/>
          <c:w val="0.74780701754386114"/>
          <c:h val="0.91237113402061853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0.67000000000000015</c:v>
                </c:pt>
                <c:pt idx="1">
                  <c:v>0.33000000000000007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0.70000000000000007</c:v>
                </c:pt>
                <c:pt idx="1">
                  <c:v>0.15000000000000002</c:v>
                </c:pt>
                <c:pt idx="2">
                  <c:v>0.15000000000000002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0.37000000000000005</c:v>
                </c:pt>
                <c:pt idx="1">
                  <c:v>0.32000000000000006</c:v>
                </c:pt>
                <c:pt idx="2">
                  <c:v>0.05</c:v>
                </c:pt>
              </c:numCache>
            </c:numRef>
          </c:val>
        </c:ser>
        <c:dLbls>
          <c:showVal val="1"/>
        </c:dLbls>
        <c:gapWidth val="60"/>
        <c:axId val="96478720"/>
        <c:axId val="96480256"/>
      </c:barChart>
      <c:catAx>
        <c:axId val="96478720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480256"/>
        <c:crosses val="autoZero"/>
        <c:auto val="1"/>
        <c:lblAlgn val="ctr"/>
        <c:lblOffset val="100"/>
        <c:tickLblSkip val="1"/>
        <c:tickMarkSkip val="1"/>
      </c:catAx>
      <c:valAx>
        <c:axId val="9648025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6478720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36"/>
          <c:h val="0.12371134020618574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71"/>
          <c:w val="0.46153846153846195"/>
          <c:h val="0.8872549019607842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0.15000000000000002</c:v>
                </c:pt>
                <c:pt idx="4">
                  <c:v>0.45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</c:v>
                </c:pt>
                <c:pt idx="1">
                  <c:v>0.05</c:v>
                </c:pt>
                <c:pt idx="4">
                  <c:v>0.45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0.17</c:v>
                </c:pt>
                <c:pt idx="1">
                  <c:v>0.22</c:v>
                </c:pt>
                <c:pt idx="2">
                  <c:v>6.0000000000000005E-2</c:v>
                </c:pt>
                <c:pt idx="3">
                  <c:v>6.0000000000000005E-2</c:v>
                </c:pt>
                <c:pt idx="4">
                  <c:v>0.5</c:v>
                </c:pt>
              </c:numCache>
            </c:numRef>
          </c:val>
        </c:ser>
        <c:dLbls>
          <c:showVal val="1"/>
        </c:dLbls>
        <c:gapWidth val="60"/>
        <c:axId val="96621696"/>
        <c:axId val="96623232"/>
      </c:barChart>
      <c:catAx>
        <c:axId val="96621696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623232"/>
        <c:crosses val="autoZero"/>
        <c:auto val="1"/>
        <c:lblAlgn val="ctr"/>
        <c:lblOffset val="100"/>
        <c:tickLblSkip val="1"/>
        <c:tickMarkSkip val="1"/>
      </c:catAx>
      <c:valAx>
        <c:axId val="9662323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6621696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0.11764705882352942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2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43E-2"/>
          <c:w val="0.73464912280701822"/>
          <c:h val="0.91533180778032042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0.75000000000000011</c:v>
                </c:pt>
                <c:pt idx="1">
                  <c:v>0.05</c:v>
                </c:pt>
                <c:pt idx="2">
                  <c:v>0.2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0.70000000000000007</c:v>
                </c:pt>
                <c:pt idx="1">
                  <c:v>0.05</c:v>
                </c:pt>
                <c:pt idx="2">
                  <c:v>0.25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(N=19)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0.95000000000000007</c:v>
                </c:pt>
                <c:pt idx="1">
                  <c:v>0.05</c:v>
                </c:pt>
              </c:numCache>
            </c:numRef>
          </c:val>
        </c:ser>
        <c:dLbls>
          <c:showVal val="1"/>
        </c:dLbls>
        <c:gapWidth val="60"/>
        <c:axId val="96806400"/>
        <c:axId val="96807936"/>
      </c:barChart>
      <c:catAx>
        <c:axId val="9680640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807936"/>
        <c:crosses val="autoZero"/>
        <c:auto val="1"/>
        <c:lblAlgn val="ctr"/>
        <c:lblOffset val="100"/>
        <c:tickLblSkip val="1"/>
        <c:tickMarkSkip val="1"/>
      </c:catAx>
      <c:valAx>
        <c:axId val="9680793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6806400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877192982456176"/>
          <c:y val="8.6956521739130543E-2"/>
          <c:w val="0.74342105263158087"/>
          <c:h val="0.91533180778032042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0.2</c:v>
                </c:pt>
                <c:pt idx="1">
                  <c:v>0.15000000000000002</c:v>
                </c:pt>
                <c:pt idx="2">
                  <c:v>0.65000000000000013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3"/>
                <c:pt idx="0" formatCode="0%">
                  <c:v>0.30000000000000004</c:v>
                </c:pt>
                <c:pt idx="2" formatCode="0%">
                  <c:v>0.70000000000000007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0.30000000000000004</c:v>
                </c:pt>
                <c:pt idx="1">
                  <c:v>0.25</c:v>
                </c:pt>
                <c:pt idx="2">
                  <c:v>0.45</c:v>
                </c:pt>
              </c:numCache>
            </c:numRef>
          </c:val>
        </c:ser>
        <c:dLbls>
          <c:showVal val="1"/>
        </c:dLbls>
        <c:gapWidth val="60"/>
        <c:axId val="96670464"/>
        <c:axId val="96672000"/>
      </c:barChart>
      <c:catAx>
        <c:axId val="96670464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672000"/>
        <c:crosses val="autoZero"/>
        <c:auto val="1"/>
        <c:lblAlgn val="ctr"/>
        <c:lblOffset val="100"/>
        <c:tickLblSkip val="1"/>
        <c:tickMarkSkip val="1"/>
      </c:catAx>
      <c:valAx>
        <c:axId val="9667200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6670464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9389978213507642"/>
          <c:y val="0.12531328320802004"/>
          <c:w val="0.81045751633986962"/>
          <c:h val="0.4812030075187967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60"/>
        <c:axId val="97020928"/>
        <c:axId val="97026816"/>
      </c:barChart>
      <c:catAx>
        <c:axId val="97020928"/>
        <c:scaling>
          <c:orientation val="maxMin"/>
        </c:scaling>
        <c:delete val="1"/>
        <c:axPos val="l"/>
        <c:numFmt formatCode="General" sourceLinked="1"/>
        <c:tickLblPos val="none"/>
        <c:crossAx val="97026816"/>
        <c:crosses val="autoZero"/>
        <c:auto val="1"/>
        <c:lblAlgn val="ctr"/>
        <c:lblOffset val="100"/>
      </c:catAx>
      <c:valAx>
        <c:axId val="97026816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97020928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320261438078E-2"/>
          <c:y val="2.5062656641604009E-3"/>
          <c:w val="0.91503267973856206"/>
          <c:h val="0.12030075187969934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2E-3"/>
          <c:y val="9.0163934426229511E-2"/>
          <c:w val="0.94925028835063441"/>
          <c:h val="0.91803278688524492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66FF"/>
            </a:solidFill>
            <a:ln w="11625">
              <a:noFill/>
              <a:prstDash val="solid"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0.55000000000000004</c:v>
                </c:pt>
                <c:pt idx="2" formatCode="0.0">
                  <c:v>2.65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1.1700000000000004</c:v>
                </c:pt>
                <c:pt idx="2" formatCode="0.0">
                  <c:v>1.75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5</c:v>
                </c:pt>
                <c:pt idx="2" formatCode="0.0">
                  <c:v>1.85</c:v>
                </c:pt>
              </c:numCache>
            </c:numRef>
          </c:val>
        </c:ser>
        <c:dLbls>
          <c:showVal val="1"/>
        </c:dLbls>
        <c:gapWidth val="60"/>
        <c:overlap val="-60"/>
        <c:axId val="63804544"/>
        <c:axId val="63806080"/>
      </c:barChart>
      <c:catAx>
        <c:axId val="63804544"/>
        <c:scaling>
          <c:orientation val="maxMin"/>
        </c:scaling>
        <c:delete val="1"/>
        <c:axPos val="b"/>
        <c:tickLblPos val="none"/>
        <c:crossAx val="63806080"/>
        <c:crosses val="autoZero"/>
        <c:auto val="1"/>
        <c:lblAlgn val="ctr"/>
        <c:lblOffset val="100"/>
      </c:catAx>
      <c:valAx>
        <c:axId val="63806080"/>
        <c:scaling>
          <c:orientation val="minMax"/>
          <c:max val="15"/>
          <c:min val="0"/>
        </c:scaling>
        <c:delete val="1"/>
        <c:axPos val="r"/>
        <c:numFmt formatCode="0.0" sourceLinked="1"/>
        <c:tickLblPos val="none"/>
        <c:crossAx val="63804544"/>
        <c:crosses val="autoZero"/>
        <c:crossBetween val="between"/>
      </c:valAx>
      <c:spPr>
        <a:noFill/>
        <a:ln w="2325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55E-3"/>
          <c:w val="0.54166666666666652"/>
          <c:h val="0.78688524590163866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</c:v>
                </c:pt>
                <c:pt idx="1">
                  <c:v>0.2</c:v>
                </c:pt>
                <c:pt idx="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46"/>
                </c:manualLayout>
              </c:layout>
              <c:dLblPos val="ctr"/>
              <c:showVal val="1"/>
            </c:dLbl>
            <c:dLbl>
              <c:idx val="6"/>
              <c:dLblPos val="ctr"/>
              <c:showVal val="1"/>
            </c:dLbl>
            <c:dLbl>
              <c:idx val="7"/>
              <c:dLblPos val="ctr"/>
              <c:showVal val="1"/>
            </c:dLbl>
            <c:dLbl>
              <c:idx val="8"/>
              <c:dLblPos val="ctr"/>
              <c:showVal val="1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0.9</c:v>
                </c:pt>
                <c:pt idx="1">
                  <c:v>0.8</c:v>
                </c:pt>
                <c:pt idx="2">
                  <c:v>0.95000000000000007</c:v>
                </c:pt>
              </c:numCache>
            </c:numRef>
          </c:val>
        </c:ser>
        <c:dLbls>
          <c:showVal val="1"/>
        </c:dLbls>
        <c:gapWidth val="60"/>
        <c:overlap val="100"/>
        <c:axId val="97436032"/>
        <c:axId val="97437568"/>
      </c:barChart>
      <c:catAx>
        <c:axId val="97436032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437568"/>
        <c:crosses val="autoZero"/>
        <c:auto val="1"/>
        <c:lblAlgn val="ctr"/>
        <c:lblOffset val="100"/>
        <c:tickLblSkip val="1"/>
        <c:tickMarkSkip val="1"/>
      </c:catAx>
      <c:valAx>
        <c:axId val="974375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7436032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47"/>
          <c:y val="0.80874316939890711"/>
          <c:w val="0.65021929824561464"/>
          <c:h val="0.19672131147540994"/>
        </c:manualLayout>
      </c:layout>
      <c:spPr>
        <a:noFill/>
        <a:ln w="23337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1231126596980355"/>
          <c:y val="1.285347043701802E-2"/>
          <c:w val="0.5505226480836235"/>
          <c:h val="0.90231362467866327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dLbls>
            <c:dLbl>
              <c:idx val="3"/>
              <c:layout>
                <c:manualLayout>
                  <c:x val="1.1205334670228689E-2"/>
                  <c:y val="6.4707157770901112E-3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(N=19)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0.5</c:v>
                </c:pt>
                <c:pt idx="1">
                  <c:v>0.4</c:v>
                </c:pt>
                <c:pt idx="2">
                  <c:v>0.47000000000000003</c:v>
                </c:pt>
                <c:pt idx="4">
                  <c:v>0.2</c:v>
                </c:pt>
                <c:pt idx="5">
                  <c:v>0.35000000000000003</c:v>
                </c:pt>
                <c:pt idx="6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dLbls>
            <c:dLbl>
              <c:idx val="4"/>
              <c:layout>
                <c:manualLayout>
                  <c:x val="7.4654695123995887E-3"/>
                  <c:y val="2.614513925483605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3.112922996458594E-2"/>
                  <c:y val="7.8909038337222098E-2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Mode val="edge"/>
                  <c:yMode val="edge"/>
                  <c:x val="0.64459930313588976"/>
                  <c:y val="0.7583547557840615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Mode val="edge"/>
                  <c:yMode val="edge"/>
                  <c:x val="0.29616724738675981"/>
                  <c:y val="0.5578406169665826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(N=19)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0.5</c:v>
                </c:pt>
                <c:pt idx="1">
                  <c:v>0.60000000000000009</c:v>
                </c:pt>
                <c:pt idx="2">
                  <c:v>0.53</c:v>
                </c:pt>
                <c:pt idx="4">
                  <c:v>0.8</c:v>
                </c:pt>
                <c:pt idx="5">
                  <c:v>0.65000000000000013</c:v>
                </c:pt>
                <c:pt idx="6">
                  <c:v>0.84000000000000008</c:v>
                </c:pt>
              </c:numCache>
            </c:numRef>
          </c:val>
        </c:ser>
        <c:dLbls>
          <c:showVal val="1"/>
        </c:dLbls>
        <c:gapWidth val="60"/>
        <c:overlap val="100"/>
        <c:axId val="97475200"/>
        <c:axId val="97481088"/>
      </c:barChart>
      <c:catAx>
        <c:axId val="97475200"/>
        <c:scaling>
          <c:orientation val="maxMin"/>
        </c:scaling>
        <c:axPos val="l"/>
        <c:numFmt formatCode="General" sourceLinked="1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481088"/>
        <c:crosses val="autoZero"/>
        <c:auto val="1"/>
        <c:lblAlgn val="ctr"/>
        <c:lblOffset val="100"/>
        <c:tickLblSkip val="1"/>
        <c:tickMarkSkip val="1"/>
      </c:catAx>
      <c:valAx>
        <c:axId val="9748108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7475200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583"/>
          <c:y val="0.91002570694087492"/>
          <c:w val="0.68873403019744484"/>
          <c:h val="9.2544987146529561E-2"/>
        </c:manualLayout>
      </c:layout>
      <c:spPr>
        <a:noFill/>
        <a:ln w="23341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3.0575539568345359E-2"/>
          <c:y val="1.9723865877712072E-3"/>
          <c:w val="0.97122302158273377"/>
          <c:h val="0.9230769230769225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0.95000000000000007</c:v>
                </c:pt>
                <c:pt idx="1">
                  <c:v>1</c:v>
                </c:pt>
                <c:pt idx="2">
                  <c:v>0.85000000000000009</c:v>
                </c:pt>
                <c:pt idx="3">
                  <c:v>0.9</c:v>
                </c:pt>
                <c:pt idx="4">
                  <c:v>0.85000000000000009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0.95000000000000007</c:v>
                </c:pt>
                <c:pt idx="3">
                  <c:v>0.73000000000000009</c:v>
                </c:pt>
                <c:pt idx="4">
                  <c:v>0.84000000000000008</c:v>
                </c:pt>
              </c:numCache>
            </c:numRef>
          </c:val>
        </c:ser>
        <c:dLbls>
          <c:showVal val="1"/>
        </c:dLbls>
        <c:gapWidth val="60"/>
        <c:axId val="97577600"/>
        <c:axId val="97657216"/>
      </c:barChart>
      <c:catAx>
        <c:axId val="9757760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657216"/>
        <c:crosses val="autoZero"/>
        <c:auto val="1"/>
        <c:lblAlgn val="ctr"/>
        <c:lblOffset val="100"/>
        <c:tickLblSkip val="1"/>
        <c:tickMarkSkip val="1"/>
      </c:catAx>
      <c:valAx>
        <c:axId val="9765721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7577600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20863309352518003"/>
          <c:y val="0.94871794871794746"/>
          <c:w val="0.6043165467625895"/>
          <c:h val="4.9309664694280123E-2"/>
        </c:manualLayout>
      </c:layout>
      <c:spPr>
        <a:noFill/>
        <a:ln w="25460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518518518518537"/>
          <c:y val="2.0661157024793424E-3"/>
          <c:w val="0.76190476190476186"/>
          <c:h val="0.8904958677685957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dLbls>
            <c:dLbl>
              <c:idx val="2"/>
              <c:layout>
                <c:manualLayout>
                  <c:x val="-4.3873275310283115E-2"/>
                  <c:y val="-2.0723672836166426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3.5527683408260791E-2"/>
                  <c:y val="-1.827186166622299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3.7793375575527761E-2"/>
                  <c:y val="-1.582005049627971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0.65000000000000013</c:v>
                </c:pt>
                <c:pt idx="1">
                  <c:v>0.5</c:v>
                </c:pt>
                <c:pt idx="3">
                  <c:v>0.70000000000000007</c:v>
                </c:pt>
                <c:pt idx="4">
                  <c:v>0.65000000000000013</c:v>
                </c:pt>
                <c:pt idx="6">
                  <c:v>0.65000000000000013</c:v>
                </c:pt>
                <c:pt idx="7">
                  <c:v>0.70000000000000007</c:v>
                </c:pt>
                <c:pt idx="9">
                  <c:v>0.75000000000000011</c:v>
                </c:pt>
                <c:pt idx="10">
                  <c:v>0.8</c:v>
                </c:pt>
                <c:pt idx="12">
                  <c:v>0.75000000000000011</c:v>
                </c:pt>
                <c:pt idx="13">
                  <c:v>0.65000000000000013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-2.6170718559169141E-3"/>
                  <c:y val="-1.827186166622299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4.6527548955371404E-3"/>
                  <c:y val="-1.582005049627971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0.35000000000000003</c:v>
                </c:pt>
                <c:pt idx="1">
                  <c:v>0.35000000000000003</c:v>
                </c:pt>
                <c:pt idx="3">
                  <c:v>0.30000000000000004</c:v>
                </c:pt>
                <c:pt idx="4">
                  <c:v>0.25</c:v>
                </c:pt>
                <c:pt idx="6">
                  <c:v>0.35000000000000003</c:v>
                </c:pt>
                <c:pt idx="7">
                  <c:v>0.15000000000000002</c:v>
                </c:pt>
                <c:pt idx="9">
                  <c:v>0.25</c:v>
                </c:pt>
                <c:pt idx="10">
                  <c:v>0.2</c:v>
                </c:pt>
                <c:pt idx="12">
                  <c:v>0.25</c:v>
                </c:pt>
                <c:pt idx="13">
                  <c:v>0.30000000000000004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Sheet1!$D$2:$D$19</c:f>
              <c:numCache>
                <c:formatCode>0%</c:formatCode>
                <c:ptCount val="14"/>
                <c:pt idx="1">
                  <c:v>0.15000000000000002</c:v>
                </c:pt>
                <c:pt idx="4">
                  <c:v>0.1</c:v>
                </c:pt>
                <c:pt idx="7">
                  <c:v>0.15000000000000002</c:v>
                </c:pt>
                <c:pt idx="13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0.97001763668430441"/>
                  <c:y val="-2.4470208773661305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.96472663139329906"/>
                  <c:y val="-1.375393479380026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4"/>
              </c:numCache>
            </c:numRef>
          </c:val>
        </c:ser>
        <c:dLbls>
          <c:showVal val="1"/>
        </c:dLbls>
        <c:gapWidth val="40"/>
        <c:overlap val="100"/>
        <c:axId val="97927168"/>
        <c:axId val="97928704"/>
      </c:barChart>
      <c:catAx>
        <c:axId val="97927168"/>
        <c:scaling>
          <c:orientation val="minMax"/>
        </c:scaling>
        <c:axPos val="l"/>
        <c:numFmt formatCode="General" sourceLinked="1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928704"/>
        <c:crosses val="autoZero"/>
        <c:auto val="1"/>
        <c:lblAlgn val="ctr"/>
        <c:lblOffset val="100"/>
        <c:tickLblSkip val="1"/>
        <c:tickMarkSkip val="1"/>
      </c:catAx>
      <c:valAx>
        <c:axId val="97928704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97927168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132231404958675"/>
          <c:w val="0.98589065255732"/>
          <c:h val="8.6776859504132248E-2"/>
        </c:manualLayout>
      </c:layout>
      <c:spPr>
        <a:solidFill>
          <a:schemeClr val="bg1"/>
        </a:solidFill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"/>
          <c:w val="0.6445846477392218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0.8500000000000002</c:v>
                </c:pt>
                <c:pt idx="1">
                  <c:v>0.1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0.8500000000000002</c:v>
                </c:pt>
                <c:pt idx="1">
                  <c:v>0.15000000000000005</c:v>
                </c:pt>
                <c:pt idx="2">
                  <c:v>0.05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0.8500000000000002</c:v>
                </c:pt>
                <c:pt idx="1">
                  <c:v>0.2</c:v>
                </c:pt>
                <c:pt idx="2">
                  <c:v>0.15000000000000005</c:v>
                </c:pt>
                <c:pt idx="3">
                  <c:v>0.1</c:v>
                </c:pt>
              </c:numCache>
            </c:numRef>
          </c:val>
        </c:ser>
        <c:dLbls>
          <c:showVal val="1"/>
        </c:dLbls>
        <c:gapWidth val="60"/>
        <c:axId val="68600576"/>
        <c:axId val="68602112"/>
      </c:barChart>
      <c:catAx>
        <c:axId val="68600576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8602112"/>
        <c:crosses val="autoZero"/>
        <c:auto val="1"/>
        <c:lblAlgn val="ctr"/>
        <c:lblOffset val="100"/>
        <c:tickLblSkip val="1"/>
        <c:tickMarkSkip val="1"/>
      </c:catAx>
      <c:valAx>
        <c:axId val="68602112"/>
        <c:scaling>
          <c:orientation val="minMax"/>
          <c:min val="0"/>
        </c:scaling>
        <c:delete val="1"/>
        <c:axPos val="t"/>
        <c:numFmt formatCode="0%" sourceLinked="1"/>
        <c:tickLblPos val="none"/>
        <c:crossAx val="68600576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58E-3"/>
          <c:w val="0.64353312302839161"/>
          <c:h val="7.5067024128686446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(N=18)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0.95000000000000018</c:v>
                </c:pt>
                <c:pt idx="1">
                  <c:v>1</c:v>
                </c:pt>
                <c:pt idx="2">
                  <c:v>0.94000000000000017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(N=18)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0.05</c:v>
                </c:pt>
                <c:pt idx="2" formatCode="0%">
                  <c:v>6.0000000000000019E-2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(N=18)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0973312"/>
        <c:axId val="70974848"/>
      </c:barChart>
      <c:catAx>
        <c:axId val="7097331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0974848"/>
        <c:crosses val="autoZero"/>
        <c:auto val="1"/>
        <c:lblAlgn val="ctr"/>
        <c:lblOffset val="100"/>
        <c:tickLblSkip val="1"/>
        <c:tickMarkSkip val="1"/>
      </c:catAx>
      <c:valAx>
        <c:axId val="7097484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097331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(N=18)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0.89</c:v>
                </c:pt>
                <c:pt idx="1">
                  <c:v>0.89</c:v>
                </c:pt>
                <c:pt idx="2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(N=18)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0.11</c:v>
                </c:pt>
                <c:pt idx="1">
                  <c:v>0.11</c:v>
                </c:pt>
                <c:pt idx="2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(N=19)</c:v>
                </c:pt>
                <c:pt idx="1">
                  <c:v>2011 (N=18)</c:v>
                </c:pt>
                <c:pt idx="2">
                  <c:v>2010 (N=18)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4921472"/>
        <c:axId val="74923008"/>
      </c:barChart>
      <c:catAx>
        <c:axId val="7492147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4923008"/>
        <c:crosses val="autoZero"/>
        <c:auto val="1"/>
        <c:lblAlgn val="ctr"/>
        <c:lblOffset val="100"/>
        <c:tickLblSkip val="1"/>
        <c:tickMarkSkip val="1"/>
      </c:catAx>
      <c:valAx>
        <c:axId val="7492300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492147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34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0.8500000000000002</c:v>
                </c:pt>
                <c:pt idx="1">
                  <c:v>0.25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</c:v>
                </c:pt>
                <c:pt idx="1">
                  <c:v>0.25</c:v>
                </c:pt>
                <c:pt idx="3">
                  <c:v>0.15000000000000005</c:v>
                </c:pt>
                <c:pt idx="4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</c:v>
                </c:pt>
                <c:pt idx="1">
                  <c:v>0.25</c:v>
                </c:pt>
                <c:pt idx="3">
                  <c:v>0.15000000000000005</c:v>
                </c:pt>
                <c:pt idx="4">
                  <c:v>0.1</c:v>
                </c:pt>
              </c:numCache>
            </c:numRef>
          </c:val>
        </c:ser>
        <c:dLbls>
          <c:showVal val="1"/>
        </c:dLbls>
        <c:gapWidth val="60"/>
        <c:axId val="75044736"/>
        <c:axId val="75046272"/>
      </c:barChart>
      <c:catAx>
        <c:axId val="75044736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5046272"/>
        <c:crosses val="autoZero"/>
        <c:auto val="1"/>
        <c:lblAlgn val="ctr"/>
        <c:lblOffset val="100"/>
        <c:tickLblSkip val="1"/>
        <c:tickMarkSkip val="1"/>
      </c:catAx>
      <c:valAx>
        <c:axId val="75046272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5044736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58E-3"/>
          <c:w val="0.64353312302839161"/>
          <c:h val="7.5067024128686446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0.95000000000000018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1.9048207476061241E-3"/>
                  <c:y val="6.3647630798182482E-3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7849216"/>
        <c:axId val="87953408"/>
      </c:barChart>
      <c:catAx>
        <c:axId val="87849216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953408"/>
        <c:crosses val="autoZero"/>
        <c:auto val="1"/>
        <c:lblAlgn val="ctr"/>
        <c:lblOffset val="100"/>
        <c:tickLblSkip val="1"/>
        <c:tickMarkSkip val="1"/>
      </c:catAx>
      <c:valAx>
        <c:axId val="8795340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849216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0.8500000000000002</c:v>
                </c:pt>
                <c:pt idx="1">
                  <c:v>0.9</c:v>
                </c:pt>
                <c:pt idx="2">
                  <c:v>0.94000000000000017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0.15000000000000005</c:v>
                </c:pt>
                <c:pt idx="1">
                  <c:v>0.1</c:v>
                </c:pt>
                <c:pt idx="2">
                  <c:v>6.0000000000000019E-2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7984000"/>
        <c:axId val="87985536"/>
      </c:barChart>
      <c:catAx>
        <c:axId val="8798400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985536"/>
        <c:crosses val="autoZero"/>
        <c:auto val="1"/>
        <c:lblAlgn val="ctr"/>
        <c:lblOffset val="100"/>
        <c:tickLblSkip val="1"/>
        <c:tickMarkSkip val="1"/>
      </c:catAx>
      <c:valAx>
        <c:axId val="8798553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984000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F05F57-C94C-475F-85EA-7DAED9C35809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5E2C94-2DF4-4ABB-9CFC-271B1624E0D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8E8C98-E692-444F-8E8F-09D8A62EE00C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07816F-5EB8-4B05-B9F9-2C31E3C5ACB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BC2A67-019F-43C0-821E-F11563A278FF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9C24E0-7ACA-4BC0-AB59-08B72620A367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9FE7A0-8947-40E6-A65C-AA8ADB665A03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C49A60C-8B27-40D1-A371-17DF35240EB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BC5C857-497E-4354-9B3C-745C661051C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413CFC0-060C-4FEC-96CC-F6B92A6E9D3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283968" y="4365625"/>
            <a:ext cx="4102795" cy="1439639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err="1" smtClean="0">
                <a:cs typeface="Tahoma" pitchFamily="34" charset="0"/>
              </a:rPr>
              <a:t>maciej.gerc@grupaiqs.pl</a:t>
            </a:r>
            <a:endParaRPr lang="pl-PL" dirty="0" smtClean="0">
              <a:cs typeface="Tahoma" pitchFamily="34" charset="0"/>
            </a:endParaRPr>
          </a:p>
          <a:p>
            <a:pPr>
              <a:defRPr/>
            </a:pPr>
            <a:r>
              <a:rPr lang="pl-PL" dirty="0" err="1" smtClean="0">
                <a:cs typeface="Tahoma" pitchFamily="34" charset="0"/>
              </a:rPr>
              <a:t>marta.openchowska@grupaiqs.pl</a:t>
            </a:r>
            <a:endParaRPr lang="pl-PL" dirty="0" smtClean="0">
              <a:cs typeface="Tahoma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9DD3D40-FA61-4A9D-92FE-85268E90B75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DAD3B13-7422-4986-8523-69FAF048B53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BC5D3A4-9810-4DDA-83EF-FC86233E63F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EF47FA4-1F3C-47D1-8622-499089FCCDE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B4A0D5C-BC16-4A19-B5A8-C293F860987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32E8514-E99E-430A-B1EC-CC840045E41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6CD6B6D-AF2C-4A72-AA79-612C09AA75B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8ACB61E-7886-4181-BE00-B1E688FDDB1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5219F9D-A1CC-46CA-91AE-A086017294A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15B1A57-C702-4A1D-B765-FBDDFAE2320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CE5DF9A-0325-4DD6-A24A-E60A6A43BE2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5F126F9-246C-49C3-AB98-C446E1F3815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F6AE97B-4A62-4890-AA4A-DCB87E855E4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F746AB1-37EC-4B50-9030-CAEE11D746E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F9E4FD2-7FEE-46E4-AB58-3ABEC067819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B04371B-EB59-480E-AB65-C77DDCBF478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1D7B15E-9F01-4C31-B565-4C24953C4B9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E2543B7-7F55-482A-A974-5EAA24BA619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9F3E43B-BCE1-42A4-9B02-50109C86E2F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D9793F1-F62B-47A0-80CE-87CB4CDF8E2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4B0059E-1540-4E79-BFD5-A7D322D10F3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1F52F6F-AF97-455B-AB4F-947D42A3716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2AE0F65-BC7A-4059-A078-F70137CD2CA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REMBERTÓW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7" name="Symbol zastępczy stop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Warszawa,  19 grudnia 2012</a:t>
            </a:r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0963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1E7BE6-05B9-48A2-8098-B7BC4DE6F381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l-PL" smtClean="0"/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Rembertów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(4)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123950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formularze / wnioski?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Rembertów</a:t>
            </a:r>
          </a:p>
        </p:txBody>
      </p:sp>
      <p:sp>
        <p:nvSpPr>
          <p:cNvPr id="4198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198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5C436B-FE55-493F-8D0B-63E7E1067950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l-PL" smtClean="0"/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formularze / wnioski 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968375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formularze / wnioski, które są na terenie urzędu są uporządkowane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Rembertów</a:t>
            </a:r>
          </a:p>
        </p:txBody>
      </p:sp>
      <p:sp>
        <p:nvSpPr>
          <p:cNvPr id="4301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301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45C6A0-4CFC-4BB6-A4B9-170955F518F1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l-PL" smtClean="0"/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000125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Gdzie znajdują się wzory wypełnionych formularzy / wniosków?</a:t>
            </a:r>
            <a:endParaRPr lang="en-GB" sz="120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Rembertów</a:t>
            </a:r>
          </a:p>
        </p:txBody>
      </p:sp>
      <p:sp>
        <p:nvSpPr>
          <p:cNvPr id="4403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403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CF477C-4222-4802-9937-D5C6CF759F6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l-PL" smtClean="0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(7)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684213" y="1609725"/>
            <a:ext cx="2649537" cy="4554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00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liczba blatów  stolików do pisania formularzy  wniosków jest wystarczająca?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liczba miejsc siedzących dla oczekujących jest wystarczająca?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są dostępne bezpłatne gazetki  wydawnictwa urzędu na terenie urzędu?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działa system numerkowy?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któryś z pracowników podszedł i zaoferował pomoc?</a:t>
            </a: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1083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4324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4" name="Symbol zastępczy stopki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Rembertów</a:t>
            </a:r>
          </a:p>
        </p:txBody>
      </p:sp>
      <p:sp>
        <p:nvSpPr>
          <p:cNvPr id="4608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608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7B4BAA-8668-4D7A-8682-86CA3629264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l-PL" smtClean="0"/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539750" y="3192463"/>
            <a:ext cx="2230438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 dirty="0"/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539750" y="3811588"/>
            <a:ext cx="2230438" cy="55403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539750" y="2303463"/>
            <a:ext cx="2220913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258888" y="5300663"/>
            <a:ext cx="1041400" cy="2651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539750" y="1538288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684213" y="5805488"/>
            <a:ext cx="2230437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4" name="Symbol zastępczy stopki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Urząd dzielnicy Rembertów</a:t>
            </a:r>
          </a:p>
        </p:txBody>
      </p:sp>
      <p:sp>
        <p:nvSpPr>
          <p:cNvPr id="4813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813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D3BA59-23AB-42A1-9F32-755AE5242F8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l-PL" smtClean="0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90575" y="3728065"/>
            <a:ext cx="3560763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+mj-lt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+mj-lt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220072" y="1209675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+mj-lt"/>
              </a:rPr>
              <a:t>Czy urzędnik przywitał Cię?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019675" y="1633538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Rembertów</a:t>
            </a:r>
          </a:p>
        </p:txBody>
      </p:sp>
      <p:sp>
        <p:nvSpPr>
          <p:cNvPr id="4915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915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9E8B4F-0E65-44D0-8D8D-CEE2B82FD45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l-PL" smtClean="0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742950" y="1462088"/>
            <a:ext cx="2757488" cy="4889500"/>
            <a:chOff x="468" y="921"/>
            <a:chExt cx="1737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639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uprzejmie Cię pożegnał?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4" name="Symbol zastępczy stopki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Spis treści</a:t>
            </a:r>
            <a:endParaRPr lang="pl-PL" dirty="0" smtClean="0"/>
          </a:p>
        </p:txBody>
      </p:sp>
      <p:sp>
        <p:nvSpPr>
          <p:cNvPr id="3277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277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EA4FEA-8E0C-4958-94DE-677B45FC992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-PL" smtClean="0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Rembertów</a:t>
            </a:r>
          </a:p>
        </p:txBody>
      </p:sp>
      <p:sp>
        <p:nvSpPr>
          <p:cNvPr id="5120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120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925ECF-AD8E-488E-BF7E-E23DD935F16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pl-PL" smtClean="0"/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357188" y="173355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357188" y="29321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631825" y="4098925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opuszczał stanowisko pracy w trakcie rozmowy z Tobą?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Rembertów</a:t>
            </a:r>
          </a:p>
        </p:txBody>
      </p:sp>
      <p:sp>
        <p:nvSpPr>
          <p:cNvPr id="5222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222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6906C1-AE7B-4569-B9F2-CD23939A4736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pl-PL" smtClean="0"/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6080125" y="989013"/>
            <a:ext cx="288448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1042988" y="989013"/>
            <a:ext cx="3376612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5661025" y="2279650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735013" y="2452688"/>
          <a:ext cx="54721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Urząd dzielnicy Rembertów</a:t>
            </a:r>
          </a:p>
        </p:txBody>
      </p:sp>
      <p:sp>
        <p:nvSpPr>
          <p:cNvPr id="5325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325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294AFA-C299-451B-B7B6-F2F271E5C68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pl-PL" smtClean="0"/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569520" y="1052513"/>
            <a:ext cx="36830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997520" y="1052513"/>
            <a:ext cx="330358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podczas wyjaśniania przedstawionej przez Ciebie sprawy...?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45038" y="2479675"/>
          <a:ext cx="4348162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682625" y="242252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117725" y="2155825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4" name="Symbol zastępczy stopki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Rembertów</a:t>
            </a:r>
          </a:p>
        </p:txBody>
      </p:sp>
      <p:sp>
        <p:nvSpPr>
          <p:cNvPr id="5529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5300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0D0B7D-FCED-43A3-943D-E4D9D66A278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pl-PL" smtClean="0"/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2951162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SPRAWY, O KTÓRYCH URZĘDNIK POINFORMOWAŁ SAM (bez dopytywania)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Rembertów</a:t>
            </a:r>
          </a:p>
        </p:txBody>
      </p:sp>
      <p:sp>
        <p:nvSpPr>
          <p:cNvPr id="5632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632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00C69C-8F49-4630-8DA3-E1813E9A26B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pl-PL" smtClean="0"/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525463" y="1019175"/>
            <a:ext cx="4262437" cy="8302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W jaki sposób urzędnik </a:t>
            </a:r>
            <a:r>
              <a:rPr lang="pl-PL" sz="1200" b="1" dirty="0"/>
              <a:t>SPONTANICZNIE</a:t>
            </a:r>
            <a:r>
              <a:rPr lang="pl-PL" sz="1200" dirty="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5561013" y="1019175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</a:t>
            </a:r>
            <a:r>
              <a:rPr lang="pl-PL" sz="1200" b="1"/>
              <a:t>PO</a:t>
            </a:r>
            <a:r>
              <a:rPr lang="pl-PL" sz="1200"/>
              <a:t> </a:t>
            </a:r>
            <a:r>
              <a:rPr lang="pl-PL" sz="1200" b="1"/>
              <a:t>DOPYTANIU</a:t>
            </a:r>
            <a:r>
              <a:rPr lang="pl-PL" sz="1200"/>
              <a:t> urzędnik... 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879975" y="2308225"/>
          <a:ext cx="4337050" cy="368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244475" y="2298700"/>
          <a:ext cx="4575175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Rembertów</a:t>
            </a:r>
          </a:p>
        </p:txBody>
      </p:sp>
      <p:sp>
        <p:nvSpPr>
          <p:cNvPr id="5734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734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AA3EC5-5677-4CF4-8307-6F60995B14BA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pl-PL" smtClean="0"/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723900" y="1052513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783138" y="1052513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 o terminie odpowiedzi na przedstawioną sprawę? 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37100" y="2111375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81038" y="2116138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162175" y="204787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Rembertów</a:t>
            </a:r>
          </a:p>
        </p:txBody>
      </p:sp>
      <p:sp>
        <p:nvSpPr>
          <p:cNvPr id="5837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837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081E68-DB9F-420F-B334-30EC8B5B9F0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pl-PL" smtClean="0"/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684213" y="3416300"/>
            <a:ext cx="2171700" cy="10160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684213" y="1646238"/>
            <a:ext cx="2171700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782638" y="5356225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podczas rozmowy odczuwałe(a)ś niechęć ze strony urzędnika?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98500" y="4975225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Rembertów</a:t>
            </a:r>
          </a:p>
        </p:txBody>
      </p:sp>
      <p:sp>
        <p:nvSpPr>
          <p:cNvPr id="5939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939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FE740B-6BF0-42CD-8E4D-B668E9D4C48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pl-PL" smtClean="0"/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525463" y="5183188"/>
            <a:ext cx="8413750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latin typeface="Arial" charset="0"/>
              </a:rPr>
              <a:t>Zsumowane odpowiedzi „zdecydowanie TAK” i „raczej TAK”</a:t>
            </a:r>
            <a:endParaRPr lang="en-GB" sz="120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568325" y="1843088"/>
            <a:ext cx="3338513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31354" y="1340768"/>
            <a:ext cx="27004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Rembertów</a:t>
            </a:r>
          </a:p>
        </p:txBody>
      </p:sp>
      <p:sp>
        <p:nvSpPr>
          <p:cNvPr id="6041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60420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D59718-DC84-4E95-AC4A-3A1BD99FC8A0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pl-PL" smtClean="0"/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31354" y="1620838"/>
            <a:ext cx="27004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661988" y="2139950"/>
            <a:ext cx="3325812" cy="3609975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379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2F5EDC-4326-48EC-842C-36D166D6E0F8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 smtClean="0"/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0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27.11.2012 - 10.12.2012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7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BAiSO             w urzędach dzielnicy: B</a:t>
            </a:r>
            <a:r>
              <a:rPr lang="en-US" sz="1200" dirty="0" err="1">
                <a:latin typeface="+mj-lt"/>
                <a:cs typeface="Arial" pitchFamily="34" charset="0"/>
              </a:rPr>
              <a:t>emowo</a:t>
            </a:r>
            <a:r>
              <a:rPr lang="pl-PL" sz="1200" dirty="0">
                <a:latin typeface="+mj-lt"/>
                <a:cs typeface="Arial" pitchFamily="34" charset="0"/>
              </a:rPr>
              <a:t>, Bi</a:t>
            </a:r>
            <a:r>
              <a:rPr lang="en-US" sz="1200" dirty="0" err="1">
                <a:latin typeface="+mj-lt"/>
                <a:cs typeface="Arial" pitchFamily="34" charset="0"/>
              </a:rPr>
              <a:t>ałołęka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Bielany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Ochota</a:t>
            </a:r>
            <a:r>
              <a:rPr lang="pl-PL" sz="1200" dirty="0">
                <a:latin typeface="+mj-lt"/>
                <a:cs typeface="Arial" pitchFamily="34" charset="0"/>
              </a:rPr>
              <a:t>, Praga </a:t>
            </a:r>
            <a:r>
              <a:rPr lang="en-US" sz="1200" dirty="0" err="1">
                <a:latin typeface="+mj-lt"/>
                <a:cs typeface="Arial" pitchFamily="34" charset="0"/>
              </a:rPr>
              <a:t>Południe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Praga</a:t>
            </a:r>
            <a:r>
              <a:rPr lang="en-US" sz="1200" dirty="0">
                <a:latin typeface="+mj-lt"/>
                <a:cs typeface="Arial" pitchFamily="34" charset="0"/>
              </a:rPr>
              <a:t> </a:t>
            </a:r>
            <a:r>
              <a:rPr lang="en-US" sz="1200">
                <a:latin typeface="+mj-lt"/>
                <a:cs typeface="Arial" pitchFamily="34" charset="0"/>
              </a:rPr>
              <a:t>Północ</a:t>
            </a:r>
            <a:r>
              <a:rPr lang="pl-PL" sz="1200">
                <a:latin typeface="+mj-lt"/>
                <a:cs typeface="Arial" pitchFamily="34" charset="0"/>
              </a:rPr>
              <a:t>, </a:t>
            </a:r>
            <a:r>
              <a:rPr lang="pl-PL" sz="1200" dirty="0">
                <a:latin typeface="+mj-lt"/>
                <a:cs typeface="Arial" pitchFamily="34" charset="0"/>
              </a:rPr>
              <a:t>Rembertów, Śródmieście, Targówek, Ursus, Ursynów, Wawer, Wesoła, Wilanów, Włochy, Wola,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4" name="Symbol zastępczy stopki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584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DD93BC-0C97-4BAC-A1ED-1F09314B43E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l-PL" smtClean="0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4" name="Symbol zastępczy stopki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Rembertów</a:t>
            </a:r>
          </a:p>
        </p:txBody>
      </p:sp>
      <p:sp>
        <p:nvSpPr>
          <p:cNvPr id="3789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789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3E8BAB-2B72-42BF-8A68-A42A6D6AFEF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l-PL" smtClean="0"/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(1)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360363" y="1504950"/>
            <a:ext cx="4025900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 CZAS OCZEKIWANIA NA OBSŁUGĘ PRZED PI/ WOM/ DELEGATURĄ BAiSO</a:t>
            </a:r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504950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>
                <a:solidFill>
                  <a:schemeClr val="accent1"/>
                </a:solidFill>
              </a:rPr>
              <a:t>FUNKCJONOWANIE URZĘDU</a:t>
            </a:r>
          </a:p>
        </p:txBody>
      </p:sp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908050" y="2022475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889000" y="1985963"/>
          <a:ext cx="7608888" cy="104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Rembertów</a:t>
            </a:r>
          </a:p>
        </p:txBody>
      </p:sp>
      <p:sp>
        <p:nvSpPr>
          <p:cNvPr id="3891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891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1FD4E5-ABF8-4407-8A03-EF34F285A6F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l-PL" smtClean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55650" y="908050"/>
            <a:ext cx="56261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Gdzie znajdują się </a:t>
            </a:r>
            <a:r>
              <a:rPr lang="pl-PL" sz="1200" u="sng"/>
              <a:t>karty informacyjne</a:t>
            </a:r>
            <a:r>
              <a:rPr lang="pl-PL" sz="1200"/>
              <a:t>?</a:t>
            </a:r>
            <a:endParaRPr lang="en-GB" sz="120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9939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008AFE-C1AB-4C7F-A64F-0BC71817405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l-PL" smtClean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7" y="3871913"/>
            <a:ext cx="7127875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200"/>
              <a:t>Czy </a:t>
            </a:r>
            <a:r>
              <a:rPr lang="pl-PL" sz="1200" u="sng"/>
              <a:t>karty informacyjne</a:t>
            </a:r>
            <a:r>
              <a:rPr lang="pl-PL" sz="1200"/>
              <a:t> 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2" y="1238250"/>
            <a:ext cx="641050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200"/>
              <a:t>Czy </a:t>
            </a:r>
            <a:r>
              <a:rPr lang="pl-PL" sz="1200" u="sng"/>
              <a:t>karty informacyjne</a:t>
            </a:r>
            <a:r>
              <a:rPr lang="pl-PL" sz="1200"/>
              <a:t>, które są na terenie urzędu są uporządkowane</a:t>
            </a:r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Rembertów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6841</TotalTime>
  <Words>1230</Words>
  <Application>Microsoft Office PowerPoint</Application>
  <PresentationFormat>Pokaz na ekranie (4:3)</PresentationFormat>
  <Paragraphs>251</Paragraphs>
  <Slides>30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REMBERTÓW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Rembertów</vt:lpstr>
      <vt:lpstr>Urząd dzielnicy Rembertów</vt:lpstr>
      <vt:lpstr>Urząd dzielnicy Rembertów</vt:lpstr>
      <vt:lpstr>Slajd 10</vt:lpstr>
      <vt:lpstr>Urząd dzielnicy Rembertów</vt:lpstr>
      <vt:lpstr>Urząd dzielnicy Rembertów</vt:lpstr>
      <vt:lpstr>Urząd dzielnicy Rembertów</vt:lpstr>
      <vt:lpstr>Wygląd zewnętrzny urzędnika i jego stanowisko pracy </vt:lpstr>
      <vt:lpstr>Urząd dzielnicy Rembertów</vt:lpstr>
      <vt:lpstr>Zachowanie urzędnika wobec interesanta </vt:lpstr>
      <vt:lpstr>Urząd dzielnicy Rembertów</vt:lpstr>
      <vt:lpstr>Urząd dzielnicy Rembertów</vt:lpstr>
      <vt:lpstr>Urzędnik - obsługa przedstawionej sprawy </vt:lpstr>
      <vt:lpstr>Urząd dzielnicy Rembertów</vt:lpstr>
      <vt:lpstr>Urząd dzielnicy Rembertów</vt:lpstr>
      <vt:lpstr>Urząd dzielnicy Rembertów</vt:lpstr>
      <vt:lpstr>Urzędnik - sposób załatwienia przedstawionej sprawy</vt:lpstr>
      <vt:lpstr>Urząd dzielnicy Rembertów</vt:lpstr>
      <vt:lpstr>Urząd dzielnicy Rembertów</vt:lpstr>
      <vt:lpstr>Urząd dzielnicy Rembertów</vt:lpstr>
      <vt:lpstr>Urząd dzielnicy Rembertów</vt:lpstr>
      <vt:lpstr>Urząd dzielnicy Rembertów</vt:lpstr>
      <vt:lpstr>Urząd dzielnicy Rembertów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mopenchowska</cp:lastModifiedBy>
  <cp:revision>901</cp:revision>
  <dcterms:created xsi:type="dcterms:W3CDTF">2011-07-08T14:47:09Z</dcterms:created>
  <dcterms:modified xsi:type="dcterms:W3CDTF">2013-02-20T10:48:09Z</dcterms:modified>
</cp:coreProperties>
</file>