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hart26.xml" ContentType="application/vnd.openxmlformats-officedocument.drawingml.char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17" r:id="rId2"/>
    <p:sldId id="796" r:id="rId3"/>
    <p:sldId id="798" r:id="rId4"/>
    <p:sldId id="800" r:id="rId5"/>
    <p:sldId id="832" r:id="rId6"/>
    <p:sldId id="837" r:id="rId7"/>
    <p:sldId id="833" r:id="rId8"/>
    <p:sldId id="834" r:id="rId9"/>
    <p:sldId id="835" r:id="rId10"/>
    <p:sldId id="838" r:id="rId11"/>
    <p:sldId id="839" r:id="rId12"/>
    <p:sldId id="840" r:id="rId13"/>
    <p:sldId id="841" r:id="rId14"/>
    <p:sldId id="842" r:id="rId15"/>
    <p:sldId id="843" r:id="rId16"/>
    <p:sldId id="844" r:id="rId17"/>
    <p:sldId id="845" r:id="rId18"/>
    <p:sldId id="848" r:id="rId19"/>
    <p:sldId id="851" r:id="rId20"/>
    <p:sldId id="846" r:id="rId21"/>
    <p:sldId id="852" r:id="rId22"/>
    <p:sldId id="853" r:id="rId23"/>
    <p:sldId id="854" r:id="rId24"/>
    <p:sldId id="849" r:id="rId25"/>
    <p:sldId id="855" r:id="rId26"/>
    <p:sldId id="856" r:id="rId27"/>
    <p:sldId id="857" r:id="rId28"/>
    <p:sldId id="859" r:id="rId29"/>
    <p:sldId id="860" r:id="rId30"/>
    <p:sldId id="485" r:id="rId31"/>
  </p:sldIdLst>
  <p:sldSz cx="9144000" cy="6858000" type="screen4x3"/>
  <p:notesSz cx="6789738" cy="99298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FF"/>
    <a:srgbClr val="AF000A"/>
    <a:srgbClr val="336600"/>
    <a:srgbClr val="0066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491" autoAdjust="0"/>
  </p:normalViewPr>
  <p:slideViewPr>
    <p:cSldViewPr snapToObjects="1" showGuides="1">
      <p:cViewPr>
        <p:scale>
          <a:sx n="75" d="100"/>
          <a:sy n="75" d="100"/>
        </p:scale>
        <p:origin x="-1068" y="-636"/>
      </p:cViewPr>
      <p:guideLst>
        <p:guide orient="horz" pos="4247"/>
        <p:guide orient="horz" pos="73"/>
        <p:guide orient="horz" pos="2568"/>
        <p:guide orient="horz" pos="4110"/>
        <p:guide orient="horz" pos="4065"/>
        <p:guide orient="horz" pos="107"/>
        <p:guide orient="horz" pos="527"/>
        <p:guide pos="476"/>
        <p:guide pos="1973"/>
        <p:guide pos="5329"/>
      </p:guideLst>
    </p:cSldViewPr>
  </p:slideViewPr>
  <p:outlineViewPr>
    <p:cViewPr>
      <p:scale>
        <a:sx n="33" d="100"/>
        <a:sy n="33" d="100"/>
      </p:scale>
      <p:origin x="0" y="33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2" d="100"/>
          <a:sy n="82" d="100"/>
        </p:scale>
        <p:origin x="-3180" y="-96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1534025374855853E-3"/>
          <c:y val="9.0163934426229511E-2"/>
          <c:w val="0.94925028835063441"/>
          <c:h val="0.91803278688524448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folHlink"/>
            </a:solidFill>
            <a:ln w="11641">
              <a:noFill/>
              <a:prstDash val="solid"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48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-60"/>
        <c:axId val="65526784"/>
        <c:axId val="65635456"/>
      </c:barChart>
      <c:catAx>
        <c:axId val="65526784"/>
        <c:scaling>
          <c:orientation val="maxMin"/>
        </c:scaling>
        <c:delete val="1"/>
        <c:axPos val="b"/>
        <c:tickLblPos val="none"/>
        <c:crossAx val="65635456"/>
        <c:crosses val="autoZero"/>
        <c:auto val="1"/>
        <c:lblAlgn val="ctr"/>
        <c:lblOffset val="100"/>
      </c:catAx>
      <c:valAx>
        <c:axId val="65635456"/>
        <c:scaling>
          <c:orientation val="minMax"/>
          <c:max val="15"/>
          <c:min val="0"/>
        </c:scaling>
        <c:delete val="1"/>
        <c:axPos val="r"/>
        <c:numFmt formatCode="General" sourceLinked="1"/>
        <c:tickLblPos val="none"/>
        <c:crossAx val="65526784"/>
        <c:crosses val="autoZero"/>
        <c:crossBetween val="between"/>
      </c:valAx>
      <c:spPr>
        <a:noFill/>
        <a:ln w="23282">
          <a:noFill/>
        </a:ln>
      </c:spPr>
    </c:plotArea>
    <c:legend>
      <c:legendPos val="r"/>
      <c:layout>
        <c:manualLayout>
          <c:xMode val="edge"/>
          <c:yMode val="edge"/>
          <c:x val="4.3829296424452095E-2"/>
          <c:y val="0"/>
          <c:w val="0.92848904267589505"/>
          <c:h val="0.39344262295082055"/>
        </c:manualLayout>
      </c:layout>
      <c:spPr>
        <a:noFill/>
        <a:ln w="23282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43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6824395373291301"/>
          <c:y val="8.8607594936708861E-2"/>
          <c:w val="0.67718191377497483"/>
          <c:h val="0.9135021097046393"/>
        </c:manualLayout>
      </c:layout>
      <c:barChart>
        <c:barDir val="bar"/>
        <c:grouping val="clustered"/>
        <c:ser>
          <c:idx val="5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45">
              <a:noFill/>
              <a:prstDash val="solid"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</c:v>
                </c:pt>
                <c:pt idx="1">
                  <c:v>0.2</c:v>
                </c:pt>
                <c:pt idx="3">
                  <c:v>0.15000000000000011</c:v>
                </c:pt>
                <c:pt idx="4">
                  <c:v>0.75000000000000044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0.2</c:v>
                </c:pt>
                <c:pt idx="1">
                  <c:v>0.3500000000000002</c:v>
                </c:pt>
                <c:pt idx="2">
                  <c:v>0.05</c:v>
                </c:pt>
                <c:pt idx="3">
                  <c:v>0.15000000000000011</c:v>
                </c:pt>
                <c:pt idx="4">
                  <c:v>0.5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1">
                  <c:v>0.15000000000000011</c:v>
                </c:pt>
                <c:pt idx="2">
                  <c:v>0.25</c:v>
                </c:pt>
                <c:pt idx="3">
                  <c:v>0.2</c:v>
                </c:pt>
                <c:pt idx="4">
                  <c:v>0.55000000000000004</c:v>
                </c:pt>
              </c:numCache>
            </c:numRef>
          </c:val>
        </c:ser>
        <c:dLbls>
          <c:showVal val="1"/>
        </c:dLbls>
        <c:gapWidth val="60"/>
        <c:axId val="123253120"/>
        <c:axId val="123544320"/>
      </c:barChart>
      <c:catAx>
        <c:axId val="123253120"/>
        <c:scaling>
          <c:orientation val="maxMin"/>
        </c:scaling>
        <c:axPos val="l"/>
        <c:numFmt formatCode="General" sourceLinked="1"/>
        <c:tickLblPos val="nextTo"/>
        <c:spPr>
          <a:ln w="2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23544320"/>
        <c:crosses val="autoZero"/>
        <c:auto val="1"/>
        <c:lblAlgn val="ctr"/>
        <c:lblOffset val="100"/>
        <c:tickLblSkip val="1"/>
        <c:tickMarkSkip val="1"/>
      </c:catAx>
      <c:valAx>
        <c:axId val="123544320"/>
        <c:scaling>
          <c:orientation val="minMax"/>
          <c:min val="0"/>
        </c:scaling>
        <c:delete val="1"/>
        <c:axPos val="t"/>
        <c:numFmt formatCode="0%" sourceLinked="1"/>
        <c:tickLblPos val="none"/>
        <c:crossAx val="123253120"/>
        <c:crosses val="autoZero"/>
        <c:crossBetween val="between"/>
      </c:valAx>
      <c:spPr>
        <a:noFill/>
        <a:ln w="23290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1097046413502173E-3"/>
          <c:w val="0.64353312302839161"/>
          <c:h val="5.9071729957805998E-2"/>
        </c:manualLayout>
      </c:layout>
      <c:spPr>
        <a:solidFill>
          <a:schemeClr val="bg1"/>
        </a:solidFill>
        <a:ln w="23290">
          <a:noFill/>
        </a:ln>
      </c:spPr>
      <c:txPr>
        <a:bodyPr/>
        <a:lstStyle/>
        <a:p>
          <a:pPr>
            <a:defRPr sz="100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25E-2"/>
          <c:w val="1"/>
          <c:h val="0.908925318761384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Sheet1!$B$2:$B$33</c:f>
              <c:numCache>
                <c:formatCode>0%</c:formatCode>
                <c:ptCount val="23"/>
                <c:pt idx="0">
                  <c:v>0.7000000000000004</c:v>
                </c:pt>
                <c:pt idx="1">
                  <c:v>0.75000000000000044</c:v>
                </c:pt>
                <c:pt idx="2">
                  <c:v>0.4</c:v>
                </c:pt>
                <c:pt idx="4">
                  <c:v>0.9500000000000004</c:v>
                </c:pt>
                <c:pt idx="5">
                  <c:v>1</c:v>
                </c:pt>
                <c:pt idx="6">
                  <c:v>0.9</c:v>
                </c:pt>
                <c:pt idx="8">
                  <c:v>0.9</c:v>
                </c:pt>
                <c:pt idx="9">
                  <c:v>1</c:v>
                </c:pt>
                <c:pt idx="10">
                  <c:v>0.85000000000000042</c:v>
                </c:pt>
                <c:pt idx="12">
                  <c:v>0.4</c:v>
                </c:pt>
                <c:pt idx="13">
                  <c:v>0.2</c:v>
                </c:pt>
                <c:pt idx="14">
                  <c:v>0.65000000000000058</c:v>
                </c:pt>
                <c:pt idx="16">
                  <c:v>0.9500000000000004</c:v>
                </c:pt>
                <c:pt idx="17">
                  <c:v>1</c:v>
                </c:pt>
                <c:pt idx="18">
                  <c:v>1</c:v>
                </c:pt>
                <c:pt idx="20">
                  <c:v>0.2</c:v>
                </c:pt>
                <c:pt idx="22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104">
              <a:noFill/>
            </a:ln>
          </c:spPr>
          <c:dLbls>
            <c:dLbl>
              <c:idx val="4"/>
              <c:layout>
                <c:manualLayout>
                  <c:x val="9.0809559582339522E-3"/>
                  <c:y val="9.7115065527172159E-4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2.3312014343604338E-2"/>
                  <c:y val="3.7514958804138582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9.0809559582339522E-3"/>
                  <c:y val="-2.1427084466962686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layout>
                <c:manualLayout>
                  <c:x val="2.3687845360944308E-2"/>
                  <c:y val="2.888648335187653E-3"/>
                </c:manualLayout>
              </c:layout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Sheet1!$C$2:$C$33</c:f>
              <c:numCache>
                <c:formatCode>0%</c:formatCode>
                <c:ptCount val="23"/>
                <c:pt idx="0">
                  <c:v>0.30000000000000021</c:v>
                </c:pt>
                <c:pt idx="1">
                  <c:v>0.25</c:v>
                </c:pt>
                <c:pt idx="2">
                  <c:v>0.60000000000000042</c:v>
                </c:pt>
                <c:pt idx="4">
                  <c:v>0.05</c:v>
                </c:pt>
                <c:pt idx="6">
                  <c:v>0.1</c:v>
                </c:pt>
                <c:pt idx="8">
                  <c:v>0.1</c:v>
                </c:pt>
                <c:pt idx="10">
                  <c:v>0.15000000000000011</c:v>
                </c:pt>
                <c:pt idx="12">
                  <c:v>0.60000000000000042</c:v>
                </c:pt>
                <c:pt idx="13">
                  <c:v>0.8</c:v>
                </c:pt>
                <c:pt idx="14">
                  <c:v>0.3500000000000002</c:v>
                </c:pt>
                <c:pt idx="16">
                  <c:v>0.05</c:v>
                </c:pt>
                <c:pt idx="20">
                  <c:v>0.8</c:v>
                </c:pt>
                <c:pt idx="21">
                  <c:v>1</c:v>
                </c:pt>
                <c:pt idx="22">
                  <c:v>0.9500000000000004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rgbClr val="969696"/>
            </a:solidFill>
            <a:ln w="23104">
              <a:noFill/>
            </a:ln>
          </c:spPr>
          <c:dLbls>
            <c:dLbl>
              <c:idx val="11"/>
              <c:layout>
                <c:manualLayout>
                  <c:x val="-0.1544528786282322"/>
                  <c:y val="5.2390645867128778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Sheet1!$D$2:$D$33</c:f>
              <c:numCache>
                <c:formatCode>General</c:formatCode>
                <c:ptCount val="23"/>
              </c:numCache>
            </c:numRef>
          </c:val>
        </c:ser>
        <c:dLbls>
          <c:showVal val="1"/>
        </c:dLbls>
        <c:gapWidth val="60"/>
        <c:overlap val="100"/>
        <c:axId val="128274432"/>
        <c:axId val="128276352"/>
      </c:barChart>
      <c:catAx>
        <c:axId val="128274432"/>
        <c:scaling>
          <c:orientation val="maxMin"/>
        </c:scaling>
        <c:delete val="1"/>
        <c:axPos val="l"/>
        <c:tickLblPos val="none"/>
        <c:crossAx val="128276352"/>
        <c:crosses val="autoZero"/>
        <c:auto val="1"/>
        <c:lblAlgn val="ctr"/>
        <c:lblOffset val="100"/>
      </c:catAx>
      <c:valAx>
        <c:axId val="12827635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128274432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9007891770011355"/>
          <c:y val="2.1008403361344541E-3"/>
          <c:w val="0.57384441939120734"/>
          <c:h val="0.9180672268907562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616">
              <a:noFill/>
            </a:ln>
          </c:spPr>
          <c:dLbls>
            <c:dLbl>
              <c:idx val="6"/>
              <c:layout>
                <c:manualLayout>
                  <c:x val="-0.59455934360691698"/>
                  <c:y val="6.2620444614317691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6799104006307051E-2"/>
                  <c:y val="6.5420898716075622E-3"/>
                </c:manualLayout>
              </c:layout>
              <c:spPr>
                <a:noFill/>
                <a:ln w="23616">
                  <a:noFill/>
                </a:ln>
              </c:spPr>
              <c:txPr>
                <a:bodyPr/>
                <a:lstStyle/>
                <a:p>
                  <a:pPr>
                    <a:defRPr sz="111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Sheet1!$B$2:$B$39</c:f>
              <c:numCache>
                <c:formatCode>0%</c:formatCode>
                <c:ptCount val="19"/>
                <c:pt idx="0">
                  <c:v>0.8</c:v>
                </c:pt>
                <c:pt idx="1">
                  <c:v>0.8500000002328274</c:v>
                </c:pt>
                <c:pt idx="2">
                  <c:v>0.85000000000000042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9">
                  <c:v>0.05</c:v>
                </c:pt>
                <c:pt idx="10">
                  <c:v>0.05</c:v>
                </c:pt>
                <c:pt idx="12">
                  <c:v>1</c:v>
                </c:pt>
                <c:pt idx="13">
                  <c:v>0.9</c:v>
                </c:pt>
                <c:pt idx="14">
                  <c:v>0.8</c:v>
                </c:pt>
                <c:pt idx="16">
                  <c:v>0.9</c:v>
                </c:pt>
                <c:pt idx="17">
                  <c:v>0.60000000000000042</c:v>
                </c:pt>
                <c:pt idx="18">
                  <c:v>0.8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616">
              <a:noFill/>
            </a:ln>
          </c:spPr>
          <c:dLbls>
            <c:dLbl>
              <c:idx val="4"/>
              <c:layout>
                <c:manualLayout>
                  <c:x val="0.85231116121758732"/>
                  <c:y val="1.500035083139106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0493116898561739E-2"/>
                  <c:y val="6.262044461431754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8.2309678700668003E-3"/>
                  <c:y val="-1.8612714729301686E-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9.7528615901000572E-3"/>
                  <c:y val="4.7212949456490981E-3"/>
                </c:manualLayout>
              </c:layout>
              <c:dLblPos val="ctr"/>
              <c:showVal val="1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Sheet1!$C$2:$C$39</c:f>
              <c:numCache>
                <c:formatCode>0%</c:formatCode>
                <c:ptCount val="19"/>
                <c:pt idx="0">
                  <c:v>0.05</c:v>
                </c:pt>
                <c:pt idx="1">
                  <c:v>0.15000000000000011</c:v>
                </c:pt>
                <c:pt idx="2">
                  <c:v>0.15000000000000011</c:v>
                </c:pt>
                <c:pt idx="8">
                  <c:v>1</c:v>
                </c:pt>
                <c:pt idx="9">
                  <c:v>0.9</c:v>
                </c:pt>
                <c:pt idx="10">
                  <c:v>0.9500000000000004</c:v>
                </c:pt>
                <c:pt idx="13">
                  <c:v>0.1</c:v>
                </c:pt>
                <c:pt idx="14">
                  <c:v>0.2</c:v>
                </c:pt>
                <c:pt idx="16">
                  <c:v>0.1</c:v>
                </c:pt>
                <c:pt idx="17">
                  <c:v>0.4</c:v>
                </c:pt>
                <c:pt idx="18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333333"/>
            </a:solidFill>
            <a:ln w="23616">
              <a:noFill/>
            </a:ln>
          </c:spPr>
          <c:dLbls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Sheet1!$D$2:$D$39</c:f>
              <c:numCache>
                <c:formatCode>General</c:formatCode>
                <c:ptCount val="19"/>
                <c:pt idx="0" formatCode="0%">
                  <c:v>0.15000000000000011</c:v>
                </c:pt>
                <c:pt idx="9" formatCode="0%">
                  <c:v>0.05</c:v>
                </c:pt>
              </c:numCache>
            </c:numRef>
          </c:val>
        </c:ser>
        <c:dLbls>
          <c:showVal val="1"/>
        </c:dLbls>
        <c:gapWidth val="60"/>
        <c:overlap val="100"/>
        <c:axId val="64392576"/>
        <c:axId val="64410752"/>
      </c:barChart>
      <c:catAx>
        <c:axId val="64392576"/>
        <c:scaling>
          <c:orientation val="maxMin"/>
        </c:scaling>
        <c:axPos val="l"/>
        <c:numFmt formatCode="General" sourceLinked="1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3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4410752"/>
        <c:crosses val="autoZero"/>
        <c:auto val="1"/>
        <c:lblAlgn val="ctr"/>
        <c:lblOffset val="100"/>
        <c:tickLblSkip val="1"/>
        <c:tickMarkSkip val="1"/>
      </c:catAx>
      <c:valAx>
        <c:axId val="6441075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64392576"/>
        <c:crosses val="autoZero"/>
        <c:crossBetween val="between"/>
        <c:majorUnit val="0.2"/>
      </c:valAx>
      <c:spPr>
        <a:noFill/>
        <a:ln w="23616">
          <a:noFill/>
        </a:ln>
      </c:spPr>
    </c:plotArea>
    <c:legend>
      <c:legendPos val="b"/>
      <c:layout>
        <c:manualLayout>
          <c:xMode val="edge"/>
          <c:yMode val="edge"/>
          <c:x val="0.31228861330327046"/>
          <c:y val="0.92647058823529416"/>
          <c:w val="0.66854565952649581"/>
          <c:h val="7.5630252100840331E-2"/>
        </c:manualLayout>
      </c:layout>
      <c:spPr>
        <a:noFill/>
        <a:ln w="23616">
          <a:noFill/>
        </a:ln>
      </c:spPr>
      <c:txPr>
        <a:bodyPr/>
        <a:lstStyle/>
        <a:p>
          <a:pPr>
            <a:defRPr sz="102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1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729818780889622"/>
          <c:y val="6.0606060606060623E-3"/>
          <c:w val="0.82866556836902805"/>
          <c:h val="0.569696969696969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rgbClr val="000080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(N=18)</c:v>
                </c:pt>
                <c:pt idx="1">
                  <c:v>2011 (N=12)</c:v>
                </c:pt>
                <c:pt idx="2">
                  <c:v>2010 (N=16)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0.78</c:v>
                </c:pt>
                <c:pt idx="1">
                  <c:v>0.8300000000000004</c:v>
                </c:pt>
                <c:pt idx="2">
                  <c:v>0.63000000000000045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rgbClr val="3366FF"/>
            </a:solidFill>
            <a:ln w="23382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80065897858319801"/>
                  <c:y val="0.73333333333333361"/>
                </c:manualLayout>
              </c:layout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6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7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(N=18)</c:v>
                </c:pt>
                <c:pt idx="1">
                  <c:v>2011 (N=12)</c:v>
                </c:pt>
                <c:pt idx="2">
                  <c:v>2010 (N=16)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0.17</c:v>
                </c:pt>
                <c:pt idx="2" formatCode="0%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rgbClr val="99CCFF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(N=18)</c:v>
                </c:pt>
                <c:pt idx="1">
                  <c:v>2011 (N=12)</c:v>
                </c:pt>
                <c:pt idx="2">
                  <c:v>2010 (N=16)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3"/>
                <c:pt idx="0">
                  <c:v>6.0000000000000032E-2</c:v>
                </c:pt>
                <c:pt idx="1">
                  <c:v>0.17</c:v>
                </c:pt>
                <c:pt idx="2">
                  <c:v>0.13</c:v>
                </c:pt>
              </c:numCache>
            </c:numRef>
          </c:val>
        </c:ser>
        <c:dLbls>
          <c:showVal val="1"/>
        </c:dLbls>
        <c:gapWidth val="60"/>
        <c:overlap val="100"/>
        <c:axId val="64520960"/>
        <c:axId val="64522496"/>
      </c:barChart>
      <c:catAx>
        <c:axId val="64520960"/>
        <c:scaling>
          <c:orientation val="maxMin"/>
        </c:scaling>
        <c:axPos val="l"/>
        <c:numFmt formatCode="General" sourceLinked="1"/>
        <c:tickLblPos val="nextTo"/>
        <c:spPr>
          <a:ln w="29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4522496"/>
        <c:crosses val="autoZero"/>
        <c:auto val="1"/>
        <c:lblAlgn val="ctr"/>
        <c:lblOffset val="100"/>
        <c:tickLblSkip val="1"/>
        <c:tickMarkSkip val="1"/>
      </c:catAx>
      <c:valAx>
        <c:axId val="6452249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64520960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933"/>
          <c:h val="0.29090909090909139"/>
        </c:manualLayout>
      </c:layout>
      <c:spPr>
        <a:noFill/>
        <a:ln w="23382">
          <a:noFill/>
        </a:ln>
      </c:spPr>
      <c:txPr>
        <a:bodyPr/>
        <a:lstStyle/>
        <a:p>
          <a:pPr>
            <a:defRPr sz="101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48931116389548795"/>
          <c:y val="0.10318949343339587"/>
          <c:w val="0.45130641330166343"/>
          <c:h val="0.898686679174484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CC"/>
            </a:solidFill>
            <a:ln w="12676">
              <a:solidFill>
                <a:schemeClr val="bg1"/>
              </a:solidFill>
              <a:prstDash val="solid"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0.85000000000000031</c:v>
                </c:pt>
                <c:pt idx="1">
                  <c:v>0.15000000000000008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0.9</c:v>
                </c:pt>
                <c:pt idx="1">
                  <c:v>0.05</c:v>
                </c:pt>
                <c:pt idx="3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0.5</c:v>
                </c:pt>
                <c:pt idx="1">
                  <c:v>0.15000000000000008</c:v>
                </c:pt>
                <c:pt idx="2">
                  <c:v>0.1</c:v>
                </c:pt>
                <c:pt idx="3">
                  <c:v>0.15000000000000008</c:v>
                </c:pt>
                <c:pt idx="4">
                  <c:v>0.1</c:v>
                </c:pt>
              </c:numCache>
            </c:numRef>
          </c:val>
        </c:ser>
        <c:dLbls>
          <c:showVal val="1"/>
        </c:dLbls>
        <c:gapWidth val="60"/>
        <c:axId val="64970752"/>
        <c:axId val="64972288"/>
      </c:barChart>
      <c:catAx>
        <c:axId val="64970752"/>
        <c:scaling>
          <c:orientation val="maxMin"/>
        </c:scaling>
        <c:axPos val="l"/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4972288"/>
        <c:crosses val="autoZero"/>
        <c:auto val="1"/>
        <c:lblAlgn val="ctr"/>
        <c:lblOffset val="100"/>
        <c:tickLblSkip val="1"/>
        <c:tickMarkSkip val="1"/>
      </c:catAx>
      <c:valAx>
        <c:axId val="6497228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64970752"/>
        <c:crosses val="autoZero"/>
        <c:crossBetween val="between"/>
        <c:majorUnit val="0.2"/>
      </c:valAx>
      <c:spPr>
        <a:noFill/>
        <a:ln w="25351">
          <a:noFill/>
        </a:ln>
      </c:spPr>
    </c:plotArea>
    <c:legend>
      <c:legendPos val="r"/>
      <c:layout>
        <c:manualLayout>
          <c:xMode val="edge"/>
          <c:yMode val="edge"/>
          <c:x val="0"/>
          <c:y val="1.3133208255159477E-2"/>
          <c:w val="0.99762470308788664"/>
          <c:h val="9.0056285178236634E-2"/>
        </c:manualLayout>
      </c:layout>
      <c:spPr>
        <a:noFill/>
        <a:ln w="25351">
          <a:noFill/>
        </a:ln>
      </c:spPr>
      <c:txPr>
        <a:bodyPr/>
        <a:lstStyle/>
        <a:p>
          <a:pPr>
            <a:defRPr sz="109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750000000000025"/>
          <c:y val="0.26943005181347152"/>
          <c:w val="0.81473214285714257"/>
          <c:h val="0.73575129533678885"/>
        </c:manualLayout>
      </c:layout>
      <c:barChart>
        <c:barDir val="bar"/>
        <c:grouping val="percentStacked"/>
        <c:ser>
          <c:idx val="1"/>
          <c:order val="0"/>
          <c:tx>
            <c:strRef>
              <c:f>Sheet1!$A$3</c:f>
              <c:strCache>
                <c:ptCount val="1"/>
                <c:pt idx="0">
                  <c:v>NIE OD RAZU i nie wyjaśnił przyczyny ani nie przeprosił</c:v>
                </c:pt>
              </c:strCache>
            </c:strRef>
          </c:tx>
          <c:spPr>
            <a:solidFill>
              <a:srgbClr val="333333"/>
            </a:solidFill>
            <a:ln w="23348">
              <a:noFill/>
            </a:ln>
          </c:spPr>
          <c:dLbls>
            <c:dLbl>
              <c:idx val="1"/>
              <c:layout>
                <c:manualLayout>
                  <c:x val="-0.8867375365396547"/>
                  <c:y val="-0.28311673652329544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735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3"/>
                <c:pt idx="0" formatCode="0%">
                  <c:v>0.1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rgbClr val="C0C0C0"/>
            </a:solidFill>
            <a:ln w="23348">
              <a:noFill/>
            </a:ln>
          </c:spPr>
          <c:dLbls>
            <c:dLbl>
              <c:idx val="0"/>
              <c:showVal val="1"/>
            </c:dLbl>
            <c:dLbl>
              <c:idx val="1"/>
              <c:layout>
                <c:manualLayout>
                  <c:x val="0.17633928571428595"/>
                  <c:y val="-5.7090713254854082E-3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0.15401785714285746"/>
                  <c:y val="-3.9822497040216146E-3"/>
                </c:manualLayout>
              </c:layout>
              <c:spPr>
                <a:noFill/>
                <a:ln w="23348">
                  <a:noFill/>
                </a:ln>
              </c:spPr>
              <c:txPr>
                <a:bodyPr/>
                <a:lstStyle/>
                <a:p>
                  <a:pPr>
                    <a:defRPr sz="919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accent1"/>
            </a:solidFill>
            <a:ln w="23348">
              <a:noFill/>
            </a:ln>
          </c:spPr>
          <c:dLbls>
            <c:dLbl>
              <c:idx val="0"/>
              <c:layout>
                <c:manualLayout>
                  <c:x val="5.3856166600722337E-2"/>
                  <c:y val="-1.2617835485923004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5.3508937652086606E-2"/>
                  <c:y val="-5.7090713254854524E-3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Sheet1!$B$5:$G$5</c:f>
              <c:numCache>
                <c:formatCode>0%</c:formatCode>
                <c:ptCount val="3"/>
                <c:pt idx="0">
                  <c:v>0.9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20"/>
        <c:overlap val="100"/>
        <c:axId val="65052672"/>
        <c:axId val="65054208"/>
      </c:barChart>
      <c:catAx>
        <c:axId val="65052672"/>
        <c:scaling>
          <c:orientation val="minMax"/>
        </c:scaling>
        <c:axPos val="l"/>
        <c:numFmt formatCode="General" sourceLinked="1"/>
        <c:tickLblPos val="nextTo"/>
        <c:spPr>
          <a:ln w="2334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5054208"/>
        <c:crosses val="autoZero"/>
        <c:auto val="1"/>
        <c:lblAlgn val="ctr"/>
        <c:lblOffset val="100"/>
        <c:tickLblSkip val="1"/>
        <c:tickMarkSkip val="1"/>
      </c:catAx>
      <c:valAx>
        <c:axId val="65054208"/>
        <c:scaling>
          <c:orientation val="minMax"/>
        </c:scaling>
        <c:delete val="1"/>
        <c:axPos val="b"/>
        <c:numFmt formatCode="0%" sourceLinked="1"/>
        <c:tickLblPos val="none"/>
        <c:crossAx val="65052672"/>
        <c:crosses val="autoZero"/>
        <c:crossBetween val="between"/>
      </c:valAx>
      <c:spPr>
        <a:noFill/>
        <a:ln w="23348">
          <a:noFill/>
        </a:ln>
      </c:spPr>
    </c:plotArea>
    <c:legend>
      <c:legendPos val="t"/>
      <c:layout>
        <c:manualLayout>
          <c:xMode val="edge"/>
          <c:yMode val="edge"/>
          <c:x val="1.3392857142857175E-2"/>
          <c:y val="0"/>
          <c:w val="0.9821428571428571"/>
          <c:h val="0.25906735751295334"/>
        </c:manualLayout>
      </c:layout>
      <c:spPr>
        <a:noFill/>
        <a:ln w="23348">
          <a:noFill/>
        </a:ln>
      </c:spPr>
      <c:txPr>
        <a:bodyPr/>
        <a:lstStyle/>
        <a:p>
          <a:pPr>
            <a:defRPr sz="846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8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625277161862527"/>
          <c:y val="0.26635514018691575"/>
          <c:w val="0.81374722838137581"/>
          <c:h val="0.69626168224299068"/>
        </c:manualLayout>
      </c:layout>
      <c:barChart>
        <c:barDir val="bar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rgbClr val="333333"/>
            </a:solidFill>
            <a:ln w="23586">
              <a:noFill/>
            </a:ln>
          </c:spPr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rgbClr val="C0C0C0"/>
            </a:solidFill>
            <a:ln w="23586">
              <a:noFill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3"/>
                <c:pt idx="0" formatCode="0%">
                  <c:v>0.1</c:v>
                </c:pt>
                <c:pt idx="2" formatCode="0%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dLbls>
            <c:dLbl>
              <c:idx val="0"/>
              <c:layout>
                <c:manualLayout>
                  <c:x val="5.1325757882971383E-2"/>
                  <c:y val="-1.7117029274472877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1.3631744579202021E-2"/>
                  <c:y val="-9.3289484937140003E-3"/>
                </c:manualLayout>
              </c:layout>
              <c:dLblPos val="ctr"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0.9</c:v>
                </c:pt>
                <c:pt idx="1">
                  <c:v>1</c:v>
                </c:pt>
                <c:pt idx="2">
                  <c:v>0.9</c:v>
                </c:pt>
              </c:numCache>
            </c:numRef>
          </c:val>
        </c:ser>
        <c:dLbls>
          <c:showVal val="1"/>
        </c:dLbls>
        <c:gapWidth val="20"/>
        <c:overlap val="100"/>
        <c:axId val="65072512"/>
        <c:axId val="65242240"/>
      </c:barChart>
      <c:catAx>
        <c:axId val="65072512"/>
        <c:scaling>
          <c:orientation val="minMax"/>
        </c:scaling>
        <c:axPos val="l"/>
        <c:numFmt formatCode="General" sourceLinked="1"/>
        <c:tickLblPos val="nextTo"/>
        <c:spPr>
          <a:ln w="235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8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5242240"/>
        <c:crosses val="autoZero"/>
        <c:auto val="1"/>
        <c:lblAlgn val="ctr"/>
        <c:lblOffset val="100"/>
        <c:tickLblSkip val="1"/>
        <c:tickMarkSkip val="1"/>
      </c:catAx>
      <c:valAx>
        <c:axId val="65242240"/>
        <c:scaling>
          <c:orientation val="minMax"/>
        </c:scaling>
        <c:delete val="1"/>
        <c:axPos val="b"/>
        <c:numFmt formatCode="0%" sourceLinked="1"/>
        <c:tickLblPos val="none"/>
        <c:crossAx val="65072512"/>
        <c:crosses val="autoZero"/>
        <c:crossBetween val="between"/>
      </c:valAx>
      <c:spPr>
        <a:noFill/>
        <a:ln w="23586">
          <a:noFill/>
        </a:ln>
      </c:spPr>
    </c:plotArea>
    <c:legend>
      <c:legendPos val="t"/>
      <c:layout>
        <c:manualLayout>
          <c:xMode val="edge"/>
          <c:yMode val="edge"/>
          <c:x val="6.6518847006651893E-3"/>
          <c:y val="0"/>
          <c:w val="0.98669623059866962"/>
          <c:h val="0.22429906542056074"/>
        </c:manualLayout>
      </c:layout>
      <c:spPr>
        <a:noFill/>
        <a:ln w="23586">
          <a:noFill/>
        </a:ln>
      </c:spPr>
      <c:txPr>
        <a:bodyPr/>
        <a:lstStyle/>
        <a:p>
          <a:pPr>
            <a:defRPr sz="1021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412">
              <a:noFill/>
            </a:ln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Sheet1!$B$2:$B$46</c:f>
              <c:numCache>
                <c:formatCode>0%</c:formatCode>
                <c:ptCount val="23"/>
                <c:pt idx="0">
                  <c:v>0.95000000000000029</c:v>
                </c:pt>
                <c:pt idx="1">
                  <c:v>0.8</c:v>
                </c:pt>
                <c:pt idx="2">
                  <c:v>0.9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8">
                  <c:v>0.1</c:v>
                </c:pt>
                <c:pt idx="9">
                  <c:v>0.05</c:v>
                </c:pt>
                <c:pt idx="10">
                  <c:v>0.1</c:v>
                </c:pt>
                <c:pt idx="13">
                  <c:v>0.05</c:v>
                </c:pt>
                <c:pt idx="17">
                  <c:v>0.1</c:v>
                </c:pt>
                <c:pt idx="18">
                  <c:v>0.35000000000000014</c:v>
                </c:pt>
                <c:pt idx="20">
                  <c:v>1</c:v>
                </c:pt>
                <c:pt idx="21">
                  <c:v>0.85000000000000031</c:v>
                </c:pt>
                <c:pt idx="22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412">
              <a:noFill/>
            </a:ln>
          </c:spPr>
          <c:dLbls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Sheet1!$C$2:$C$46</c:f>
              <c:numCache>
                <c:formatCode>0%</c:formatCode>
                <c:ptCount val="23"/>
                <c:pt idx="0">
                  <c:v>0.05</c:v>
                </c:pt>
                <c:pt idx="1">
                  <c:v>0.2</c:v>
                </c:pt>
                <c:pt idx="2">
                  <c:v>0.1</c:v>
                </c:pt>
                <c:pt idx="8">
                  <c:v>0.9</c:v>
                </c:pt>
                <c:pt idx="9">
                  <c:v>0.95000000000000029</c:v>
                </c:pt>
                <c:pt idx="10">
                  <c:v>0.9</c:v>
                </c:pt>
                <c:pt idx="12">
                  <c:v>1</c:v>
                </c:pt>
                <c:pt idx="13">
                  <c:v>0.95000000000000029</c:v>
                </c:pt>
                <c:pt idx="14">
                  <c:v>1</c:v>
                </c:pt>
                <c:pt idx="16">
                  <c:v>1</c:v>
                </c:pt>
                <c:pt idx="17">
                  <c:v>0.9</c:v>
                </c:pt>
                <c:pt idx="18">
                  <c:v>0.65000000000000036</c:v>
                </c:pt>
                <c:pt idx="21">
                  <c:v>0.15000000000000008</c:v>
                </c:pt>
                <c:pt idx="22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412">
              <a:noFill/>
            </a:ln>
          </c:spPr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23"/>
              </c:numCache>
            </c:numRef>
          </c:val>
        </c:ser>
        <c:gapWidth val="75"/>
        <c:overlap val="100"/>
        <c:axId val="65607552"/>
        <c:axId val="65609088"/>
      </c:barChart>
      <c:catAx>
        <c:axId val="65607552"/>
        <c:scaling>
          <c:orientation val="maxMin"/>
        </c:scaling>
        <c:axPos val="l"/>
        <c:numFmt formatCode="General" sourceLinked="1"/>
        <c:majorTickMark val="none"/>
        <c:tickLblPos val="nextTo"/>
        <c:spPr>
          <a:ln w="29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5609088"/>
        <c:crosses val="autoZero"/>
        <c:auto val="1"/>
        <c:lblAlgn val="ctr"/>
        <c:lblOffset val="100"/>
        <c:tickLblSkip val="1"/>
        <c:tickMarkSkip val="1"/>
      </c:catAx>
      <c:valAx>
        <c:axId val="65609088"/>
        <c:scaling>
          <c:orientation val="minMax"/>
          <c:max val="1"/>
          <c:min val="0"/>
        </c:scaling>
        <c:axPos val="t"/>
        <c:numFmt formatCode="0%" sourceLinked="1"/>
        <c:majorTickMark val="none"/>
        <c:tickLblPos val="none"/>
        <c:spPr>
          <a:ln w="9525">
            <a:noFill/>
          </a:ln>
        </c:spPr>
        <c:crossAx val="65607552"/>
        <c:crosses val="autoZero"/>
        <c:crossBetween val="between"/>
        <c:majorUnit val="0.2"/>
      </c:valAx>
      <c:spPr>
        <a:noFill/>
        <a:ln w="23412">
          <a:noFill/>
        </a:ln>
      </c:spPr>
    </c:plotArea>
    <c:legend>
      <c:legendPos val="b"/>
      <c:layout>
        <c:manualLayout>
          <c:xMode val="edge"/>
          <c:yMode val="edge"/>
          <c:x val="0.12376802540965691"/>
          <c:y val="0.92056147575192659"/>
          <c:w val="0.729481868547877"/>
          <c:h val="4.1747122599074399E-2"/>
        </c:manualLayout>
      </c:layout>
    </c:legend>
    <c:plotVisOnly val="1"/>
    <c:dispBlanksAs val="gap"/>
  </c:chart>
  <c:spPr>
    <a:noFill/>
    <a:ln>
      <a:noFill/>
    </a:ln>
  </c:spPr>
  <c:txPr>
    <a:bodyPr/>
    <a:lstStyle/>
    <a:p>
      <a:pPr>
        <a:defRPr sz="106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4738510301109378"/>
          <c:y val="2.3094688221709011E-3"/>
          <c:w val="0.79397781299524561"/>
          <c:h val="0.909930715935334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73">
              <a:noFill/>
            </a:ln>
          </c:spPr>
          <c:dLbls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(N=20)</c:v>
                </c:pt>
                <c:pt idx="2">
                  <c:v>2010 (N=18)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(N=18)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(N=18)</c:v>
                </c:pt>
              </c:strCache>
            </c:strRef>
          </c:cat>
          <c:val>
            <c:numRef>
              <c:f>Sheet1!$B$2:$B$22</c:f>
              <c:numCache>
                <c:formatCode>0%</c:formatCode>
                <c:ptCount val="11"/>
                <c:pt idx="0">
                  <c:v>0.75000000000000033</c:v>
                </c:pt>
                <c:pt idx="1">
                  <c:v>0.70000000000000029</c:v>
                </c:pt>
                <c:pt idx="2">
                  <c:v>0.44</c:v>
                </c:pt>
                <c:pt idx="4">
                  <c:v>0.95000000000000029</c:v>
                </c:pt>
                <c:pt idx="5">
                  <c:v>0.95000000000000029</c:v>
                </c:pt>
                <c:pt idx="6">
                  <c:v>1</c:v>
                </c:pt>
                <c:pt idx="8">
                  <c:v>0.05</c:v>
                </c:pt>
                <c:pt idx="9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2.531518820263074E-3"/>
                  <c:y val="1.5802355804497065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6999849895782099E-2"/>
                  <c:y val="6.228577351714048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2648780293227359E-2"/>
                  <c:y val="-2.7357790885252716E-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1.7382838824928283E-2"/>
                  <c:y val="2.8926698495814682E-3"/>
                </c:manualLayout>
              </c:layout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(N=20)</c:v>
                </c:pt>
                <c:pt idx="2">
                  <c:v>2010 (N=18)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(N=18)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(N=18)</c:v>
                </c:pt>
              </c:strCache>
            </c:strRef>
          </c:cat>
          <c:val>
            <c:numRef>
              <c:f>Sheet1!$C$2:$C$22</c:f>
              <c:numCache>
                <c:formatCode>0%</c:formatCode>
                <c:ptCount val="11"/>
                <c:pt idx="0">
                  <c:v>0.25</c:v>
                </c:pt>
                <c:pt idx="1">
                  <c:v>0.30000000000000016</c:v>
                </c:pt>
                <c:pt idx="2">
                  <c:v>0.56000000000000005</c:v>
                </c:pt>
                <c:pt idx="4">
                  <c:v>0.05</c:v>
                </c:pt>
                <c:pt idx="5">
                  <c:v>0.05</c:v>
                </c:pt>
                <c:pt idx="8">
                  <c:v>0.95000000000000029</c:v>
                </c:pt>
                <c:pt idx="9">
                  <c:v>0.95000000000000029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6513470681458113"/>
                  <c:y val="4.9455472095045472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Mode val="edge"/>
                  <c:yMode val="edge"/>
                  <c:x val="0.59587955625990563"/>
                  <c:y val="0.48036951501154784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(N=20)</c:v>
                </c:pt>
                <c:pt idx="2">
                  <c:v>2010 (N=18)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(N=18)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(N=18)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11"/>
              </c:numCache>
            </c:numRef>
          </c:val>
        </c:ser>
        <c:dLbls>
          <c:showVal val="1"/>
        </c:dLbls>
        <c:gapWidth val="60"/>
        <c:overlap val="100"/>
        <c:axId val="65742720"/>
        <c:axId val="65744256"/>
      </c:barChart>
      <c:catAx>
        <c:axId val="65742720"/>
        <c:scaling>
          <c:orientation val="maxMin"/>
        </c:scaling>
        <c:axPos val="l"/>
        <c:numFmt formatCode="General" sourceLinked="1"/>
        <c:tickLblPos val="nextTo"/>
        <c:spPr>
          <a:ln w="290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5744256"/>
        <c:crosses val="autoZero"/>
        <c:auto val="1"/>
        <c:lblAlgn val="ctr"/>
        <c:lblOffset val="100"/>
        <c:tickLblSkip val="1"/>
        <c:tickMarkSkip val="1"/>
      </c:catAx>
      <c:valAx>
        <c:axId val="6574425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65742720"/>
        <c:crosses val="autoZero"/>
        <c:crossBetween val="between"/>
        <c:majorUnit val="0.2"/>
      </c:valAx>
      <c:spPr>
        <a:noFill/>
        <a:ln w="23273">
          <a:noFill/>
        </a:ln>
      </c:spPr>
    </c:plotArea>
    <c:legend>
      <c:legendPos val="b"/>
      <c:layout/>
      <c:txPr>
        <a:bodyPr/>
        <a:lstStyle/>
        <a:p>
          <a:pPr>
            <a:defRPr sz="1000"/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7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31529866956285646"/>
          <c:y val="5.942275042444839E-2"/>
          <c:w val="0.67723866413250078"/>
          <c:h val="0.79796264855687604"/>
        </c:manualLayout>
      </c:layout>
      <c:barChart>
        <c:barDir val="col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333333"/>
            </a:solidFill>
            <a:ln w="14887">
              <a:noFill/>
            </a:ln>
          </c:spPr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(N=18)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0.05</c:v>
                </c:pt>
                <c:pt idx="1">
                  <c:v>0.05</c:v>
                </c:pt>
                <c:pt idx="2">
                  <c:v>6.0000000000000026E-2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14887">
              <a:noFill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(N=18)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0.70000000000000029</c:v>
                </c:pt>
                <c:pt idx="1">
                  <c:v>0.70000000000000029</c:v>
                </c:pt>
                <c:pt idx="2">
                  <c:v>0.67000000000000048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dLbls>
            <c:dLbl>
              <c:idx val="0"/>
              <c:layout>
                <c:manualLayout>
                  <c:x val="1.0405225096348445E-2"/>
                  <c:y val="-1.7134391838927222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3.564476355664396E-3"/>
                  <c:y val="-2.0699848061514356E-2"/>
                </c:manualLayout>
              </c:layout>
              <c:dLblPos val="ctr"/>
              <c:showVal val="1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(N=18)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0.25</c:v>
                </c:pt>
                <c:pt idx="1">
                  <c:v>0.25</c:v>
                </c:pt>
                <c:pt idx="2">
                  <c:v>0.28000000000000008</c:v>
                </c:pt>
              </c:numCache>
            </c:numRef>
          </c:val>
        </c:ser>
        <c:dLbls>
          <c:showVal val="1"/>
        </c:dLbls>
        <c:gapWidth val="20"/>
        <c:overlap val="100"/>
        <c:axId val="65853312"/>
        <c:axId val="65854848"/>
      </c:barChart>
      <c:catAx>
        <c:axId val="65853312"/>
        <c:scaling>
          <c:orientation val="minMax"/>
        </c:scaling>
        <c:axPos val="b"/>
        <c:numFmt formatCode="General" sourceLinked="1"/>
        <c:tickLblPos val="nextTo"/>
        <c:spPr>
          <a:ln w="148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5854848"/>
        <c:crosses val="autoZero"/>
        <c:auto val="1"/>
        <c:lblAlgn val="ctr"/>
        <c:lblOffset val="100"/>
        <c:tickLblSkip val="1"/>
        <c:tickMarkSkip val="1"/>
      </c:catAx>
      <c:valAx>
        <c:axId val="65854848"/>
        <c:scaling>
          <c:orientation val="minMax"/>
        </c:scaling>
        <c:delete val="1"/>
        <c:axPos val="l"/>
        <c:numFmt formatCode="0%" sourceLinked="1"/>
        <c:tickLblPos val="none"/>
        <c:crossAx val="65853312"/>
        <c:crosses val="autoZero"/>
        <c:crossBetween val="between"/>
      </c:valAx>
      <c:spPr>
        <a:noFill/>
        <a:ln w="14887">
          <a:noFill/>
        </a:ln>
      </c:spPr>
    </c:plotArea>
    <c:legend>
      <c:legendPos val="l"/>
      <c:layout>
        <c:manualLayout>
          <c:xMode val="edge"/>
          <c:yMode val="edge"/>
          <c:x val="4.1044776119402965E-2"/>
          <c:y val="0.23938879456706325"/>
          <c:w val="0.28358208955223935"/>
          <c:h val="0.32937181663837062"/>
        </c:manualLayout>
      </c:layout>
      <c:spPr>
        <a:noFill/>
        <a:ln w="14887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2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1534025374855847E-3"/>
          <c:y val="9.0163934426229511E-2"/>
          <c:w val="0.94925028835063441"/>
          <c:h val="0.91803278688524448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folHlink"/>
            </a:solidFill>
            <a:ln w="11625">
              <a:noFill/>
              <a:prstDash val="solid"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0.45</c:v>
                </c:pt>
                <c:pt idx="2" formatCode="0.0">
                  <c:v>2.7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2.4</c:v>
                </c:pt>
                <c:pt idx="2" formatCode="0.0">
                  <c:v>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2</c:v>
                </c:pt>
                <c:pt idx="2" formatCode="0.0">
                  <c:v>4.0999999999999996</c:v>
                </c:pt>
              </c:numCache>
            </c:numRef>
          </c:val>
        </c:ser>
        <c:dLbls>
          <c:showVal val="1"/>
        </c:dLbls>
        <c:gapWidth val="60"/>
        <c:overlap val="-60"/>
        <c:axId val="71716224"/>
        <c:axId val="73115136"/>
      </c:barChart>
      <c:catAx>
        <c:axId val="71716224"/>
        <c:scaling>
          <c:orientation val="maxMin"/>
        </c:scaling>
        <c:delete val="1"/>
        <c:axPos val="b"/>
        <c:tickLblPos val="none"/>
        <c:crossAx val="73115136"/>
        <c:crosses val="autoZero"/>
        <c:auto val="1"/>
        <c:lblAlgn val="ctr"/>
        <c:lblOffset val="100"/>
      </c:catAx>
      <c:valAx>
        <c:axId val="73115136"/>
        <c:scaling>
          <c:orientation val="minMax"/>
          <c:max val="15"/>
          <c:min val="0"/>
        </c:scaling>
        <c:delete val="1"/>
        <c:axPos val="r"/>
        <c:numFmt formatCode="0.0" sourceLinked="1"/>
        <c:tickLblPos val="none"/>
        <c:crossAx val="71716224"/>
        <c:crosses val="autoZero"/>
        <c:crossBetween val="between"/>
      </c:valAx>
      <c:spPr>
        <a:noFill/>
        <a:ln w="2325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53606237816769"/>
          <c:y val="0.11019283746556474"/>
          <c:w val="0.74658869395711502"/>
          <c:h val="0.892561983471074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4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0.60000000000000031</c:v>
                </c:pt>
                <c:pt idx="1">
                  <c:v>0.35000000000000014</c:v>
                </c:pt>
                <c:pt idx="3">
                  <c:v>0.05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0.45</c:v>
                </c:pt>
                <c:pt idx="1">
                  <c:v>0.45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0.5</c:v>
                </c:pt>
                <c:pt idx="1">
                  <c:v>0.25</c:v>
                </c:pt>
                <c:pt idx="3">
                  <c:v>0.25</c:v>
                </c:pt>
              </c:numCache>
            </c:numRef>
          </c:val>
        </c:ser>
        <c:dLbls>
          <c:showVal val="1"/>
        </c:dLbls>
        <c:gapWidth val="60"/>
        <c:axId val="66123264"/>
        <c:axId val="66124800"/>
      </c:barChart>
      <c:catAx>
        <c:axId val="66123264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6124800"/>
        <c:crosses val="autoZero"/>
        <c:auto val="1"/>
        <c:lblAlgn val="ctr"/>
        <c:lblOffset val="100"/>
        <c:tickLblSkip val="1"/>
        <c:tickMarkSkip val="1"/>
      </c:catAx>
      <c:valAx>
        <c:axId val="6612480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66123264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0"/>
          <c:y val="0"/>
          <c:w val="0.99805068226120852"/>
          <c:h val="9.5534205013364182E-2"/>
        </c:manualLayout>
      </c:layout>
      <c:spPr>
        <a:noFill/>
        <a:ln w="25467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2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2376645580362468"/>
          <c:y val="0.12531328320802004"/>
          <c:w val="0.67623354419637549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26">
              <a:noFill/>
              <a:prstDash val="solid"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0.15000000000000008</c:v>
                </c:pt>
                <c:pt idx="1">
                  <c:v>0.2</c:v>
                </c:pt>
                <c:pt idx="3">
                  <c:v>0.65000000000000036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51">
              <a:noFill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8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1">
                  <c:v>0.05</c:v>
                </c:pt>
                <c:pt idx="2">
                  <c:v>0.30000000000000016</c:v>
                </c:pt>
                <c:pt idx="3">
                  <c:v>0.70000000000000029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51">
              <a:noFill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 formatCode="0%">
                  <c:v>0.15000000000000008</c:v>
                </c:pt>
                <c:pt idx="2" formatCode="0%">
                  <c:v>0.1</c:v>
                </c:pt>
                <c:pt idx="3" formatCode="0%">
                  <c:v>0.75000000000000033</c:v>
                </c:pt>
              </c:numCache>
            </c:numRef>
          </c:val>
        </c:ser>
        <c:dLbls>
          <c:showVal val="1"/>
        </c:dLbls>
        <c:gapWidth val="60"/>
        <c:axId val="71689728"/>
        <c:axId val="71691264"/>
      </c:barChart>
      <c:catAx>
        <c:axId val="71689728"/>
        <c:scaling>
          <c:orientation val="maxMin"/>
        </c:scaling>
        <c:axPos val="l"/>
        <c:numFmt formatCode="General" sourceLinked="1"/>
        <c:tickLblPos val="nextTo"/>
        <c:spPr>
          <a:ln w="31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1691264"/>
        <c:crosses val="autoZero"/>
        <c:auto val="1"/>
        <c:lblAlgn val="ctr"/>
        <c:lblOffset val="100"/>
        <c:tickLblSkip val="1"/>
        <c:tickMarkSkip val="1"/>
      </c:catAx>
      <c:valAx>
        <c:axId val="7169126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1689728"/>
        <c:crosses val="autoZero"/>
        <c:crossBetween val="between"/>
        <c:majorUnit val="0.2"/>
      </c:valAx>
      <c:spPr>
        <a:noFill/>
        <a:ln w="2545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7712418300653597"/>
          <c:y val="0.12531328320802004"/>
          <c:w val="0.48432721546170371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5"/>
                <c:pt idx="0" formatCode="0%">
                  <c:v>0.95000000000000029</c:v>
                </c:pt>
                <c:pt idx="2" formatCode="0%">
                  <c:v>0.1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5"/>
                <c:pt idx="0" formatCode="0%">
                  <c:v>0.85000000000000031</c:v>
                </c:pt>
                <c:pt idx="2" formatCode="0%">
                  <c:v>0.1</c:v>
                </c:pt>
                <c:pt idx="3" formatCode="0%">
                  <c:v>0.1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5"/>
                <c:pt idx="0">
                  <c:v>0.85000000000000031</c:v>
                </c:pt>
                <c:pt idx="1">
                  <c:v>0.15000000000000008</c:v>
                </c:pt>
                <c:pt idx="2">
                  <c:v>0.05</c:v>
                </c:pt>
                <c:pt idx="4">
                  <c:v>0.1</c:v>
                </c:pt>
              </c:numCache>
            </c:numRef>
          </c:val>
        </c:ser>
        <c:dLbls>
          <c:showVal val="1"/>
        </c:dLbls>
        <c:gapWidth val="60"/>
        <c:axId val="71758592"/>
        <c:axId val="71760128"/>
      </c:barChart>
      <c:catAx>
        <c:axId val="71758592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1760128"/>
        <c:crosses val="autoZero"/>
        <c:auto val="1"/>
        <c:lblAlgn val="ctr"/>
        <c:lblOffset val="100"/>
        <c:tickLblSkip val="1"/>
        <c:tickMarkSkip val="1"/>
      </c:catAx>
      <c:valAx>
        <c:axId val="7176012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1758592"/>
        <c:crosses val="autoZero"/>
        <c:crossBetween val="between"/>
        <c:majorUnit val="0.2"/>
      </c:valAx>
      <c:spPr>
        <a:noFill/>
        <a:ln w="2539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4640522875816993"/>
          <c:y val="0.63953488372093026"/>
          <c:w val="0.52941176470588236"/>
          <c:h val="0.37209302325581445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699">
              <a:noFill/>
              <a:prstDash val="solid"/>
            </a:ln>
          </c:spPr>
          <c:dLbls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sz="2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Val val="1"/>
        </c:dLbls>
        <c:gapWidth val="60"/>
        <c:axId val="73313280"/>
        <c:axId val="73315072"/>
      </c:barChart>
      <c:catAx>
        <c:axId val="73313280"/>
        <c:scaling>
          <c:orientation val="maxMin"/>
        </c:scaling>
        <c:delete val="1"/>
        <c:axPos val="l"/>
        <c:numFmt formatCode="General" sourceLinked="1"/>
        <c:tickLblPos val="none"/>
        <c:crossAx val="73315072"/>
        <c:crosses val="autoZero"/>
        <c:auto val="1"/>
        <c:lblAlgn val="ctr"/>
        <c:lblOffset val="100"/>
      </c:catAx>
      <c:valAx>
        <c:axId val="73315072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73313280"/>
        <c:crosses val="autoZero"/>
        <c:crossBetween val="between"/>
        <c:majorUnit val="0.2"/>
      </c:valAx>
      <c:spPr>
        <a:noFill/>
        <a:ln w="25398">
          <a:noFill/>
        </a:ln>
      </c:spPr>
    </c:plotArea>
    <c:legend>
      <c:legendPos val="t"/>
      <c:layout>
        <c:manualLayout>
          <c:xMode val="edge"/>
          <c:yMode val="edge"/>
          <c:x val="8.496732026143812E-2"/>
          <c:y val="1.1627906976744165E-2"/>
          <c:w val="0.91503267973856206"/>
          <c:h val="0.55813953488372092"/>
        </c:manualLayout>
      </c:layout>
      <c:spPr>
        <a:noFill/>
        <a:ln w="25398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4933333333333368"/>
          <c:y val="8.3140877598152627E-2"/>
          <c:w val="0.70054737073865359"/>
          <c:h val="0.90993071593533459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3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</c:v>
                </c:pt>
                <c:pt idx="1">
                  <c:v>0.55000000000000004</c:v>
                </c:pt>
                <c:pt idx="2">
                  <c:v>0.75000000000000033</c:v>
                </c:pt>
                <c:pt idx="3">
                  <c:v>0.5</c:v>
                </c:pt>
                <c:pt idx="4">
                  <c:v>0.05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1</c:v>
                </c:pt>
                <c:pt idx="1">
                  <c:v>0.60000000000000031</c:v>
                </c:pt>
                <c:pt idx="2">
                  <c:v>0.5</c:v>
                </c:pt>
                <c:pt idx="3">
                  <c:v>0.4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0.70000000000000029</c:v>
                </c:pt>
                <c:pt idx="1">
                  <c:v>0.25</c:v>
                </c:pt>
                <c:pt idx="2">
                  <c:v>0.55000000000000004</c:v>
                </c:pt>
                <c:pt idx="3">
                  <c:v>0.30000000000000016</c:v>
                </c:pt>
              </c:numCache>
            </c:numRef>
          </c:val>
        </c:ser>
        <c:dLbls>
          <c:showVal val="1"/>
        </c:dLbls>
        <c:gapWidth val="60"/>
        <c:axId val="77484032"/>
        <c:axId val="77485568"/>
      </c:barChart>
      <c:catAx>
        <c:axId val="77484032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7485568"/>
        <c:crosses val="autoZero"/>
        <c:auto val="1"/>
        <c:lblAlgn val="ctr"/>
        <c:lblOffset val="100"/>
        <c:tickLblSkip val="1"/>
        <c:tickMarkSkip val="1"/>
      </c:catAx>
      <c:valAx>
        <c:axId val="7748556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7484032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3.0666666666666672E-2"/>
          <c:y val="6.9284064665127024E-3"/>
          <c:w val="0.9693333333333336"/>
          <c:h val="6.4718407551498089E-2"/>
        </c:manualLayout>
      </c:layout>
      <c:spPr>
        <a:noFill/>
        <a:ln w="25467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7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4296906883711281"/>
          <c:y val="9.0206185567010461E-2"/>
          <c:w val="0.65703093116288735"/>
          <c:h val="0.91237113402061853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(N=9)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0.33000000000000024</c:v>
                </c:pt>
                <c:pt idx="1">
                  <c:v>0.11</c:v>
                </c:pt>
                <c:pt idx="2">
                  <c:v>0.56000000000000005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0.2</c:v>
                </c:pt>
                <c:pt idx="2">
                  <c:v>0.25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(N=18)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0.43000000000000016</c:v>
                </c:pt>
                <c:pt idx="1">
                  <c:v>0.5</c:v>
                </c:pt>
                <c:pt idx="2">
                  <c:v>7.0000000000000021E-2</c:v>
                </c:pt>
              </c:numCache>
            </c:numRef>
          </c:val>
        </c:ser>
        <c:dLbls>
          <c:showVal val="1"/>
        </c:dLbls>
        <c:gapWidth val="60"/>
        <c:axId val="77586432"/>
        <c:axId val="77587968"/>
      </c:barChart>
      <c:catAx>
        <c:axId val="77586432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7587968"/>
        <c:crosses val="autoZero"/>
        <c:auto val="1"/>
        <c:lblAlgn val="ctr"/>
        <c:lblOffset val="100"/>
        <c:tickLblSkip val="1"/>
        <c:tickMarkSkip val="1"/>
      </c:catAx>
      <c:valAx>
        <c:axId val="7758796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7586432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2.1929824561403512E-3"/>
          <c:y val="2.5773195876288659E-3"/>
          <c:w val="0.99780701754386081"/>
          <c:h val="8.5845474135010258E-2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7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54054054054054068"/>
          <c:y val="0.11519607843137276"/>
          <c:w val="0.46153846153846206"/>
          <c:h val="0.8872549019607842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0.30000000000000016</c:v>
                </c:pt>
                <c:pt idx="1">
                  <c:v>0.2</c:v>
                </c:pt>
                <c:pt idx="3">
                  <c:v>0.05</c:v>
                </c:pt>
                <c:pt idx="4">
                  <c:v>0.45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0.5</c:v>
                </c:pt>
                <c:pt idx="1">
                  <c:v>0.1</c:v>
                </c:pt>
                <c:pt idx="2">
                  <c:v>0.05</c:v>
                </c:pt>
                <c:pt idx="4">
                  <c:v>0.35000000000000014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(N=18)</c:v>
                </c:pt>
              </c:strCache>
            </c:strRef>
          </c:tx>
          <c:spPr>
            <a:solidFill>
              <a:srgbClr val="FFCC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0.11</c:v>
                </c:pt>
                <c:pt idx="1">
                  <c:v>0.22</c:v>
                </c:pt>
                <c:pt idx="2">
                  <c:v>6.0000000000000026E-2</c:v>
                </c:pt>
                <c:pt idx="4">
                  <c:v>0.61000000000000032</c:v>
                </c:pt>
              </c:numCache>
            </c:numRef>
          </c:val>
        </c:ser>
        <c:dLbls>
          <c:showVal val="1"/>
        </c:dLbls>
        <c:gapWidth val="60"/>
        <c:axId val="78130560"/>
        <c:axId val="78144640"/>
      </c:barChart>
      <c:catAx>
        <c:axId val="78130560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8144640"/>
        <c:crosses val="autoZero"/>
        <c:auto val="1"/>
        <c:lblAlgn val="ctr"/>
        <c:lblOffset val="100"/>
        <c:tickLblSkip val="1"/>
        <c:tickMarkSkip val="1"/>
      </c:catAx>
      <c:valAx>
        <c:axId val="7814464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8130560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5.4054054054054092E-2"/>
          <c:y val="2.4509803921568631E-3"/>
          <c:w val="0.9459459459459455"/>
          <c:h val="8.491384976223311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2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9389978213507644"/>
          <c:y val="0.12531328320802004"/>
          <c:w val="0.81045751633986962"/>
          <c:h val="0.4812030075187967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15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gapWidth val="60"/>
        <c:axId val="78362112"/>
        <c:axId val="78363648"/>
      </c:barChart>
      <c:catAx>
        <c:axId val="78362112"/>
        <c:scaling>
          <c:orientation val="maxMin"/>
        </c:scaling>
        <c:delete val="1"/>
        <c:axPos val="l"/>
        <c:numFmt formatCode="General" sourceLinked="1"/>
        <c:tickLblPos val="none"/>
        <c:crossAx val="78363648"/>
        <c:crosses val="autoZero"/>
        <c:auto val="1"/>
        <c:lblAlgn val="ctr"/>
        <c:lblOffset val="100"/>
      </c:catAx>
      <c:valAx>
        <c:axId val="78363648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78362112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t"/>
      <c:layout>
        <c:manualLayout>
          <c:xMode val="edge"/>
          <c:yMode val="edge"/>
          <c:x val="8.496732026143812E-2"/>
          <c:y val="2.5062656641604009E-3"/>
          <c:w val="0.91503267973856206"/>
          <c:h val="0.12030075187969939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877192982456182"/>
          <c:y val="8.6956521739130543E-2"/>
          <c:w val="0.74342105263158154"/>
          <c:h val="0.91533180778032042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Tak, w kasie </c:v>
                </c:pt>
                <c:pt idx="1">
                  <c:v>Tak, na poczcie</c:v>
                </c:pt>
                <c:pt idx="2">
                  <c:v>W ogóle nie poinformował o miejscu uiszczenia opłaty </c:v>
                </c:pt>
                <c:pt idx="3">
                  <c:v>Nie dotyczy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4"/>
                <c:pt idx="0" formatCode="0%">
                  <c:v>0.30000000000000016</c:v>
                </c:pt>
                <c:pt idx="2" formatCode="0%">
                  <c:v>0.1</c:v>
                </c:pt>
                <c:pt idx="3" formatCode="0%">
                  <c:v>0.60000000000000031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Tak, w kasie </c:v>
                </c:pt>
                <c:pt idx="1">
                  <c:v>Tak, na poczcie</c:v>
                </c:pt>
                <c:pt idx="2">
                  <c:v>W ogóle nie poinformował o miejscu uiszczenia opłaty </c:v>
                </c:pt>
                <c:pt idx="3">
                  <c:v>Nie dotyczy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0.45</c:v>
                </c:pt>
                <c:pt idx="1">
                  <c:v>0.05</c:v>
                </c:pt>
                <c:pt idx="2">
                  <c:v>0.05</c:v>
                </c:pt>
                <c:pt idx="3">
                  <c:v>0.5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Tak, w kasie </c:v>
                </c:pt>
                <c:pt idx="1">
                  <c:v>Tak, na poczcie</c:v>
                </c:pt>
                <c:pt idx="2">
                  <c:v>W ogóle nie poinformował o miejscu uiszczenia opłaty </c:v>
                </c:pt>
                <c:pt idx="3">
                  <c:v>Nie dotyczy 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4"/>
                <c:pt idx="0" formatCode="0%">
                  <c:v>0.30000000000000016</c:v>
                </c:pt>
                <c:pt idx="2" formatCode="0%">
                  <c:v>0.30000000000000016</c:v>
                </c:pt>
                <c:pt idx="3" formatCode="0%">
                  <c:v>0.4</c:v>
                </c:pt>
              </c:numCache>
            </c:numRef>
          </c:val>
        </c:ser>
        <c:dLbls>
          <c:showVal val="1"/>
        </c:dLbls>
        <c:gapWidth val="60"/>
        <c:axId val="78787712"/>
        <c:axId val="78789248"/>
      </c:barChart>
      <c:catAx>
        <c:axId val="78787712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8789248"/>
        <c:crosses val="autoZero"/>
        <c:auto val="1"/>
        <c:lblAlgn val="ctr"/>
        <c:lblOffset val="100"/>
        <c:tickLblSkip val="1"/>
        <c:tickMarkSkip val="1"/>
      </c:catAx>
      <c:valAx>
        <c:axId val="7878924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8787712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6754385964912275"/>
          <c:y val="8.6956521739130543E-2"/>
          <c:w val="0.73464912280701844"/>
          <c:h val="0.91533180778032042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%">
                  <c:v>0.75000000000000033</c:v>
                </c:pt>
                <c:pt idx="2" formatCode="0%">
                  <c:v>0.25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0.70000000000000029</c:v>
                </c:pt>
                <c:pt idx="1">
                  <c:v>0.1</c:v>
                </c:pt>
                <c:pt idx="2">
                  <c:v>0.2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(N=340)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dLbl>
              <c:idx val="1"/>
              <c:delete val="1"/>
            </c:dLbl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%">
                  <c:v>0.89</c:v>
                </c:pt>
                <c:pt idx="2" formatCode="0%">
                  <c:v>0.11</c:v>
                </c:pt>
              </c:numCache>
            </c:numRef>
          </c:val>
        </c:ser>
        <c:dLbls>
          <c:showVal val="1"/>
        </c:dLbls>
        <c:gapWidth val="60"/>
        <c:axId val="81287040"/>
        <c:axId val="81288576"/>
      </c:barChart>
      <c:catAx>
        <c:axId val="81287040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1288576"/>
        <c:crosses val="autoZero"/>
        <c:auto val="1"/>
        <c:lblAlgn val="ctr"/>
        <c:lblOffset val="100"/>
        <c:tickLblSkip val="1"/>
        <c:tickMarkSkip val="1"/>
      </c:catAx>
      <c:valAx>
        <c:axId val="8128857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1287040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92E-3"/>
          <c:w val="0.72138728323699419"/>
          <c:h val="0.99354838709677418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69">
              <a:noFill/>
              <a:prstDash val="solid"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</c:v>
                </c:pt>
                <c:pt idx="1">
                  <c:v>0.9500000000000004</c:v>
                </c:pt>
                <c:pt idx="2">
                  <c:v>0.85000000000000042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66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0.9500000000000004</c:v>
                </c:pt>
                <c:pt idx="1">
                  <c:v>0.9500000000000004</c:v>
                </c:pt>
                <c:pt idx="2">
                  <c:v>0.9500000000000004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1</c:v>
                </c:pt>
                <c:pt idx="1">
                  <c:v>0.9500000000000004</c:v>
                </c:pt>
                <c:pt idx="2">
                  <c:v>0.85000000000000042</c:v>
                </c:pt>
              </c:numCache>
            </c:numRef>
          </c:val>
        </c:ser>
        <c:dLbls>
          <c:showVal val="1"/>
        </c:dLbls>
        <c:gapWidth val="60"/>
        <c:axId val="78157696"/>
        <c:axId val="78430976"/>
      </c:barChart>
      <c:catAx>
        <c:axId val="78157696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8430976"/>
        <c:crosses val="autoZero"/>
        <c:auto val="1"/>
        <c:lblAlgn val="ctr"/>
        <c:lblOffset val="100"/>
        <c:tickLblSkip val="1"/>
        <c:tickMarkSkip val="1"/>
      </c:catAx>
      <c:valAx>
        <c:axId val="78430976"/>
        <c:scaling>
          <c:orientation val="minMax"/>
          <c:min val="0"/>
        </c:scaling>
        <c:delete val="1"/>
        <c:axPos val="t"/>
        <c:numFmt formatCode="0%" sourceLinked="1"/>
        <c:tickLblPos val="none"/>
        <c:crossAx val="78157696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5942982456140352"/>
          <c:y val="5.4644808743169355E-3"/>
          <c:w val="0.54166666666666652"/>
          <c:h val="0.78688524590163844"/>
        </c:manualLayout>
      </c:layout>
      <c:barChart>
        <c:barDir val="bar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accent1"/>
            </a:solidFill>
            <a:ln w="23337">
              <a:noFill/>
            </a:ln>
          </c:spPr>
          <c:dLbls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1">
                  <c:v>0.2</c:v>
                </c:pt>
                <c:pt idx="2">
                  <c:v>0.45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rgbClr val="C0C0C0"/>
            </a:solidFill>
            <a:ln w="23337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53289473684210564"/>
                  <c:y val="0.66120218579234813"/>
                </c:manualLayout>
              </c:layout>
              <c:dLblPos val="ctr"/>
              <c:showVal val="1"/>
            </c:dLbl>
            <c:dLbl>
              <c:idx val="6"/>
              <c:dLblPos val="ctr"/>
              <c:showVal val="1"/>
            </c:dLbl>
            <c:dLbl>
              <c:idx val="7"/>
              <c:dLblPos val="ctr"/>
              <c:showVal val="1"/>
            </c:dLbl>
            <c:dLbl>
              <c:idx val="8"/>
              <c:dLblPos val="ctr"/>
              <c:showVal val="1"/>
            </c:dLbl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1</c:v>
                </c:pt>
                <c:pt idx="1">
                  <c:v>0.8</c:v>
                </c:pt>
                <c:pt idx="2">
                  <c:v>0.55000000000000004</c:v>
                </c:pt>
              </c:numCache>
            </c:numRef>
          </c:val>
        </c:ser>
        <c:dLbls>
          <c:showVal val="1"/>
        </c:dLbls>
        <c:gapWidth val="60"/>
        <c:overlap val="100"/>
        <c:axId val="81398400"/>
        <c:axId val="81408384"/>
      </c:barChart>
      <c:catAx>
        <c:axId val="81398400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1408384"/>
        <c:crosses val="autoZero"/>
        <c:auto val="1"/>
        <c:lblAlgn val="ctr"/>
        <c:lblOffset val="100"/>
        <c:tickLblSkip val="1"/>
        <c:tickMarkSkip val="1"/>
      </c:catAx>
      <c:valAx>
        <c:axId val="81408384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81398400"/>
        <c:crosses val="autoZero"/>
        <c:crossBetween val="between"/>
        <c:majorUnit val="0.2"/>
      </c:valAx>
      <c:spPr>
        <a:noFill/>
        <a:ln w="23337">
          <a:noFill/>
        </a:ln>
      </c:spPr>
    </c:plotArea>
    <c:legend>
      <c:legendPos val="b"/>
      <c:layout>
        <c:manualLayout>
          <c:xMode val="edge"/>
          <c:yMode val="edge"/>
          <c:x val="0.34978070175438658"/>
          <c:y val="0.80874316939890711"/>
          <c:w val="0.65021929824561464"/>
          <c:h val="0.19672131147540994"/>
        </c:manualLayout>
      </c:layout>
      <c:spPr>
        <a:noFill/>
        <a:ln w="23337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1231126596980389"/>
          <c:y val="1.2853470437018026E-2"/>
          <c:w val="0.5505226480836235"/>
          <c:h val="0.90231362467866327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341">
              <a:noFill/>
            </a:ln>
          </c:spPr>
          <c:dLbls>
            <c:dLbl>
              <c:idx val="3"/>
              <c:layout>
                <c:manualLayout>
                  <c:x val="1.1205334670228689E-2"/>
                  <c:y val="6.4707157770901129E-3"/>
                </c:manualLayout>
              </c:layout>
              <c:spPr>
                <a:noFill/>
                <a:ln w="23341">
                  <a:noFill/>
                </a:ln>
              </c:spPr>
              <c:txPr>
                <a:bodyPr/>
                <a:lstStyle/>
                <a:p>
                  <a:pPr>
                    <a:defRPr sz="108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(N=20)</c:v>
                </c:pt>
                <c:pt idx="2">
                  <c:v>2010 (N=18)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(N=17)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7"/>
                <c:pt idx="0">
                  <c:v>0.55000000000000004</c:v>
                </c:pt>
                <c:pt idx="1">
                  <c:v>0.45</c:v>
                </c:pt>
                <c:pt idx="2">
                  <c:v>0.22</c:v>
                </c:pt>
                <c:pt idx="4">
                  <c:v>0.2</c:v>
                </c:pt>
                <c:pt idx="5">
                  <c:v>0.30000000000000016</c:v>
                </c:pt>
                <c:pt idx="6">
                  <c:v>0.24000000000000007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341">
              <a:noFill/>
            </a:ln>
          </c:spPr>
          <c:dLbls>
            <c:dLbl>
              <c:idx val="4"/>
              <c:layout>
                <c:manualLayout>
                  <c:x val="7.4654695123995913E-3"/>
                  <c:y val="2.614513925483605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-3.112922996458594E-2"/>
                  <c:y val="7.8909038337222098E-2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Mode val="edge"/>
                  <c:yMode val="edge"/>
                  <c:x val="0.6445993031358902"/>
                  <c:y val="0.7583547557840615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Mode val="edge"/>
                  <c:yMode val="edge"/>
                  <c:x val="0.29616724738675981"/>
                  <c:y val="0.55784061696658305"/>
                </c:manualLayout>
              </c:layout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(N=20)</c:v>
                </c:pt>
                <c:pt idx="2">
                  <c:v>2010 (N=18)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(N=17)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7"/>
                <c:pt idx="0">
                  <c:v>0.45</c:v>
                </c:pt>
                <c:pt idx="1">
                  <c:v>0.55000000000000004</c:v>
                </c:pt>
                <c:pt idx="2">
                  <c:v>0.78</c:v>
                </c:pt>
                <c:pt idx="4">
                  <c:v>0.8</c:v>
                </c:pt>
                <c:pt idx="5">
                  <c:v>0.70000000000000029</c:v>
                </c:pt>
                <c:pt idx="6">
                  <c:v>0.76000000000000034</c:v>
                </c:pt>
              </c:numCache>
            </c:numRef>
          </c:val>
        </c:ser>
        <c:dLbls>
          <c:showVal val="1"/>
        </c:dLbls>
        <c:gapWidth val="60"/>
        <c:overlap val="100"/>
        <c:axId val="81505280"/>
        <c:axId val="81515264"/>
      </c:barChart>
      <c:catAx>
        <c:axId val="81505280"/>
        <c:scaling>
          <c:orientation val="maxMin"/>
        </c:scaling>
        <c:axPos val="l"/>
        <c:numFmt formatCode="General" sourceLinked="1"/>
        <c:tickLblPos val="nextTo"/>
        <c:spPr>
          <a:ln w="29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1515264"/>
        <c:crosses val="autoZero"/>
        <c:auto val="1"/>
        <c:lblAlgn val="ctr"/>
        <c:lblOffset val="100"/>
        <c:tickLblSkip val="1"/>
        <c:tickMarkSkip val="1"/>
      </c:catAx>
      <c:valAx>
        <c:axId val="8151526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1505280"/>
        <c:crosses val="autoZero"/>
        <c:crossBetween val="between"/>
        <c:majorUnit val="0.2"/>
      </c:valAx>
      <c:spPr>
        <a:noFill/>
        <a:ln w="23341">
          <a:noFill/>
        </a:ln>
      </c:spPr>
    </c:plotArea>
    <c:legend>
      <c:legendPos val="r"/>
      <c:layout>
        <c:manualLayout>
          <c:xMode val="edge"/>
          <c:yMode val="edge"/>
          <c:x val="0.31126596980255605"/>
          <c:y val="0.91002570694087515"/>
          <c:w val="0.68873403019744484"/>
          <c:h val="9.2544987146529561E-2"/>
        </c:manualLayout>
      </c:layout>
      <c:spPr>
        <a:noFill/>
        <a:ln w="23341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3.0575539568345373E-2"/>
          <c:y val="1.9723865877712085E-3"/>
          <c:w val="0.8897858456315717"/>
          <c:h val="0.9230769230769225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0">
              <a:noFill/>
              <a:prstDash val="solid"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1</c:v>
                </c:pt>
                <c:pt idx="1">
                  <c:v>0.95000000000000029</c:v>
                </c:pt>
                <c:pt idx="2">
                  <c:v>0.9</c:v>
                </c:pt>
                <c:pt idx="3">
                  <c:v>0.9</c:v>
                </c:pt>
                <c:pt idx="4">
                  <c:v>0.85000000000000031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0%</c:formatCode>
                <c:ptCount val="5"/>
                <c:pt idx="0">
                  <c:v>0.95000000000000029</c:v>
                </c:pt>
                <c:pt idx="1">
                  <c:v>0.95000000000000029</c:v>
                </c:pt>
                <c:pt idx="2">
                  <c:v>0.95000000000000029</c:v>
                </c:pt>
                <c:pt idx="3">
                  <c:v>0.95000000000000029</c:v>
                </c:pt>
                <c:pt idx="4">
                  <c:v>0.95000000000000029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(N=18)</c:v>
                </c:pt>
              </c:strCache>
            </c:strRef>
          </c:tx>
          <c:spPr>
            <a:solidFill>
              <a:srgbClr val="FFCC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0%</c:formatCode>
                <c:ptCount val="5"/>
                <c:pt idx="0">
                  <c:v>0.61000000000000032</c:v>
                </c:pt>
                <c:pt idx="1">
                  <c:v>0.83000000000000029</c:v>
                </c:pt>
                <c:pt idx="2">
                  <c:v>0.66000000000000036</c:v>
                </c:pt>
                <c:pt idx="3">
                  <c:v>0.61000000000000032</c:v>
                </c:pt>
                <c:pt idx="4">
                  <c:v>0.5</c:v>
                </c:pt>
              </c:numCache>
            </c:numRef>
          </c:val>
        </c:ser>
        <c:dLbls>
          <c:showVal val="1"/>
        </c:dLbls>
        <c:gapWidth val="60"/>
        <c:axId val="82512896"/>
        <c:axId val="82539264"/>
      </c:barChart>
      <c:catAx>
        <c:axId val="82512896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2539264"/>
        <c:crosses val="autoZero"/>
        <c:auto val="1"/>
        <c:lblAlgn val="ctr"/>
        <c:lblOffset val="100"/>
        <c:tickLblSkip val="1"/>
        <c:tickMarkSkip val="1"/>
      </c:catAx>
      <c:valAx>
        <c:axId val="8253926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2512896"/>
        <c:crosses val="autoZero"/>
        <c:crossBetween val="between"/>
        <c:majorUnit val="0.2"/>
      </c:valAx>
      <c:spPr>
        <a:noFill/>
        <a:ln w="25460">
          <a:noFill/>
        </a:ln>
      </c:spPr>
    </c:plotArea>
    <c:legend>
      <c:legendPos val="b"/>
      <c:layout>
        <c:manualLayout>
          <c:xMode val="edge"/>
          <c:yMode val="edge"/>
          <c:x val="0.20863309352518009"/>
          <c:y val="0.94871794871794712"/>
          <c:w val="0.6043165467625895"/>
          <c:h val="4.9309664694280123E-2"/>
        </c:manualLayout>
      </c:layout>
      <c:spPr>
        <a:noFill/>
        <a:ln w="25460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518518518518545"/>
          <c:y val="2.0661157024793437E-3"/>
          <c:w val="0.76190476190476186"/>
          <c:h val="0.89049586776859602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dLbls>
            <c:dLbl>
              <c:idx val="2"/>
              <c:layout>
                <c:manualLayout>
                  <c:x val="-4.3873275310283115E-2"/>
                  <c:y val="-2.0723672836166426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3.5527683408260791E-2"/>
                  <c:y val="-1.8271861666223004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3.7793375575527789E-2"/>
                  <c:y val="-1.5820050496279717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(N=20)</c:v>
                </c:pt>
                <c:pt idx="1">
                  <c:v>2012 (N=20)</c:v>
                </c:pt>
                <c:pt idx="3">
                  <c:v>2011 (N=20)</c:v>
                </c:pt>
                <c:pt idx="4">
                  <c:v>2012 (N=20)</c:v>
                </c:pt>
                <c:pt idx="6">
                  <c:v>2011 (N=20)</c:v>
                </c:pt>
                <c:pt idx="7">
                  <c:v>2012 (N=20)</c:v>
                </c:pt>
                <c:pt idx="9">
                  <c:v>2011 (N=20)</c:v>
                </c:pt>
                <c:pt idx="10">
                  <c:v>2012 (N=20)</c:v>
                </c:pt>
                <c:pt idx="12">
                  <c:v>2011 (N=20)</c:v>
                </c:pt>
                <c:pt idx="13">
                  <c:v>2012 (N=20)</c:v>
                </c:pt>
              </c:strCache>
            </c:strRef>
          </c:cat>
          <c:val>
            <c:numRef>
              <c:f>Sheet1!$B$2:$B$19</c:f>
              <c:numCache>
                <c:formatCode>0%</c:formatCode>
                <c:ptCount val="14"/>
                <c:pt idx="0">
                  <c:v>0.55000000000000004</c:v>
                </c:pt>
                <c:pt idx="1">
                  <c:v>0.5</c:v>
                </c:pt>
                <c:pt idx="3">
                  <c:v>0.70000000000000029</c:v>
                </c:pt>
                <c:pt idx="4">
                  <c:v>0.65000000000000036</c:v>
                </c:pt>
                <c:pt idx="6">
                  <c:v>0.70000000000000029</c:v>
                </c:pt>
                <c:pt idx="7">
                  <c:v>0.55000000000000004</c:v>
                </c:pt>
                <c:pt idx="9">
                  <c:v>0.65000000000000036</c:v>
                </c:pt>
                <c:pt idx="10">
                  <c:v>0.65000000000000036</c:v>
                </c:pt>
                <c:pt idx="12">
                  <c:v>0.58000000000000007</c:v>
                </c:pt>
                <c:pt idx="13">
                  <c:v>0.65000000000000036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rgbClr val="99CC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-2.6170718559169167E-3"/>
                  <c:y val="-1.8271861666223004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4.6527548955371404E-3"/>
                  <c:y val="-1.5820050496279717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(N=20)</c:v>
                </c:pt>
                <c:pt idx="1">
                  <c:v>2012 (N=20)</c:v>
                </c:pt>
                <c:pt idx="3">
                  <c:v>2011 (N=20)</c:v>
                </c:pt>
                <c:pt idx="4">
                  <c:v>2012 (N=20)</c:v>
                </c:pt>
                <c:pt idx="6">
                  <c:v>2011 (N=20)</c:v>
                </c:pt>
                <c:pt idx="7">
                  <c:v>2012 (N=20)</c:v>
                </c:pt>
                <c:pt idx="9">
                  <c:v>2011 (N=20)</c:v>
                </c:pt>
                <c:pt idx="10">
                  <c:v>2012 (N=20)</c:v>
                </c:pt>
                <c:pt idx="12">
                  <c:v>2011 (N=20)</c:v>
                </c:pt>
                <c:pt idx="13">
                  <c:v>2012 (N=20)</c:v>
                </c:pt>
              </c:strCache>
            </c:strRef>
          </c:cat>
          <c:val>
            <c:numRef>
              <c:f>Sheet1!$C$2:$C$19</c:f>
              <c:numCache>
                <c:formatCode>0%</c:formatCode>
                <c:ptCount val="14"/>
                <c:pt idx="0">
                  <c:v>0.4</c:v>
                </c:pt>
                <c:pt idx="1">
                  <c:v>0.35000000000000014</c:v>
                </c:pt>
                <c:pt idx="3">
                  <c:v>0.25</c:v>
                </c:pt>
                <c:pt idx="4">
                  <c:v>0.25</c:v>
                </c:pt>
                <c:pt idx="6">
                  <c:v>0.25</c:v>
                </c:pt>
                <c:pt idx="7">
                  <c:v>0.35000000000000014</c:v>
                </c:pt>
                <c:pt idx="9">
                  <c:v>0.30000000000000016</c:v>
                </c:pt>
                <c:pt idx="10">
                  <c:v>0.30000000000000016</c:v>
                </c:pt>
                <c:pt idx="12">
                  <c:v>0.37000000000000016</c:v>
                </c:pt>
                <c:pt idx="13">
                  <c:v>0.35000000000000014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rgbClr val="FF6600"/>
            </a:solidFill>
            <a:ln w="23713">
              <a:noFill/>
            </a:ln>
          </c:spPr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(N=20)</c:v>
                </c:pt>
                <c:pt idx="1">
                  <c:v>2012 (N=20)</c:v>
                </c:pt>
                <c:pt idx="3">
                  <c:v>2011 (N=20)</c:v>
                </c:pt>
                <c:pt idx="4">
                  <c:v>2012 (N=20)</c:v>
                </c:pt>
                <c:pt idx="6">
                  <c:v>2011 (N=20)</c:v>
                </c:pt>
                <c:pt idx="7">
                  <c:v>2012 (N=20)</c:v>
                </c:pt>
                <c:pt idx="9">
                  <c:v>2011 (N=20)</c:v>
                </c:pt>
                <c:pt idx="10">
                  <c:v>2012 (N=20)</c:v>
                </c:pt>
                <c:pt idx="12">
                  <c:v>2011 (N=20)</c:v>
                </c:pt>
                <c:pt idx="13">
                  <c:v>2012 (N=20)</c:v>
                </c:pt>
              </c:strCache>
            </c:strRef>
          </c:cat>
          <c:val>
            <c:numRef>
              <c:f>Sheet1!$D$2:$D$19</c:f>
              <c:numCache>
                <c:formatCode>0%</c:formatCode>
                <c:ptCount val="14"/>
                <c:pt idx="1">
                  <c:v>0.15000000000000008</c:v>
                </c:pt>
                <c:pt idx="3">
                  <c:v>0.05</c:v>
                </c:pt>
                <c:pt idx="6">
                  <c:v>0.05</c:v>
                </c:pt>
                <c:pt idx="7">
                  <c:v>0.1</c:v>
                </c:pt>
                <c:pt idx="9">
                  <c:v>0.05</c:v>
                </c:pt>
                <c:pt idx="10">
                  <c:v>0.05</c:v>
                </c:pt>
                <c:pt idx="12">
                  <c:v>0.05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FF00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2.6348470961331878E-2"/>
                  <c:y val="-2.4470208773661298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.96472663139329951"/>
                  <c:y val="-1.3753934793800267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(N=20)</c:v>
                </c:pt>
                <c:pt idx="1">
                  <c:v>2012 (N=20)</c:v>
                </c:pt>
                <c:pt idx="3">
                  <c:v>2011 (N=20)</c:v>
                </c:pt>
                <c:pt idx="4">
                  <c:v>2012 (N=20)</c:v>
                </c:pt>
                <c:pt idx="6">
                  <c:v>2011 (N=20)</c:v>
                </c:pt>
                <c:pt idx="7">
                  <c:v>2012 (N=20)</c:v>
                </c:pt>
                <c:pt idx="9">
                  <c:v>2011 (N=20)</c:v>
                </c:pt>
                <c:pt idx="10">
                  <c:v>2012 (N=20)</c:v>
                </c:pt>
                <c:pt idx="12">
                  <c:v>2011 (N=20)</c:v>
                </c:pt>
                <c:pt idx="13">
                  <c:v>2012 (N=20)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4"/>
                <c:pt idx="0" formatCode="0%">
                  <c:v>0.05</c:v>
                </c:pt>
                <c:pt idx="4" formatCode="0%">
                  <c:v>0.1</c:v>
                </c:pt>
              </c:numCache>
            </c:numRef>
          </c:val>
        </c:ser>
        <c:dLbls>
          <c:showVal val="1"/>
        </c:dLbls>
        <c:gapWidth val="40"/>
        <c:overlap val="100"/>
        <c:axId val="82833792"/>
        <c:axId val="82835328"/>
      </c:barChart>
      <c:catAx>
        <c:axId val="82833792"/>
        <c:scaling>
          <c:orientation val="minMax"/>
        </c:scaling>
        <c:axPos val="l"/>
        <c:numFmt formatCode="General" sourceLinked="1"/>
        <c:tickLblPos val="nextTo"/>
        <c:spPr>
          <a:ln w="29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2835328"/>
        <c:crosses val="autoZero"/>
        <c:auto val="1"/>
        <c:lblAlgn val="ctr"/>
        <c:lblOffset val="100"/>
        <c:tickLblSkip val="1"/>
        <c:tickMarkSkip val="1"/>
      </c:catAx>
      <c:valAx>
        <c:axId val="82835328"/>
        <c:scaling>
          <c:orientation val="minMax"/>
          <c:max val="1"/>
          <c:min val="0"/>
        </c:scaling>
        <c:delete val="1"/>
        <c:axPos val="b"/>
        <c:numFmt formatCode="0%" sourceLinked="1"/>
        <c:tickLblPos val="none"/>
        <c:crossAx val="82833792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2209896100265532"/>
          <c:w val="0.98589065255732022"/>
          <c:h val="7.790103899734431E-2"/>
        </c:manualLayout>
      </c:layout>
      <c:spPr>
        <a:noFill/>
        <a:ln w="23713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084121976866456"/>
          <c:y val="0.1126005361930295"/>
          <c:w val="0.64458464773922186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1</c:v>
                </c:pt>
                <c:pt idx="1">
                  <c:v>0.1</c:v>
                </c:pt>
                <c:pt idx="2">
                  <c:v>0.15000000000000011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0.85000000000000042</c:v>
                </c:pt>
                <c:pt idx="1">
                  <c:v>0.2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dLbl>
              <c:idx val="3"/>
              <c:delete val="1"/>
            </c:dLbl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1</c:v>
                </c:pt>
                <c:pt idx="1">
                  <c:v>0.1</c:v>
                </c:pt>
                <c:pt idx="2">
                  <c:v>0.15000000000000011</c:v>
                </c:pt>
              </c:numCache>
            </c:numRef>
          </c:val>
        </c:ser>
        <c:dLbls>
          <c:showVal val="1"/>
        </c:dLbls>
        <c:gapWidth val="60"/>
        <c:axId val="78509568"/>
        <c:axId val="78725888"/>
      </c:barChart>
      <c:catAx>
        <c:axId val="78509568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8725888"/>
        <c:crosses val="autoZero"/>
        <c:auto val="1"/>
        <c:lblAlgn val="ctr"/>
        <c:lblOffset val="100"/>
        <c:tickLblSkip val="1"/>
        <c:tickMarkSkip val="1"/>
      </c:catAx>
      <c:valAx>
        <c:axId val="78725888"/>
        <c:scaling>
          <c:orientation val="minMax"/>
          <c:min val="0"/>
        </c:scaling>
        <c:delete val="1"/>
        <c:axPos val="t"/>
        <c:numFmt formatCode="0%" sourceLinked="1"/>
        <c:tickLblPos val="none"/>
        <c:crossAx val="78509568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66E-3"/>
          <c:w val="0.64353312302839161"/>
          <c:h val="7.5067024128686488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6"/>
          <c:y val="4.0322580645161402E-3"/>
          <c:w val="0.84615384615384726"/>
          <c:h val="0.8427419354838736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0.9500000000000004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72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79121024"/>
        <c:axId val="79128064"/>
      </c:barChart>
      <c:catAx>
        <c:axId val="79121024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9128064"/>
        <c:crosses val="autoZero"/>
        <c:auto val="1"/>
        <c:lblAlgn val="ctr"/>
        <c:lblOffset val="100"/>
        <c:tickLblSkip val="1"/>
        <c:tickMarkSkip val="1"/>
      </c:catAx>
      <c:valAx>
        <c:axId val="7912806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9121024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6"/>
          <c:y val="4.0322580645161402E-3"/>
          <c:w val="0.84615384615384726"/>
          <c:h val="0.8427419354838736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0.9</c:v>
                </c:pt>
                <c:pt idx="1">
                  <c:v>1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72"/>
                  <c:y val="1.2268658453083087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0.1</c:v>
                </c:pt>
                <c:pt idx="2" formatCode="0%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63878656"/>
        <c:axId val="73116672"/>
      </c:barChart>
      <c:catAx>
        <c:axId val="63878656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3116672"/>
        <c:crosses val="autoZero"/>
        <c:auto val="1"/>
        <c:lblAlgn val="ctr"/>
        <c:lblOffset val="100"/>
        <c:tickLblSkip val="1"/>
        <c:tickMarkSkip val="1"/>
      </c:catAx>
      <c:valAx>
        <c:axId val="7311667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63878656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715036803364867"/>
          <c:y val="0.1126005361930295"/>
          <c:w val="0.63827549947423856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folHlink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0.8</c:v>
                </c:pt>
                <c:pt idx="1">
                  <c:v>0.15000000000000011</c:v>
                </c:pt>
                <c:pt idx="2">
                  <c:v>0.25</c:v>
                </c:pt>
                <c:pt idx="3">
                  <c:v>0.1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0.8</c:v>
                </c:pt>
                <c:pt idx="1">
                  <c:v>0.30000000000000021</c:v>
                </c:pt>
                <c:pt idx="2">
                  <c:v>0.30000000000000021</c:v>
                </c:pt>
                <c:pt idx="3">
                  <c:v>0.30000000000000021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0.65000000000000058</c:v>
                </c:pt>
                <c:pt idx="1">
                  <c:v>0.2</c:v>
                </c:pt>
                <c:pt idx="2">
                  <c:v>0.5</c:v>
                </c:pt>
              </c:numCache>
            </c:numRef>
          </c:val>
        </c:ser>
        <c:dLbls>
          <c:showVal val="1"/>
        </c:dLbls>
        <c:gapWidth val="60"/>
        <c:axId val="79599488"/>
        <c:axId val="79610240"/>
      </c:barChart>
      <c:catAx>
        <c:axId val="79599488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9610240"/>
        <c:crosses val="autoZero"/>
        <c:auto val="1"/>
        <c:lblAlgn val="ctr"/>
        <c:lblOffset val="100"/>
        <c:tickLblSkip val="1"/>
        <c:tickMarkSkip val="1"/>
      </c:catAx>
      <c:valAx>
        <c:axId val="79610240"/>
        <c:scaling>
          <c:orientation val="minMax"/>
          <c:min val="0"/>
        </c:scaling>
        <c:delete val="1"/>
        <c:axPos val="t"/>
        <c:numFmt formatCode="0%" sourceLinked="1"/>
        <c:tickLblPos val="none"/>
        <c:crossAx val="79599488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66E-3"/>
          <c:w val="0.64353312302839161"/>
          <c:h val="7.5067024128686488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6"/>
          <c:y val="4.0322580645161402E-3"/>
          <c:w val="0.84615384615384726"/>
          <c:h val="0.8427419354838736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(N=18)</c:v>
                </c:pt>
                <c:pt idx="1">
                  <c:v>2011 (N=19)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0.94000000000000039</c:v>
                </c:pt>
                <c:pt idx="1">
                  <c:v>1</c:v>
                </c:pt>
                <c:pt idx="2">
                  <c:v>0.9500000000000004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72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(N=18)</c:v>
                </c:pt>
                <c:pt idx="1">
                  <c:v>2011 (N=19)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0" formatCode="0%">
                  <c:v>6.0000000000000032E-2</c:v>
                </c:pt>
                <c:pt idx="2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(N=18)</c:v>
                </c:pt>
                <c:pt idx="1">
                  <c:v>2011 (N=19)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7764992"/>
        <c:axId val="87766528"/>
      </c:barChart>
      <c:catAx>
        <c:axId val="87764992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766528"/>
        <c:crosses val="autoZero"/>
        <c:auto val="1"/>
        <c:lblAlgn val="ctr"/>
        <c:lblOffset val="100"/>
        <c:tickLblSkip val="1"/>
        <c:tickMarkSkip val="1"/>
      </c:catAx>
      <c:valAx>
        <c:axId val="8776652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764992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6"/>
          <c:y val="4.0322580645161402E-3"/>
          <c:w val="0.84615384615384726"/>
          <c:h val="0.8427419354838736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(N=18)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0.89</c:v>
                </c:pt>
                <c:pt idx="1">
                  <c:v>0.9</c:v>
                </c:pt>
                <c:pt idx="2">
                  <c:v>0.84000000000000041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72"/>
                  <c:y val="1.2268658453083087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(N=18)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3"/>
                <c:pt idx="0">
                  <c:v>0.11</c:v>
                </c:pt>
                <c:pt idx="1">
                  <c:v>0.1</c:v>
                </c:pt>
                <c:pt idx="2">
                  <c:v>0.16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(N=18)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99128448"/>
        <c:axId val="121173120"/>
      </c:barChart>
      <c:catAx>
        <c:axId val="99128448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21173120"/>
        <c:crosses val="autoZero"/>
        <c:auto val="1"/>
        <c:lblAlgn val="ctr"/>
        <c:lblOffset val="100"/>
        <c:tickLblSkip val="1"/>
        <c:tickMarkSkip val="1"/>
      </c:catAx>
      <c:valAx>
        <c:axId val="12117312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99128448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4D49A3-36B9-45E6-87FE-F84E2ED6F7F2}" type="datetimeFigureOut">
              <a:rPr lang="pl-PL"/>
              <a:pPr>
                <a:defRPr/>
              </a:pPr>
              <a:t>2013-03-28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6557A2-2C76-4DA1-902E-F8AE4B13E09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A22B57-87ED-470D-B461-5AD9E916EB67}" type="datetimeFigureOut">
              <a:rPr lang="pl-PL"/>
              <a:pPr>
                <a:defRPr/>
              </a:pPr>
              <a:t>2013-03-28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7C4432-A442-4ABA-98A4-CFACC8950A9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B1F10E-AACE-4FF8-A81F-AD891F00A5CC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34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B4AC4E-A575-4EDB-92D7-03A5CDA726A4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45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10EBA6-CDFB-40DD-BD2D-BD04E26DC8A6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zaokrąglonym rogiem 3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5" name="Prostokąt 4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296863" y="5157788"/>
            <a:ext cx="3987800" cy="431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defRPr/>
            </a:pPr>
            <a:r>
              <a:rPr lang="pl-PL" dirty="0" smtClean="0">
                <a:cs typeface="Tahoma" pitchFamily="34" charset="0"/>
              </a:rPr>
              <a:t>Przygotowano dla:</a:t>
            </a: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92162" y="3068960"/>
            <a:ext cx="7608093" cy="1945108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3848" y="5157192"/>
            <a:ext cx="5555977" cy="1080096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7667625" y="6237288"/>
            <a:ext cx="1069975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3338" y="6669088"/>
            <a:ext cx="7967662" cy="153987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cja_poza_Agendą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zaokrąglony 11"/>
          <p:cNvSpPr/>
          <p:nvPr userDrawn="1"/>
        </p:nvSpPr>
        <p:spPr>
          <a:xfrm>
            <a:off x="1187450" y="1038225"/>
            <a:ext cx="7224713" cy="2425700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1900" y="29479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rostokąt zaokrąglony 15"/>
          <p:cNvSpPr/>
          <p:nvPr userDrawn="1"/>
        </p:nvSpPr>
        <p:spPr>
          <a:xfrm>
            <a:off x="1143000" y="3810000"/>
            <a:ext cx="7223125" cy="2427288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3" y="57213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16824" y="1627855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1397977" y="1116623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Symbol zastępczy obrazu 25"/>
          <p:cNvSpPr>
            <a:spLocks noGrp="1"/>
          </p:cNvSpPr>
          <p:nvPr>
            <p:ph type="pic" sz="quarter" idx="27"/>
          </p:nvPr>
        </p:nvSpPr>
        <p:spPr>
          <a:xfrm>
            <a:off x="1404368" y="1627855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1" name="Symbol zastępczy tekstu 7"/>
          <p:cNvSpPr>
            <a:spLocks noGrp="1"/>
          </p:cNvSpPr>
          <p:nvPr>
            <p:ph type="body" sz="quarter" idx="30"/>
          </p:nvPr>
        </p:nvSpPr>
        <p:spPr>
          <a:xfrm>
            <a:off x="1844824" y="3032470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"/>
          <p:cNvSpPr>
            <a:spLocks noGrp="1"/>
          </p:cNvSpPr>
          <p:nvPr>
            <p:ph idx="31"/>
          </p:nvPr>
        </p:nvSpPr>
        <p:spPr>
          <a:xfrm>
            <a:off x="2671781" y="4400976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5"/>
          <p:cNvSpPr>
            <a:spLocks noGrp="1"/>
          </p:cNvSpPr>
          <p:nvPr>
            <p:ph sz="quarter" idx="32"/>
          </p:nvPr>
        </p:nvSpPr>
        <p:spPr>
          <a:xfrm>
            <a:off x="1352934" y="3889744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2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1359325" y="4400976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4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1799781" y="5805591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7" name="Symbol zastępczy stopki 4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8" name="Symbol zastępczy numeru slajdu 5"/>
          <p:cNvSpPr>
            <a:spLocks noGrp="1"/>
          </p:cNvSpPr>
          <p:nvPr>
            <p:ph type="sldNum" sz="quarter" idx="3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A8F019F-3ED1-44EA-BD82-16ED2872687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zaokrąglony 19"/>
          <p:cNvSpPr/>
          <p:nvPr userDrawn="1"/>
        </p:nvSpPr>
        <p:spPr>
          <a:xfrm>
            <a:off x="4851400" y="3860800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 userDrawn="1"/>
        </p:nvSpPr>
        <p:spPr>
          <a:xfrm>
            <a:off x="798513" y="3860800"/>
            <a:ext cx="3878262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Prostokąt zaokrąglony 23"/>
          <p:cNvSpPr/>
          <p:nvPr userDrawn="1"/>
        </p:nvSpPr>
        <p:spPr>
          <a:xfrm>
            <a:off x="4860925" y="981075"/>
            <a:ext cx="3878263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Prostokąt zaokrąglony 24"/>
          <p:cNvSpPr/>
          <p:nvPr userDrawn="1"/>
        </p:nvSpPr>
        <p:spPr>
          <a:xfrm>
            <a:off x="806450" y="981075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063" y="56911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4250" y="5705475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8130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5838" y="282733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22504" y="4014056"/>
            <a:ext cx="3719284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87457" y="4005064"/>
            <a:ext cx="370359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0" name="Symbol zastępczy zawartości 25"/>
          <p:cNvSpPr>
            <a:spLocks noGrp="1"/>
          </p:cNvSpPr>
          <p:nvPr>
            <p:ph sz="quarter" idx="35"/>
          </p:nvPr>
        </p:nvSpPr>
        <p:spPr>
          <a:xfrm>
            <a:off x="4938731" y="1133736"/>
            <a:ext cx="374233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1" name="Symbol zastępczy zawartości 25"/>
          <p:cNvSpPr>
            <a:spLocks noGrp="1"/>
          </p:cNvSpPr>
          <p:nvPr>
            <p:ph sz="quarter" idx="36"/>
          </p:nvPr>
        </p:nvSpPr>
        <p:spPr>
          <a:xfrm>
            <a:off x="903652" y="1124744"/>
            <a:ext cx="3726545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0" name="Symbol zastępczy obrazu 25"/>
          <p:cNvSpPr>
            <a:spLocks noGrp="1"/>
          </p:cNvSpPr>
          <p:nvPr>
            <p:ph type="pic" sz="quarter" idx="28"/>
          </p:nvPr>
        </p:nvSpPr>
        <p:spPr>
          <a:xfrm>
            <a:off x="883365" y="450912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1" name="Symbol zastępczy tekstu 7"/>
          <p:cNvSpPr>
            <a:spLocks noGrp="1"/>
          </p:cNvSpPr>
          <p:nvPr>
            <p:ph type="body" sz="quarter" idx="31"/>
          </p:nvPr>
        </p:nvSpPr>
        <p:spPr>
          <a:xfrm>
            <a:off x="1364708" y="5800180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3" name="Symbol zastępczy zawartości 2"/>
          <p:cNvSpPr>
            <a:spLocks noGrp="1"/>
          </p:cNvSpPr>
          <p:nvPr>
            <p:ph idx="32"/>
          </p:nvPr>
        </p:nvSpPr>
        <p:spPr>
          <a:xfrm>
            <a:off x="2144297" y="450911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4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4922504" y="4509121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5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5388363" y="5800181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7" name="Symbol zastępczy zawartości 2"/>
          <p:cNvSpPr>
            <a:spLocks noGrp="1"/>
          </p:cNvSpPr>
          <p:nvPr>
            <p:ph idx="43"/>
          </p:nvPr>
        </p:nvSpPr>
        <p:spPr>
          <a:xfrm>
            <a:off x="6201020" y="4509120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8" name="Symbol zastępczy obrazu 25"/>
          <p:cNvSpPr>
            <a:spLocks noGrp="1"/>
          </p:cNvSpPr>
          <p:nvPr>
            <p:ph type="pic" sz="quarter" idx="44"/>
          </p:nvPr>
        </p:nvSpPr>
        <p:spPr>
          <a:xfrm>
            <a:off x="899592" y="1628799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9" name="Symbol zastępczy tekstu 7"/>
          <p:cNvSpPr>
            <a:spLocks noGrp="1"/>
          </p:cNvSpPr>
          <p:nvPr>
            <p:ph type="body" sz="quarter" idx="45"/>
          </p:nvPr>
        </p:nvSpPr>
        <p:spPr>
          <a:xfrm>
            <a:off x="1380935" y="2919859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1" name="Symbol zastępczy zawartości 2"/>
          <p:cNvSpPr>
            <a:spLocks noGrp="1"/>
          </p:cNvSpPr>
          <p:nvPr>
            <p:ph idx="46"/>
          </p:nvPr>
        </p:nvSpPr>
        <p:spPr>
          <a:xfrm>
            <a:off x="2160524" y="1628798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2" name="Symbol zastępczy obrazu 25"/>
          <p:cNvSpPr>
            <a:spLocks noGrp="1"/>
          </p:cNvSpPr>
          <p:nvPr>
            <p:ph type="pic" sz="quarter" idx="47"/>
          </p:nvPr>
        </p:nvSpPr>
        <p:spPr>
          <a:xfrm>
            <a:off x="4938731" y="162880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63" name="Symbol zastępczy tekstu 7"/>
          <p:cNvSpPr>
            <a:spLocks noGrp="1"/>
          </p:cNvSpPr>
          <p:nvPr>
            <p:ph type="body" sz="quarter" idx="48"/>
          </p:nvPr>
        </p:nvSpPr>
        <p:spPr>
          <a:xfrm>
            <a:off x="5404590" y="2919860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5" name="Symbol zastępczy zawartości 2"/>
          <p:cNvSpPr>
            <a:spLocks noGrp="1"/>
          </p:cNvSpPr>
          <p:nvPr>
            <p:ph idx="49"/>
          </p:nvPr>
        </p:nvSpPr>
        <p:spPr>
          <a:xfrm>
            <a:off x="6217247" y="162879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numeru slajdu 5"/>
          <p:cNvSpPr>
            <a:spLocks noGrp="1"/>
          </p:cNvSpPr>
          <p:nvPr>
            <p:ph type="sldNum" sz="quarter" idx="5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36ABAA2-769D-428E-94ED-F4B778D8D71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31" name="Symbol zastępczy stopki 14"/>
          <p:cNvSpPr>
            <a:spLocks noGrp="1"/>
          </p:cNvSpPr>
          <p:nvPr>
            <p:ph type="ftr" sz="quarter" idx="5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2" y="2341740"/>
            <a:ext cx="7944801" cy="1231723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2162" y="3717032"/>
            <a:ext cx="7944801" cy="1356618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48A7380-8E6F-4B13-83A5-A0C5ED9F25F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5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nc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 zaokrąglonym rogiem 2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4" name="Prostokąt 3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" name="Prostokąt z zaokrąglonym rogiem 4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 userDrawn="1"/>
        </p:nvSpPr>
        <p:spPr bwMode="auto">
          <a:xfrm>
            <a:off x="3924300" y="1431925"/>
            <a:ext cx="4462463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46800" rIns="72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pl-PL" sz="2400" b="1" smtClean="0">
                <a:cs typeface="Tahoma" pitchFamily="34" charset="0"/>
              </a:rPr>
              <a:t>Grupa IQS Sp. z o.o.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ul. Francuska 37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03-905 Warszawa</a:t>
            </a:r>
            <a:endParaRPr lang="pl-PL" sz="1600" smtClean="0">
              <a:cs typeface="Tahoma" pitchFamily="34" charset="0"/>
            </a:endParaRP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tel. +48 (22) 592 63 00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fax +48 (22) 825 48 70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b="1" smtClean="0">
                <a:solidFill>
                  <a:srgbClr val="CC0000"/>
                </a:solidFill>
                <a:cs typeface="Tahoma" pitchFamily="34" charset="0"/>
              </a:rPr>
              <a:t> </a:t>
            </a:r>
            <a:endParaRPr lang="pl-PL" sz="1200" b="1" smtClean="0">
              <a:solidFill>
                <a:srgbClr val="CC0000"/>
              </a:solidFill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4786313" y="4365625"/>
            <a:ext cx="3600450" cy="936625"/>
          </a:xfrm>
          <a:prstGeom prst="rect">
            <a:avLst/>
          </a:prstGeom>
        </p:spPr>
        <p:txBody>
          <a:bodyPr rIns="7200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tabLst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dirty="0" smtClean="0">
                <a:cs typeface="Tahoma" pitchFamily="34" charset="0"/>
              </a:rPr>
              <a:t> www.grupaiqs.pl  </a:t>
            </a:r>
            <a:br>
              <a:rPr lang="pl-PL" dirty="0" smtClean="0">
                <a:cs typeface="Tahoma" pitchFamily="34" charset="0"/>
              </a:rPr>
            </a:br>
            <a:r>
              <a:rPr lang="pl-PL" dirty="0" smtClean="0">
                <a:cs typeface="Tahoma" pitchFamily="34" charset="0"/>
              </a:rPr>
              <a:t>maciej.gerc@grupaiqs.pl</a:t>
            </a:r>
          </a:p>
        </p:txBody>
      </p:sp>
      <p:sp>
        <p:nvSpPr>
          <p:cNvPr id="8" name="Prostokąt 7"/>
          <p:cNvSpPr/>
          <p:nvPr userDrawn="1"/>
        </p:nvSpPr>
        <p:spPr>
          <a:xfrm>
            <a:off x="3924301" y="5291916"/>
            <a:ext cx="45236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pl-PL" b="1" dirty="0" err="1" smtClean="0">
                <a:cs typeface="Tahoma" pitchFamily="34" charset="0"/>
              </a:rPr>
              <a:t>marta.openchowska@grupaiqs.pl</a:t>
            </a:r>
            <a:endParaRPr lang="pl-PL" b="1" dirty="0" smtClean="0">
              <a:cs typeface="Tahoma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2163" y="836613"/>
            <a:ext cx="795813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2638" y="282733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2638" y="4800600"/>
            <a:ext cx="79676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22850"/>
            <a:ext cx="7944062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36712"/>
            <a:ext cx="7939222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82554" y="3356992"/>
            <a:ext cx="7954409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6" y="5301208"/>
            <a:ext cx="7967744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2555" y="2827312"/>
            <a:ext cx="7944911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2557" y="4800556"/>
            <a:ext cx="7954406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D49B44F-E38D-4ECD-B8CF-94874FD10B5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1050" y="836613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1050" y="2852738"/>
            <a:ext cx="4006850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1050" y="4826000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0" y="1391685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0977" y="836712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92900" y="3385096"/>
            <a:ext cx="7957400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5" y="5367108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0977" y="285293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0977" y="482595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0777ECA2-3BEE-49D0-8976-85E90F26FF8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792163" y="836613"/>
            <a:ext cx="3851275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4932363" y="836613"/>
            <a:ext cx="38274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437980"/>
            <a:ext cx="3851107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45546"/>
            <a:ext cx="3852573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4959021" y="1437980"/>
            <a:ext cx="3777944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32039" y="845546"/>
            <a:ext cx="380492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F2290C9-44DE-461D-83AC-2D3E1BEC4A5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 rot="16200000">
            <a:off x="38101" y="1582737"/>
            <a:ext cx="24685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10" name="Prostokąt zaokrąglony 9"/>
          <p:cNvSpPr/>
          <p:nvPr userDrawn="1"/>
        </p:nvSpPr>
        <p:spPr>
          <a:xfrm rot="16200000">
            <a:off x="19051" y="4640262"/>
            <a:ext cx="25066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51721" y="836714"/>
            <a:ext cx="6685243" cy="24479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 rot="16200000">
            <a:off x="37684" y="1603177"/>
            <a:ext cx="2469159" cy="936229"/>
          </a:xfrm>
        </p:spPr>
        <p:txBody>
          <a:bodyPr lIns="90000" rIns="126000"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028859" y="3875694"/>
            <a:ext cx="6708105" cy="2506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5"/>
          <p:cNvSpPr>
            <a:spLocks noGrp="1"/>
          </p:cNvSpPr>
          <p:nvPr>
            <p:ph sz="quarter" idx="24"/>
          </p:nvPr>
        </p:nvSpPr>
        <p:spPr>
          <a:xfrm rot="16200000">
            <a:off x="19447" y="4660396"/>
            <a:ext cx="2505634" cy="93622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2028859" y="6453336"/>
            <a:ext cx="6721441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9AEF6A4-3D84-46C8-BC02-04983AAFA6B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8513" y="2827338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8513" y="4810125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8513" y="836613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2700338" y="857250"/>
            <a:ext cx="6038850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2719388" y="2827338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2719388" y="4810125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5972" y="933599"/>
            <a:ext cx="5974328" cy="14747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76763" y="908702"/>
            <a:ext cx="1558943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796138" y="2882204"/>
            <a:ext cx="5954162" cy="15168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2796138" y="4889698"/>
            <a:ext cx="5940826" cy="14916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869769" y="2903665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69769" y="4889698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DE58F82-154D-4089-8D6F-44DE727A290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7" name="Symbol zastępczy stopki 2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7957399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B36268E-CD5A-408F-B7EB-025EDD57809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836613"/>
            <a:ext cx="7967662" cy="7715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1803400"/>
            <a:ext cx="7967662" cy="45783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5" y="1803400"/>
            <a:ext cx="7967661" cy="45783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2165" y="839542"/>
            <a:ext cx="7958136" cy="76814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14BF565-E767-40D8-8576-734B5173E54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5083175"/>
            <a:ext cx="7967662" cy="1298575"/>
          </a:xfrm>
          <a:prstGeom prst="roundRect">
            <a:avLst>
              <a:gd name="adj" fmla="val 8746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836613"/>
            <a:ext cx="7967662" cy="40830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40837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5082607"/>
            <a:ext cx="7977161" cy="129612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71E7193-54FA-4715-B1E4-B3E0EB20218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5076825" y="2624138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792163" y="836613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5076825" y="836613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2163" y="2624138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406900"/>
            <a:ext cx="7967662" cy="19748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882427"/>
            <a:ext cx="3679227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2695648"/>
            <a:ext cx="3680740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76056" y="882427"/>
            <a:ext cx="3670895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76057" y="2695648"/>
            <a:ext cx="3672408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C035CF7-75A7-4C62-95C5-DAD71010A2D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4" name="Symbol zastępczy stopki 1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 userDrawn="1"/>
        </p:nvSpPr>
        <p:spPr>
          <a:xfrm>
            <a:off x="79216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 rogami zaokrąglonymi z jednej strony 13"/>
          <p:cNvSpPr/>
          <p:nvPr userDrawn="1"/>
        </p:nvSpPr>
        <p:spPr>
          <a:xfrm>
            <a:off x="79216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504031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6" name="Prostokąt z rogami zaokrąglonymi z jednej strony 15"/>
          <p:cNvSpPr/>
          <p:nvPr userDrawn="1"/>
        </p:nvSpPr>
        <p:spPr>
          <a:xfrm>
            <a:off x="504031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 userDrawn="1"/>
        </p:nvSpPr>
        <p:spPr>
          <a:xfrm>
            <a:off x="79216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9" name="Prostokąt z rogami zaokrąglonymi z jednej strony 18"/>
          <p:cNvSpPr/>
          <p:nvPr userDrawn="1"/>
        </p:nvSpPr>
        <p:spPr>
          <a:xfrm>
            <a:off x="79216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 userDrawn="1"/>
        </p:nvSpPr>
        <p:spPr>
          <a:xfrm>
            <a:off x="504031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1" name="Prostokąt z rogami zaokrąglonymi z jednej strony 20"/>
          <p:cNvSpPr/>
          <p:nvPr userDrawn="1"/>
        </p:nvSpPr>
        <p:spPr>
          <a:xfrm>
            <a:off x="504031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876800"/>
            <a:ext cx="7967662" cy="15049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1340768"/>
            <a:ext cx="3679227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3429446"/>
            <a:ext cx="3680740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40636" y="1340768"/>
            <a:ext cx="3706316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39907" y="3429446"/>
            <a:ext cx="3708557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28675" y="841236"/>
            <a:ext cx="3633217" cy="398702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4" name="Symbol zastępczy zawartości 25"/>
          <p:cNvSpPr>
            <a:spLocks noGrp="1"/>
          </p:cNvSpPr>
          <p:nvPr>
            <p:ph sz="quarter" idx="21"/>
          </p:nvPr>
        </p:nvSpPr>
        <p:spPr>
          <a:xfrm>
            <a:off x="5077147" y="841236"/>
            <a:ext cx="3633217" cy="398702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5"/>
          <p:cNvSpPr>
            <a:spLocks noGrp="1"/>
          </p:cNvSpPr>
          <p:nvPr>
            <p:ph sz="quarter" idx="22"/>
          </p:nvPr>
        </p:nvSpPr>
        <p:spPr>
          <a:xfrm>
            <a:off x="828675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6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5077147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4754603-8EE0-40F1-8E21-4A6FBC383FC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25" name="Symbol zastępczy stopki 2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4941888"/>
            <a:ext cx="7967662" cy="1443037"/>
          </a:xfrm>
          <a:prstGeom prst="roundRect">
            <a:avLst>
              <a:gd name="adj" fmla="val 19502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39605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838200" y="4941168"/>
            <a:ext cx="7898764" cy="144058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016908F-AF08-49FD-A200-1E058E2A66A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4225" y="4664075"/>
            <a:ext cx="2419350" cy="1728788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2163" y="8493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3556000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6327775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3563938" y="8366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6337300" y="849313"/>
            <a:ext cx="2411413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8343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61359" y="4736065"/>
            <a:ext cx="2200676" cy="156081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zawartości 25"/>
          <p:cNvSpPr>
            <a:spLocks noGrp="1"/>
          </p:cNvSpPr>
          <p:nvPr>
            <p:ph sz="quarter" idx="17"/>
          </p:nvPr>
        </p:nvSpPr>
        <p:spPr>
          <a:xfrm>
            <a:off x="3667468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9" name="Symbol zastępczy zawartości 25"/>
          <p:cNvSpPr>
            <a:spLocks noGrp="1"/>
          </p:cNvSpPr>
          <p:nvPr>
            <p:ph sz="quarter" idx="18"/>
          </p:nvPr>
        </p:nvSpPr>
        <p:spPr>
          <a:xfrm>
            <a:off x="6405975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9"/>
          </p:nvPr>
        </p:nvSpPr>
        <p:spPr>
          <a:xfrm>
            <a:off x="3640068" y="915747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20"/>
          </p:nvPr>
        </p:nvSpPr>
        <p:spPr>
          <a:xfrm>
            <a:off x="6412959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C1C1B63-3304-41F6-9996-BADE1BB9B40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3" y="836613"/>
            <a:ext cx="2908981" cy="11522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79912" y="836614"/>
            <a:ext cx="4957051" cy="5545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92161" y="2132856"/>
            <a:ext cx="2908981" cy="42488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0581857-9F0C-469F-9D66-786CC246378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901" y="836613"/>
            <a:ext cx="795739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F2249E5-E729-4D7B-810D-2475DF7BA35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54513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161" y="836613"/>
            <a:ext cx="568483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BF018E67-AF0B-4DF2-B8FF-F49AD8790BE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836613"/>
            <a:ext cx="5486400" cy="38909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14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789814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4F0FDB1-D737-49AC-A351-CB9BF87883D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fli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700213"/>
            <a:ext cx="19716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5363275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C3B9A93-5A94-4C9E-A2A9-7DA804A0B6B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82638" y="83978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84300"/>
            <a:ext cx="7957399" cy="49974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2665" y="836712"/>
            <a:ext cx="7954299" cy="414033"/>
          </a:xfrm>
        </p:spPr>
        <p:txBody>
          <a:bodyPr/>
          <a:lstStyle>
            <a:lvl1pPr>
              <a:buClr>
                <a:schemeClr val="bg1"/>
              </a:buClr>
              <a:buSzPct val="75000"/>
              <a:buFont typeface="Wingdings" pitchFamily="2" charset="2"/>
              <a:buChar char="n"/>
              <a:defRPr sz="18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B50667E-CB4F-4189-B0D1-9C184E2EA88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82664" y="836613"/>
            <a:ext cx="3789335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04048" y="836613"/>
            <a:ext cx="3732916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7B51374-C60E-4306-8D06-D7B70D0D73A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665" y="836712"/>
            <a:ext cx="37763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82665" y="1620490"/>
            <a:ext cx="3776388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91100" y="836712"/>
            <a:ext cx="37573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991100" y="1620490"/>
            <a:ext cx="3757364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3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934CEE3F-9EBC-4A67-8723-2F8487E47C5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5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F31E2CF-F9BB-43AB-8B84-C9BDC354004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6D69571-9A3C-4767-851B-A5B5D64ED3A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główek sekcji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-11113" y="-9525"/>
            <a:ext cx="9156701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z zaokrąglonym rogiem 6"/>
          <p:cNvSpPr/>
          <p:nvPr/>
        </p:nvSpPr>
        <p:spPr>
          <a:xfrm>
            <a:off x="354013" y="1196975"/>
            <a:ext cx="215900" cy="5661025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0" y="836613"/>
            <a:ext cx="522288" cy="6021387"/>
          </a:xfrm>
          <a:prstGeom prst="round1Rect">
            <a:avLst/>
          </a:prstGeom>
          <a:solidFill>
            <a:srgbClr val="AF000A"/>
          </a:solidFill>
          <a:ln w="9525">
            <a:noFill/>
            <a:miter lim="800000"/>
            <a:headEnd/>
            <a:tailEnd/>
          </a:ln>
          <a:effectLst/>
        </p:spPr>
        <p:txBody>
          <a:bodyPr lIns="91432" tIns="0" rIns="413966" bIns="0" anchor="ctr"/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endParaRPr lang="pl-PL" dirty="0">
              <a:latin typeface="Tahoma" charset="0"/>
              <a:cs typeface="+mn-cs"/>
            </a:endParaRP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85725" y="150813"/>
            <a:ext cx="639763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782638" y="44450"/>
            <a:ext cx="71024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103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792163" y="828675"/>
            <a:ext cx="7958137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795338" y="6394450"/>
            <a:ext cx="1068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 rot="16200000">
            <a:off x="-2393157" y="3371057"/>
            <a:ext cx="5268913" cy="463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0" y="6381750"/>
            <a:ext cx="525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E3BD201-204C-48B7-814B-32F71AB1677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grpSp>
        <p:nvGrpSpPr>
          <p:cNvPr id="1035" name="Grupa 12" hidden="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904413" cy="6858000"/>
          </a:xfrm>
        </p:grpSpPr>
        <p:cxnSp>
          <p:nvCxnSpPr>
            <p:cNvPr id="14" name="Łącznik prosty 13"/>
            <p:cNvCxnSpPr/>
            <p:nvPr userDrawn="1"/>
          </p:nvCxnSpPr>
          <p:spPr>
            <a:xfrm rot="5400000">
              <a:off x="-2570961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 userDrawn="1"/>
          </p:nvCxnSpPr>
          <p:spPr>
            <a:xfrm rot="5400000">
              <a:off x="6059290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 userDrawn="1"/>
          </p:nvCxnSpPr>
          <p:spPr>
            <a:xfrm>
              <a:off x="0" y="6381750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 userDrawn="1"/>
          </p:nvCxnSpPr>
          <p:spPr>
            <a:xfrm>
              <a:off x="0" y="765175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Prostokąt 17"/>
          <p:cNvSpPr/>
          <p:nvPr/>
        </p:nvSpPr>
        <p:spPr>
          <a:xfrm rot="5400000" flipV="1">
            <a:off x="5691982" y="3404393"/>
            <a:ext cx="6858000" cy="492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1037" name="Picture 2" descr="Herb m.st. Warszawy"/>
          <p:cNvPicPr>
            <a:picLocks noChangeAspect="1" noChangeArrowheads="1"/>
          </p:cNvPicPr>
          <p:nvPr userDrawn="1"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8542338" y="44450"/>
            <a:ext cx="4222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  <p:sldLayoutId id="2147483798" r:id="rId18"/>
    <p:sldLayoutId id="2147483799" r:id="rId19"/>
    <p:sldLayoutId id="2147483800" r:id="rId20"/>
    <p:sldLayoutId id="2147483801" r:id="rId21"/>
    <p:sldLayoutId id="2147483802" r:id="rId22"/>
    <p:sldLayoutId id="2147483803" r:id="rId23"/>
    <p:sldLayoutId id="2147483804" r:id="rId24"/>
    <p:sldLayoutId id="2147483805" r:id="rId25"/>
    <p:sldLayoutId id="2147483806" r:id="rId26"/>
    <p:sldLayoutId id="2147483807" r:id="rId27"/>
    <p:sldLayoutId id="2147483808" r:id="rId28"/>
    <p:sldLayoutId id="2147483809" r:id="rId2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AF000A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/>
          <p:cNvSpPr>
            <a:spLocks noGrp="1"/>
          </p:cNvSpPr>
          <p:nvPr>
            <p:ph type="ctrTitle"/>
          </p:nvPr>
        </p:nvSpPr>
        <p:spPr>
          <a:xfrm>
            <a:off x="468313" y="3141663"/>
            <a:ext cx="8207375" cy="19446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2800" smtClean="0"/>
              <a:t>TAJEMNICZY KLIENT</a:t>
            </a:r>
            <a:br>
              <a:rPr lang="pl-PL" sz="2800" smtClean="0"/>
            </a:br>
            <a:r>
              <a:rPr lang="pl-PL" sz="2800" smtClean="0"/>
              <a:t>URZĄD DZIELNICY PRAGA POŁUDNIE</a:t>
            </a:r>
            <a:br>
              <a:rPr lang="pl-PL" sz="2800" smtClean="0"/>
            </a:br>
            <a:r>
              <a:rPr lang="pl-PL" sz="2800" smtClean="0"/>
              <a:t/>
            </a:r>
            <a:br>
              <a:rPr lang="pl-PL" sz="2800" smtClean="0"/>
            </a:br>
            <a:r>
              <a:rPr lang="pl-PL" sz="2000" b="0" smtClean="0"/>
              <a:t>RAPORT Z BADANIA</a:t>
            </a:r>
            <a:r>
              <a:rPr lang="pl-PL" sz="2800" smtClean="0"/>
              <a:t/>
            </a:r>
            <a:br>
              <a:rPr lang="pl-PL" sz="2800" smtClean="0"/>
            </a:br>
            <a:endParaRPr lang="pl-PL" sz="2800" smtClean="0"/>
          </a:p>
        </p:txBody>
      </p:sp>
      <p:sp>
        <p:nvSpPr>
          <p:cNvPr id="31747" name="Symbol zastępczy stop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Warszawa,  19 grudnia 2012</a:t>
            </a:r>
          </a:p>
        </p:txBody>
      </p:sp>
      <p:sp>
        <p:nvSpPr>
          <p:cNvPr id="31748" name="pole tekstowe 5"/>
          <p:cNvSpPr txBox="1">
            <a:spLocks noChangeArrowheads="1"/>
          </p:cNvSpPr>
          <p:nvPr/>
        </p:nvSpPr>
        <p:spPr bwMode="auto">
          <a:xfrm>
            <a:off x="4248150" y="5157788"/>
            <a:ext cx="608488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Centrum Komunikacji Społecznej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Urzędu m.st. Warszawy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endParaRPr lang="pl-PL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0963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F80FD9-5DCF-43F7-8983-4F0DEEBE9EA7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pl-PL" smtClean="0"/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792163" y="31750"/>
            <a:ext cx="7102475" cy="6604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rgbClr val="AF000A"/>
                </a:solidFill>
                <a:ea typeface="+mj-ea"/>
                <a:cs typeface="Tahoma" pitchFamily="34" charset="0"/>
              </a:rPr>
              <a:t>Urząd dzielnicy Praga Południe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(4)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0966" name="Rectangle 3"/>
          <p:cNvSpPr>
            <a:spLocks noChangeArrowheads="1"/>
          </p:cNvSpPr>
          <p:nvPr/>
        </p:nvSpPr>
        <p:spPr bwMode="auto">
          <a:xfrm>
            <a:off x="792163" y="1123950"/>
            <a:ext cx="3598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f</a:t>
            </a:r>
            <a:r>
              <a:rPr lang="pl-PL" sz="1200" u="sng" dirty="0"/>
              <a:t>ormularze / wnioski?</a:t>
            </a:r>
            <a:endParaRPr lang="en-GB" sz="1200" u="sng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8429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Południe</a:t>
            </a:r>
          </a:p>
        </p:txBody>
      </p:sp>
      <p:sp>
        <p:nvSpPr>
          <p:cNvPr id="41987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1988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0A8FE5-26C9-4CF3-B77E-6A3DECA3E1C3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pl-PL" smtClean="0"/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782638" y="3975100"/>
            <a:ext cx="719931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formularze / wnioski </a:t>
            </a:r>
            <a:r>
              <a:rPr lang="pl-PL" sz="1200" dirty="0"/>
              <a:t>na terenie urzędu są w miejscu, w którym łatwo je zauważyć?</a:t>
            </a:r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782638" y="968375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formularze / wnioski, </a:t>
            </a:r>
            <a:r>
              <a:rPr lang="pl-PL" sz="1200" dirty="0"/>
              <a:t>które są na terenie urzędu są uporządkowane</a:t>
            </a:r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(5)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Południe</a:t>
            </a:r>
          </a:p>
        </p:txBody>
      </p:sp>
      <p:sp>
        <p:nvSpPr>
          <p:cNvPr id="4301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301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D35DBD-1E5C-473C-8F4A-2E76496D4F7A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l-PL" smtClean="0"/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(6)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3014" name="Rectangle 3"/>
          <p:cNvSpPr>
            <a:spLocks noChangeArrowheads="1"/>
          </p:cNvSpPr>
          <p:nvPr/>
        </p:nvSpPr>
        <p:spPr bwMode="auto">
          <a:xfrm>
            <a:off x="782638" y="1000125"/>
            <a:ext cx="59150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wzory wypełnionych </a:t>
            </a:r>
            <a:r>
              <a:rPr lang="pl-PL" sz="1200" u="sng" dirty="0"/>
              <a:t>formularzy / wniosków</a:t>
            </a:r>
            <a:r>
              <a:rPr lang="pl-PL" sz="1200" dirty="0"/>
              <a:t>?</a:t>
            </a:r>
            <a:endParaRPr lang="en-GB" sz="12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35013" y="1689100"/>
          <a:ext cx="8291512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Południe</a:t>
            </a:r>
          </a:p>
        </p:txBody>
      </p:sp>
      <p:sp>
        <p:nvSpPr>
          <p:cNvPr id="4403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403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7A9189-4788-4E35-AAD0-9F27C296E9FD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l-PL" smtClean="0"/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(7)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451225" y="1433513"/>
          <a:ext cx="4594225" cy="486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9" name="pole tekstowe 6"/>
          <p:cNvSpPr txBox="1">
            <a:spLocks noChangeArrowheads="1"/>
          </p:cNvSpPr>
          <p:nvPr/>
        </p:nvSpPr>
        <p:spPr bwMode="auto">
          <a:xfrm>
            <a:off x="8162925" y="15716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0" name="Prostokąt 12"/>
          <p:cNvSpPr>
            <a:spLocks noChangeArrowheads="1"/>
          </p:cNvSpPr>
          <p:nvPr/>
        </p:nvSpPr>
        <p:spPr bwMode="auto">
          <a:xfrm>
            <a:off x="914351" y="1609725"/>
            <a:ext cx="2649537" cy="4554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000" dirty="0">
                <a:latin typeface="Arial" charset="0"/>
              </a:rPr>
              <a:t>Czy odległość blatów  stolików od wzorów wypełnionych formularzy  wniosków na tablicach  w skoroszytach jest odpowiednia?</a:t>
            </a:r>
          </a:p>
          <a:p>
            <a:endParaRPr lang="pl-PL" sz="1000" dirty="0">
              <a:latin typeface="Arial" charset="0"/>
            </a:endParaRPr>
          </a:p>
          <a:p>
            <a:endParaRPr lang="pl-PL" sz="1000" dirty="0">
              <a:latin typeface="Arial" charset="0"/>
            </a:endParaRPr>
          </a:p>
          <a:p>
            <a:endParaRPr lang="pl-PL" sz="1000" dirty="0">
              <a:latin typeface="Arial" charset="0"/>
            </a:endParaRPr>
          </a:p>
          <a:p>
            <a:r>
              <a:rPr lang="pl-PL" sz="1000" dirty="0">
                <a:latin typeface="Arial" charset="0"/>
              </a:rPr>
              <a:t>Czy liczba blatów  stolików do pisania formularzy  wniosków jest wystarczająca?</a:t>
            </a:r>
          </a:p>
          <a:p>
            <a:endParaRPr lang="pl-PL" sz="1000" dirty="0">
              <a:latin typeface="Arial" charset="0"/>
            </a:endParaRPr>
          </a:p>
          <a:p>
            <a:endParaRPr lang="pl-PL" sz="1000" dirty="0">
              <a:latin typeface="Arial" charset="0"/>
            </a:endParaRPr>
          </a:p>
          <a:p>
            <a:endParaRPr lang="pl-PL" sz="1000" dirty="0">
              <a:latin typeface="Arial" charset="0"/>
            </a:endParaRPr>
          </a:p>
          <a:p>
            <a:r>
              <a:rPr lang="pl-PL" sz="1000" dirty="0">
                <a:latin typeface="Arial" charset="0"/>
              </a:rPr>
              <a:t>Czy liczba miejsc siedzących dla oczekujących jest wystarczająca?</a:t>
            </a:r>
          </a:p>
          <a:p>
            <a:endParaRPr lang="pl-PL" sz="1000" dirty="0">
              <a:latin typeface="Arial" charset="0"/>
            </a:endParaRPr>
          </a:p>
          <a:p>
            <a:endParaRPr lang="pl-PL" sz="1000" dirty="0">
              <a:latin typeface="Arial" charset="0"/>
            </a:endParaRPr>
          </a:p>
          <a:p>
            <a:endParaRPr lang="pl-PL" sz="1000" dirty="0">
              <a:latin typeface="Arial" charset="0"/>
            </a:endParaRPr>
          </a:p>
          <a:p>
            <a:r>
              <a:rPr lang="pl-PL" sz="1000" dirty="0">
                <a:latin typeface="Arial" charset="0"/>
              </a:rPr>
              <a:t>Czy są dostępne bezpłatne gazetki  wydawnictwa urzędu na terenie urzędu?</a:t>
            </a:r>
          </a:p>
          <a:p>
            <a:endParaRPr lang="pl-PL" sz="1000" dirty="0">
              <a:latin typeface="Arial" charset="0"/>
            </a:endParaRPr>
          </a:p>
          <a:p>
            <a:endParaRPr lang="pl-PL" sz="1000" dirty="0">
              <a:latin typeface="Arial" charset="0"/>
            </a:endParaRPr>
          </a:p>
          <a:p>
            <a:endParaRPr lang="pl-PL" sz="1000" dirty="0">
              <a:latin typeface="Arial" charset="0"/>
            </a:endParaRPr>
          </a:p>
          <a:p>
            <a:r>
              <a:rPr lang="pl-PL" sz="1000" dirty="0">
                <a:latin typeface="Arial" charset="0"/>
              </a:rPr>
              <a:t>Czy działa system numerkowy?</a:t>
            </a:r>
          </a:p>
          <a:p>
            <a:endParaRPr lang="pl-PL" sz="1000" dirty="0">
              <a:latin typeface="Arial" charset="0"/>
            </a:endParaRPr>
          </a:p>
          <a:p>
            <a:endParaRPr lang="pl-PL" sz="1000" dirty="0">
              <a:latin typeface="Arial" charset="0"/>
            </a:endParaRPr>
          </a:p>
          <a:p>
            <a:endParaRPr lang="pl-PL" sz="1000" dirty="0">
              <a:latin typeface="Arial" charset="0"/>
            </a:endParaRPr>
          </a:p>
          <a:p>
            <a:r>
              <a:rPr lang="pl-PL" sz="1000" dirty="0" smtClean="0">
                <a:latin typeface="Arial" charset="0"/>
              </a:rPr>
              <a:t>Czy </a:t>
            </a:r>
            <a:r>
              <a:rPr lang="pl-PL" sz="1000" dirty="0">
                <a:latin typeface="Arial" charset="0"/>
              </a:rPr>
              <a:t>któryś z pracowników podszedł i zaoferował pomoc?</a:t>
            </a:r>
          </a:p>
        </p:txBody>
      </p:sp>
      <p:sp>
        <p:nvSpPr>
          <p:cNvPr id="44041" name="pole tekstowe 6"/>
          <p:cNvSpPr txBox="1">
            <a:spLocks noChangeArrowheads="1"/>
          </p:cNvSpPr>
          <p:nvPr/>
        </p:nvSpPr>
        <p:spPr bwMode="auto">
          <a:xfrm>
            <a:off x="8169275" y="233997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2" name="pole tekstowe 6"/>
          <p:cNvSpPr txBox="1">
            <a:spLocks noChangeArrowheads="1"/>
          </p:cNvSpPr>
          <p:nvPr/>
        </p:nvSpPr>
        <p:spPr bwMode="auto">
          <a:xfrm>
            <a:off x="8166100" y="31083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3" name="pole tekstowe 6"/>
          <p:cNvSpPr txBox="1">
            <a:spLocks noChangeArrowheads="1"/>
          </p:cNvSpPr>
          <p:nvPr/>
        </p:nvSpPr>
        <p:spPr bwMode="auto">
          <a:xfrm>
            <a:off x="8162925" y="3886200"/>
            <a:ext cx="12001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2009 (N=20)</a:t>
            </a:r>
          </a:p>
        </p:txBody>
      </p:sp>
      <p:sp>
        <p:nvSpPr>
          <p:cNvPr id="44044" name="pole tekstowe 6"/>
          <p:cNvSpPr txBox="1">
            <a:spLocks noChangeArrowheads="1"/>
          </p:cNvSpPr>
          <p:nvPr/>
        </p:nvSpPr>
        <p:spPr bwMode="auto">
          <a:xfrm>
            <a:off x="8169275" y="4654550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5" name="pole tekstowe 6"/>
          <p:cNvSpPr txBox="1">
            <a:spLocks noChangeArrowheads="1"/>
          </p:cNvSpPr>
          <p:nvPr/>
        </p:nvSpPr>
        <p:spPr bwMode="auto">
          <a:xfrm>
            <a:off x="8166100" y="54324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Wygląd zewnętrzny urzędnika i jego stanowisko pracy</a:t>
            </a:r>
            <a:br>
              <a:rPr lang="pl-PL" smtClean="0"/>
            </a:br>
            <a:endParaRPr lang="pl-PL" smtClean="0"/>
          </a:p>
        </p:txBody>
      </p:sp>
      <p:sp>
        <p:nvSpPr>
          <p:cNvPr id="45059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5060" name="Symbol zastępczy numeru slajdu 5"/>
          <p:cNvSpPr>
            <a:spLocks noGrp="1"/>
          </p:cNvSpPr>
          <p:nvPr>
            <p:ph type="sldNum" sz="quarter" idx="429496729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1965BC-FBB1-4A8C-9AEA-E1BE02549C5F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Południe</a:t>
            </a:r>
          </a:p>
        </p:txBody>
      </p:sp>
      <p:sp>
        <p:nvSpPr>
          <p:cNvPr id="46083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6084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6BE2E6-3CCA-43A2-A1A4-214DF2BBF223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pl-PL" smtClean="0"/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972964" y="4551114"/>
            <a:ext cx="2230884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>
                <a:latin typeface="Arial" pitchFamily="34" charset="0"/>
                <a:cs typeface="Arial" pitchFamily="34" charset="0"/>
              </a:rPr>
              <a:t>Czy urzędnik ma identyfikator z imieniem  i nazwiskiem?</a:t>
            </a: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972964" y="3090614"/>
            <a:ext cx="2230884" cy="276999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>
                <a:latin typeface="Arial" pitchFamily="34" charset="0"/>
                <a:cs typeface="Arial" pitchFamily="34" charset="0"/>
              </a:rPr>
              <a:t>Czy na biurku są naczynia?</a:t>
            </a:r>
          </a:p>
        </p:txBody>
      </p:sp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972964" y="3709739"/>
            <a:ext cx="2230884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>
                <a:latin typeface="Arial" pitchFamily="34" charset="0"/>
                <a:cs typeface="Arial" pitchFamily="34" charset="0"/>
              </a:rPr>
              <a:t>Czy na biurku urzędnika znajdują się tylko przedmioty związane z pracą? </a:t>
            </a:r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972964" y="2201614"/>
            <a:ext cx="2221357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>
                <a:latin typeface="Arial" pitchFamily="34" charset="0"/>
                <a:cs typeface="Arial" pitchFamily="34" charset="0"/>
              </a:rPr>
              <a:t>Czy na biurku urzędnika jest porządek? </a:t>
            </a:r>
          </a:p>
        </p:txBody>
      </p:sp>
      <p:sp>
        <p:nvSpPr>
          <p:cNvPr id="46089" name="AutoShape 8"/>
          <p:cNvSpPr>
            <a:spLocks noChangeArrowheads="1"/>
          </p:cNvSpPr>
          <p:nvPr/>
        </p:nvSpPr>
        <p:spPr bwMode="auto">
          <a:xfrm>
            <a:off x="1764110" y="5183364"/>
            <a:ext cx="1041400" cy="2960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lIns="90000" tIns="46800" rIns="414000" bIns="46800" anchor="ctr">
            <a:spAutoFit/>
          </a:bodyPr>
          <a:lstStyle/>
          <a:p>
            <a:pPr>
              <a:lnSpc>
                <a:spcPct val="90000"/>
              </a:lnSpc>
            </a:pPr>
            <a:endParaRPr lang="pl-PL" sz="1200">
              <a:solidFill>
                <a:srgbClr val="5090C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972964" y="1436439"/>
            <a:ext cx="2230884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>
                <a:latin typeface="Arial" pitchFamily="34" charset="0"/>
                <a:cs typeface="Arial" pitchFamily="34" charset="0"/>
              </a:rPr>
              <a:t>Czy urzędnik jest ubrany “na służbowo”?</a:t>
            </a:r>
          </a:p>
        </p:txBody>
      </p:sp>
      <p:sp>
        <p:nvSpPr>
          <p:cNvPr id="46091" name="Text Box 12"/>
          <p:cNvSpPr txBox="1">
            <a:spLocks noChangeArrowheads="1"/>
          </p:cNvSpPr>
          <p:nvPr/>
        </p:nvSpPr>
        <p:spPr bwMode="auto">
          <a:xfrm>
            <a:off x="971600" y="5703639"/>
            <a:ext cx="2230883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>
                <a:latin typeface="Arial" pitchFamily="34" charset="0"/>
                <a:cs typeface="Arial" pitchFamily="34" charset="0"/>
              </a:rPr>
              <a:t>Gdzie umieszczony był identyfikator</a:t>
            </a:r>
          </a:p>
        </p:txBody>
      </p:sp>
      <p:sp>
        <p:nvSpPr>
          <p:cNvPr id="46092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WYGLĄD ZEWNĘTRZNY URZĘDNIKA I JEGO STANOWISKO PRACY</a:t>
            </a: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1155700" y="1336675"/>
          <a:ext cx="7842250" cy="420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365500" y="5534025"/>
          <a:ext cx="5308600" cy="143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Zachowanie urzędnika wobec interesanta</a:t>
            </a:r>
            <a:br>
              <a:rPr lang="pl-PL" smtClean="0"/>
            </a:br>
            <a:endParaRPr lang="pl-PL" smtClean="0"/>
          </a:p>
        </p:txBody>
      </p:sp>
      <p:sp>
        <p:nvSpPr>
          <p:cNvPr id="47107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Południe</a:t>
            </a:r>
          </a:p>
        </p:txBody>
      </p:sp>
      <p:sp>
        <p:nvSpPr>
          <p:cNvPr id="4813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813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C873C3-67DA-44A6-8AEB-D6D8517087FB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pl-PL" smtClean="0"/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(1)</a:t>
            </a:r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790575" y="3476625"/>
            <a:ext cx="356076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>
                <a:latin typeface="Verdana" pitchFamily="34" charset="0"/>
              </a:rPr>
              <a:t>Czy urzędnik rozpoczął obsługę sprawy od razu? 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771525" y="981075"/>
            <a:ext cx="363855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>
                <a:latin typeface="Verdana" pitchFamily="34" charset="0"/>
              </a:rPr>
              <a:t>Czy urzędnik podjął się obsługi sprawy? </a:t>
            </a:r>
          </a:p>
        </p:txBody>
      </p:sp>
      <p:sp>
        <p:nvSpPr>
          <p:cNvPr id="48136" name="Text Box 2"/>
          <p:cNvSpPr txBox="1">
            <a:spLocks noChangeArrowheads="1"/>
          </p:cNvSpPr>
          <p:nvPr/>
        </p:nvSpPr>
        <p:spPr bwMode="auto">
          <a:xfrm>
            <a:off x="5292080" y="1209675"/>
            <a:ext cx="261620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>
                <a:latin typeface="Verdana" pitchFamily="34" charset="0"/>
              </a:rPr>
              <a:t>Czy urzędnik przywitał Cię? 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5019675" y="1633538"/>
          <a:ext cx="3995738" cy="508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738188" y="4219575"/>
          <a:ext cx="3908425" cy="167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681038" y="1397000"/>
          <a:ext cx="3984625" cy="187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Południe</a:t>
            </a:r>
          </a:p>
        </p:txBody>
      </p:sp>
      <p:sp>
        <p:nvSpPr>
          <p:cNvPr id="4915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4915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F72941-E058-4309-99F1-204A9410E395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pl-PL" smtClean="0"/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(2)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514725" y="1419225"/>
          <a:ext cx="5526088" cy="532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9159" name="Group 22"/>
          <p:cNvGrpSpPr>
            <a:grpSpLocks/>
          </p:cNvGrpSpPr>
          <p:nvPr/>
        </p:nvGrpSpPr>
        <p:grpSpPr bwMode="auto">
          <a:xfrm>
            <a:off x="731837" y="1462088"/>
            <a:ext cx="2782887" cy="4889500"/>
            <a:chOff x="461" y="921"/>
            <a:chExt cx="1573" cy="3080"/>
          </a:xfrm>
        </p:grpSpPr>
        <p:sp>
          <p:nvSpPr>
            <p:cNvPr id="49160" name="Text Box 3"/>
            <p:cNvSpPr txBox="1">
              <a:spLocks noChangeArrowheads="1"/>
            </p:cNvSpPr>
            <p:nvPr/>
          </p:nvSpPr>
          <p:spPr bwMode="auto">
            <a:xfrm>
              <a:off x="468" y="92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podczas rozmowy starał się podtrzymywać kontakt wzrokowy  z Tobą?</a:t>
              </a:r>
            </a:p>
          </p:txBody>
        </p:sp>
        <p:sp>
          <p:nvSpPr>
            <p:cNvPr id="49161" name="Text Box 4"/>
            <p:cNvSpPr txBox="1">
              <a:spLocks noChangeArrowheads="1"/>
            </p:cNvSpPr>
            <p:nvPr/>
          </p:nvSpPr>
          <p:spPr bwMode="auto">
            <a:xfrm>
              <a:off x="468" y="1554"/>
              <a:ext cx="156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mówił wyraźnie?</a:t>
              </a:r>
            </a:p>
          </p:txBody>
        </p:sp>
        <p:sp>
          <p:nvSpPr>
            <p:cNvPr id="49162" name="Text Box 5"/>
            <p:cNvSpPr txBox="1">
              <a:spLocks noChangeArrowheads="1"/>
            </p:cNvSpPr>
            <p:nvPr/>
          </p:nvSpPr>
          <p:spPr bwMode="auto">
            <a:xfrm>
              <a:off x="468" y="251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jadł posiłek / pił herbatę, kawę lub inny napój? </a:t>
              </a:r>
            </a:p>
          </p:txBody>
        </p:sp>
        <p:sp>
          <p:nvSpPr>
            <p:cNvPr id="49163" name="Text Box 6"/>
            <p:cNvSpPr txBox="1">
              <a:spLocks noChangeArrowheads="1"/>
            </p:cNvSpPr>
            <p:nvPr/>
          </p:nvSpPr>
          <p:spPr bwMode="auto">
            <a:xfrm>
              <a:off x="468" y="319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okazywał zniecierpliwienie?</a:t>
              </a:r>
            </a:p>
          </p:txBody>
        </p:sp>
        <p:sp>
          <p:nvSpPr>
            <p:cNvPr id="49164" name="Text Box 7"/>
            <p:cNvSpPr txBox="1">
              <a:spLocks noChangeArrowheads="1"/>
            </p:cNvSpPr>
            <p:nvPr/>
          </p:nvSpPr>
          <p:spPr bwMode="auto">
            <a:xfrm>
              <a:off x="468" y="1974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zajmował się prywatnymi sprawami? </a:t>
              </a:r>
            </a:p>
          </p:txBody>
        </p:sp>
        <p:sp>
          <p:nvSpPr>
            <p:cNvPr id="49165" name="Text Box 8"/>
            <p:cNvSpPr txBox="1">
              <a:spLocks noChangeArrowheads="1"/>
            </p:cNvSpPr>
            <p:nvPr/>
          </p:nvSpPr>
          <p:spPr bwMode="auto">
            <a:xfrm>
              <a:off x="461" y="371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uprzejmie Cię pożegnał?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obsługa przedstawionej sprawy</a:t>
            </a:r>
            <a:br>
              <a:rPr lang="pl-PL" smtClean="0"/>
            </a:br>
            <a:endParaRPr lang="pl-PL" smtClean="0"/>
          </a:p>
        </p:txBody>
      </p:sp>
      <p:sp>
        <p:nvSpPr>
          <p:cNvPr id="50179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Spis treści</a:t>
            </a:r>
            <a:endParaRPr lang="pl-PL" dirty="0" smtClean="0"/>
          </a:p>
        </p:txBody>
      </p:sp>
      <p:sp>
        <p:nvSpPr>
          <p:cNvPr id="3277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277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D25E78-F085-4CC6-8D19-DC82A0FB8B79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l-PL" smtClean="0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723900" y="15652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23900" y="23495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 Otoczenie - wygląd urzędu						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23900" y="27432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23900" y="31369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723900" y="35306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723900" y="3925888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730250" y="19589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Południe</a:t>
            </a:r>
          </a:p>
        </p:txBody>
      </p:sp>
      <p:sp>
        <p:nvSpPr>
          <p:cNvPr id="51203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1204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48659D-4871-4BE0-B2D2-636B5375EF0D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pl-PL" smtClean="0"/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(1)</a:t>
            </a:r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971178" y="1686545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dopytywał o szczegóły przedstawionej przez Ciebie sprawy?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971178" y="2885108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używał zrozumiałej terminologii?</a:t>
            </a:r>
          </a:p>
        </p:txBody>
      </p:sp>
      <p:sp>
        <p:nvSpPr>
          <p:cNvPr id="51208" name="Text Box 5"/>
          <p:cNvSpPr txBox="1">
            <a:spLocks noChangeArrowheads="1"/>
          </p:cNvSpPr>
          <p:nvPr/>
        </p:nvSpPr>
        <p:spPr bwMode="auto">
          <a:xfrm>
            <a:off x="983803" y="4051920"/>
            <a:ext cx="267811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opuszczał stanowisko pracy w trakcie rozmowy z Tobą?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517900" y="1416050"/>
          <a:ext cx="5492750" cy="377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Południe</a:t>
            </a:r>
          </a:p>
        </p:txBody>
      </p:sp>
      <p:sp>
        <p:nvSpPr>
          <p:cNvPr id="52227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2228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DA79FB-B031-42EF-91F9-69E4915D368D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pl-PL" smtClean="0"/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(2)</a:t>
            </a:r>
          </a:p>
        </p:txBody>
      </p:sp>
      <p:sp>
        <p:nvSpPr>
          <p:cNvPr id="52230" name="Text Box 2"/>
          <p:cNvSpPr txBox="1">
            <a:spLocks noChangeArrowheads="1"/>
          </p:cNvSpPr>
          <p:nvPr/>
        </p:nvSpPr>
        <p:spPr bwMode="auto">
          <a:xfrm>
            <a:off x="5661025" y="989013"/>
            <a:ext cx="3303588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/>
              <a:t>Czy urzędnik zaproponował wyjaśnienie formularza/ wniosku / lub wyjaśnił, jak go wypełnić?</a:t>
            </a:r>
          </a:p>
        </p:txBody>
      </p:sp>
      <p:sp>
        <p:nvSpPr>
          <p:cNvPr id="52231" name="Text Box 3"/>
          <p:cNvSpPr txBox="1">
            <a:spLocks noChangeArrowheads="1"/>
          </p:cNvSpPr>
          <p:nvPr/>
        </p:nvSpPr>
        <p:spPr bwMode="auto">
          <a:xfrm>
            <a:off x="971600" y="989013"/>
            <a:ext cx="4104456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5661025" y="1772816"/>
          <a:ext cx="2946400" cy="436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735013" y="1945854"/>
          <a:ext cx="5472112" cy="346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Południe</a:t>
            </a:r>
          </a:p>
        </p:txBody>
      </p:sp>
      <p:sp>
        <p:nvSpPr>
          <p:cNvPr id="5325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325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25BCC7-4AC1-4B3A-8A0A-62FE11FF481B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pl-PL" smtClean="0"/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(3)</a:t>
            </a:r>
          </a:p>
        </p:txBody>
      </p:sp>
      <p:sp>
        <p:nvSpPr>
          <p:cNvPr id="53254" name="Text Box 3"/>
          <p:cNvSpPr txBox="1">
            <a:spLocks noChangeArrowheads="1"/>
          </p:cNvSpPr>
          <p:nvPr/>
        </p:nvSpPr>
        <p:spPr bwMode="auto">
          <a:xfrm>
            <a:off x="5471592" y="1383159"/>
            <a:ext cx="3683000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podczas wyjaśniania przedstawionej sprawy wydał kartę informacyjną?</a:t>
            </a:r>
          </a:p>
        </p:txBody>
      </p:sp>
      <p:sp>
        <p:nvSpPr>
          <p:cNvPr id="53255" name="Text Box 4"/>
          <p:cNvSpPr txBox="1">
            <a:spLocks noChangeArrowheads="1"/>
          </p:cNvSpPr>
          <p:nvPr/>
        </p:nvSpPr>
        <p:spPr bwMode="auto">
          <a:xfrm>
            <a:off x="899592" y="1383159"/>
            <a:ext cx="3303588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podczas wyjaśniania przedstawionej przez Ciebie sprawy...?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745038" y="2168674"/>
          <a:ext cx="4348162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379413" y="2111524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Object 10"/>
          <p:cNvGraphicFramePr>
            <a:graphicFrameLocks noChangeAspect="1"/>
          </p:cNvGraphicFramePr>
          <p:nvPr/>
        </p:nvGraphicFramePr>
        <p:xfrm>
          <a:off x="2117725" y="2111524"/>
          <a:ext cx="4365625" cy="8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sposób załatwienia przedstawionej sprawy</a:t>
            </a:r>
          </a:p>
        </p:txBody>
      </p:sp>
      <p:sp>
        <p:nvSpPr>
          <p:cNvPr id="5427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Południe</a:t>
            </a:r>
          </a:p>
        </p:txBody>
      </p:sp>
      <p:sp>
        <p:nvSpPr>
          <p:cNvPr id="55299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5300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206814-1BDD-41BA-A755-C665BC18ECFD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pl-PL" smtClean="0"/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(1)</a:t>
            </a:r>
          </a:p>
        </p:txBody>
      </p:sp>
      <p:sp>
        <p:nvSpPr>
          <p:cNvPr id="55302" name="Text Box 2"/>
          <p:cNvSpPr txBox="1">
            <a:spLocks noChangeArrowheads="1"/>
          </p:cNvSpPr>
          <p:nvPr/>
        </p:nvSpPr>
        <p:spPr bwMode="auto">
          <a:xfrm>
            <a:off x="755476" y="1052513"/>
            <a:ext cx="7200900" cy="276999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/>
              <a:t>SPRAWY, O KTÓRYCH URZĘDNIK POINFORMOWAŁ SAM (bez dopytywania)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093788" y="2057400"/>
          <a:ext cx="7158037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Południe</a:t>
            </a:r>
          </a:p>
        </p:txBody>
      </p:sp>
      <p:sp>
        <p:nvSpPr>
          <p:cNvPr id="56323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6324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01F0AE-CFF0-4D7E-AEEE-E9E83BACF3B8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pl-PL" smtClean="0"/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(2)</a:t>
            </a:r>
          </a:p>
        </p:txBody>
      </p:sp>
      <p:sp>
        <p:nvSpPr>
          <p:cNvPr id="56326" name="Text Box 2"/>
          <p:cNvSpPr txBox="1">
            <a:spLocks noChangeArrowheads="1"/>
          </p:cNvSpPr>
          <p:nvPr/>
        </p:nvSpPr>
        <p:spPr bwMode="auto">
          <a:xfrm>
            <a:off x="741611" y="1019175"/>
            <a:ext cx="4262437" cy="83026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W jaki sposób urzędnik </a:t>
            </a:r>
            <a:r>
              <a:rPr lang="pl-PL" sz="1200" b="1" dirty="0"/>
              <a:t>SPONTANICZNIE</a:t>
            </a:r>
            <a:r>
              <a:rPr lang="pl-PL" sz="1200" dirty="0"/>
              <a:t>, bez Twojego dopytywania poinformował Cię o opłatach/braku opłat, jakie są wymagane przy załatwianiu przedstawionej przez Ciebie sprawy? </a:t>
            </a:r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5561013" y="1019175"/>
            <a:ext cx="3332162" cy="2762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b="1" dirty="0"/>
              <a:t>PO</a:t>
            </a:r>
            <a:r>
              <a:rPr lang="pl-PL" sz="1200" dirty="0"/>
              <a:t> </a:t>
            </a:r>
            <a:r>
              <a:rPr lang="pl-PL" sz="1200" b="1" dirty="0"/>
              <a:t>DOPYTANIU</a:t>
            </a:r>
            <a:r>
              <a:rPr lang="pl-PL" sz="1200" dirty="0"/>
              <a:t> urzędnik... 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4879975" y="2308225"/>
          <a:ext cx="4337050" cy="368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525463" y="2298700"/>
          <a:ext cx="4294187" cy="387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2162175" y="2047875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681038" y="2116138"/>
          <a:ext cx="4348162" cy="417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Południe</a:t>
            </a:r>
          </a:p>
        </p:txBody>
      </p:sp>
      <p:sp>
        <p:nvSpPr>
          <p:cNvPr id="57347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7348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53ED2B-C7D7-4556-BBC8-31106A79EE18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pl-PL" smtClean="0"/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(3)</a:t>
            </a:r>
          </a:p>
        </p:txBody>
      </p:sp>
      <p:sp>
        <p:nvSpPr>
          <p:cNvPr id="57350" name="Text Box 2"/>
          <p:cNvSpPr txBox="1">
            <a:spLocks noChangeArrowheads="1"/>
          </p:cNvSpPr>
          <p:nvPr/>
        </p:nvSpPr>
        <p:spPr bwMode="auto">
          <a:xfrm>
            <a:off x="723900" y="1387624"/>
            <a:ext cx="2884488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poinformował, gdzie można uiścić opłatę?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4783138" y="1387624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poinformował o terminie odpowiedzi na przedstawioną sprawę? 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4737100" y="2111375"/>
          <a:ext cx="4348163" cy="417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698500" y="4975225"/>
          <a:ext cx="7975600" cy="158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83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Południe</a:t>
            </a:r>
          </a:p>
        </p:txBody>
      </p:sp>
      <p:sp>
        <p:nvSpPr>
          <p:cNvPr id="5837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837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79B53B-CEC7-46BF-A43E-0E5B49AB4A7B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pl-PL" smtClean="0"/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(4)</a:t>
            </a:r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899592" y="3356992"/>
            <a:ext cx="2270125" cy="10160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/>
              <a:t>Czy urzędnik poinformował Cię, że istnieje możliwość telefonicznego poinformowania o odbiorze decyzji? </a:t>
            </a:r>
          </a:p>
        </p:txBody>
      </p:sp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899592" y="1772816"/>
            <a:ext cx="2270125" cy="64611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/>
              <a:t>Czy urzędnik upewnił się, że zrozumiałeś jego /jej wyjaśnienia?</a:t>
            </a:r>
          </a:p>
        </p:txBody>
      </p:sp>
      <p:sp>
        <p:nvSpPr>
          <p:cNvPr id="58376" name="Text Box 7"/>
          <p:cNvSpPr txBox="1">
            <a:spLocks noChangeArrowheads="1"/>
          </p:cNvSpPr>
          <p:nvPr/>
        </p:nvSpPr>
        <p:spPr bwMode="auto">
          <a:xfrm>
            <a:off x="971600" y="5231159"/>
            <a:ext cx="2270125" cy="64611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/>
              <a:t>Czy podczas rozmowy </a:t>
            </a:r>
            <a:r>
              <a:rPr lang="pl-PL" sz="1200" dirty="0" err="1"/>
              <a:t>odczuwałe</a:t>
            </a:r>
            <a:r>
              <a:rPr lang="pl-PL" sz="1200" dirty="0"/>
              <a:t>(a)ś niechęć ze strony urzędnika?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1282700" y="1457325"/>
          <a:ext cx="7531100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Południe</a:t>
            </a:r>
          </a:p>
        </p:txBody>
      </p:sp>
      <p:sp>
        <p:nvSpPr>
          <p:cNvPr id="5939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5939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7A7B10-C494-49F8-86F2-0EE16A64B13F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pl-PL" smtClean="0"/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 dirty="0">
                <a:solidFill>
                  <a:schemeClr val="accent1"/>
                </a:solidFill>
              </a:rPr>
              <a:t>URZĘDNIK – SPOSÓB ZAŁATWIENIA PRZEDSTAWIONEJ SPRAWY (5)</a:t>
            </a:r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782637" y="5183188"/>
            <a:ext cx="8156575" cy="841375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lnSpc>
                <a:spcPct val="90000"/>
              </a:lnSpc>
            </a:pPr>
            <a:r>
              <a:rPr lang="pl-PL" sz="2400">
                <a:solidFill>
                  <a:srgbClr val="5090CD"/>
                </a:solidFill>
              </a:rPr>
              <a:t> </a:t>
            </a:r>
          </a:p>
        </p:txBody>
      </p:sp>
      <p:sp>
        <p:nvSpPr>
          <p:cNvPr id="59399" name="Text Box 6"/>
          <p:cNvSpPr txBox="1">
            <a:spLocks noChangeArrowheads="1"/>
          </p:cNvSpPr>
          <p:nvPr/>
        </p:nvSpPr>
        <p:spPr bwMode="auto">
          <a:xfrm>
            <a:off x="684213" y="1322388"/>
            <a:ext cx="2976562" cy="27463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3586163" y="1597025"/>
          <a:ext cx="530225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9401" name="Rectangle 8"/>
          <p:cNvSpPr>
            <a:spLocks noChangeArrowheads="1"/>
          </p:cNvSpPr>
          <p:nvPr/>
        </p:nvSpPr>
        <p:spPr bwMode="auto">
          <a:xfrm>
            <a:off x="1341438" y="6108700"/>
            <a:ext cx="29511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latin typeface="Arial" charset="0"/>
              </a:rPr>
              <a:t>Zsumowane odpowiedzi „zdecydowanie TAK” i „raczej TAK”</a:t>
            </a:r>
            <a:endParaRPr lang="en-GB" sz="1200">
              <a:latin typeface="Arial" charset="0"/>
            </a:endParaRPr>
          </a:p>
        </p:txBody>
      </p:sp>
      <p:grpSp>
        <p:nvGrpSpPr>
          <p:cNvPr id="59402" name="Group 18"/>
          <p:cNvGrpSpPr>
            <a:grpSpLocks/>
          </p:cNvGrpSpPr>
          <p:nvPr/>
        </p:nvGrpSpPr>
        <p:grpSpPr bwMode="auto">
          <a:xfrm>
            <a:off x="827584" y="1796827"/>
            <a:ext cx="2901950" cy="4008437"/>
            <a:chOff x="129" y="1161"/>
            <a:chExt cx="2103" cy="2525"/>
          </a:xfrm>
        </p:grpSpPr>
        <p:sp>
          <p:nvSpPr>
            <p:cNvPr id="59403" name="Rectangle 7"/>
            <p:cNvSpPr>
              <a:spLocks noChangeArrowheads="1"/>
            </p:cNvSpPr>
            <p:nvPr/>
          </p:nvSpPr>
          <p:spPr bwMode="auto">
            <a:xfrm>
              <a:off x="146" y="1161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59404" name="Rectangle 8"/>
            <p:cNvSpPr>
              <a:spLocks noChangeArrowheads="1"/>
            </p:cNvSpPr>
            <p:nvPr/>
          </p:nvSpPr>
          <p:spPr bwMode="auto">
            <a:xfrm>
              <a:off x="129" y="1645"/>
              <a:ext cx="20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59405" name="Rectangle 9"/>
            <p:cNvSpPr>
              <a:spLocks noChangeArrowheads="1"/>
            </p:cNvSpPr>
            <p:nvPr/>
          </p:nvSpPr>
          <p:spPr bwMode="auto">
            <a:xfrm>
              <a:off x="138" y="2230"/>
              <a:ext cx="20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59406" name="Rectangle 10"/>
            <p:cNvSpPr>
              <a:spLocks noChangeArrowheads="1"/>
            </p:cNvSpPr>
            <p:nvPr/>
          </p:nvSpPr>
          <p:spPr bwMode="auto">
            <a:xfrm>
              <a:off x="163" y="2791"/>
              <a:ext cx="20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59407" name="Rectangle 11"/>
            <p:cNvSpPr>
              <a:spLocks noChangeArrowheads="1"/>
            </p:cNvSpPr>
            <p:nvPr/>
          </p:nvSpPr>
          <p:spPr bwMode="auto">
            <a:xfrm>
              <a:off x="137" y="3398"/>
              <a:ext cx="20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Południe</a:t>
            </a:r>
          </a:p>
        </p:txBody>
      </p:sp>
      <p:sp>
        <p:nvSpPr>
          <p:cNvPr id="60419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60420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DA4071-9881-4154-982F-5D9C8A19768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pl-PL" smtClean="0"/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(6)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898900" y="2057400"/>
          <a:ext cx="50292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0424" name="Group 16"/>
          <p:cNvGrpSpPr>
            <a:grpSpLocks/>
          </p:cNvGrpSpPr>
          <p:nvPr/>
        </p:nvGrpSpPr>
        <p:grpSpPr bwMode="auto">
          <a:xfrm>
            <a:off x="782638" y="2139950"/>
            <a:ext cx="3205162" cy="3881338"/>
            <a:chOff x="137" y="1348"/>
            <a:chExt cx="2095" cy="2274"/>
          </a:xfrm>
        </p:grpSpPr>
        <p:sp>
          <p:nvSpPr>
            <p:cNvPr id="60425" name="Rectangle 8"/>
            <p:cNvSpPr>
              <a:spLocks noChangeArrowheads="1"/>
            </p:cNvSpPr>
            <p:nvPr/>
          </p:nvSpPr>
          <p:spPr bwMode="auto">
            <a:xfrm>
              <a:off x="146" y="1348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60426" name="Rectangle 9"/>
            <p:cNvSpPr>
              <a:spLocks noChangeArrowheads="1"/>
            </p:cNvSpPr>
            <p:nvPr/>
          </p:nvSpPr>
          <p:spPr bwMode="auto">
            <a:xfrm>
              <a:off x="137" y="1805"/>
              <a:ext cx="20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60427" name="Rectangle 10"/>
            <p:cNvSpPr>
              <a:spLocks noChangeArrowheads="1"/>
            </p:cNvSpPr>
            <p:nvPr/>
          </p:nvSpPr>
          <p:spPr bwMode="auto">
            <a:xfrm>
              <a:off x="146" y="2317"/>
              <a:ext cx="20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60428" name="Rectangle 11"/>
            <p:cNvSpPr>
              <a:spLocks noChangeArrowheads="1"/>
            </p:cNvSpPr>
            <p:nvPr/>
          </p:nvSpPr>
          <p:spPr bwMode="auto">
            <a:xfrm>
              <a:off x="137" y="2814"/>
              <a:ext cx="20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60429" name="Rectangle 12"/>
            <p:cNvSpPr>
              <a:spLocks noChangeArrowheads="1"/>
            </p:cNvSpPr>
            <p:nvPr/>
          </p:nvSpPr>
          <p:spPr bwMode="auto">
            <a:xfrm>
              <a:off x="146" y="3334"/>
              <a:ext cx="20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684213" y="1322388"/>
            <a:ext cx="2976562" cy="27463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Metodologia badania</a:t>
            </a:r>
          </a:p>
        </p:txBody>
      </p:sp>
      <p:sp>
        <p:nvSpPr>
          <p:cNvPr id="3379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379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9A6899-8560-4A94-BBAB-4A867F9CB57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l-PL" smtClean="0"/>
          </a:p>
        </p:txBody>
      </p:sp>
      <p:sp>
        <p:nvSpPr>
          <p:cNvPr id="33797" name="pole tekstowe 24"/>
          <p:cNvSpPr>
            <a:spLocks noChangeArrowheads="1"/>
          </p:cNvSpPr>
          <p:nvPr/>
        </p:nvSpPr>
        <p:spPr bwMode="auto">
          <a:xfrm>
            <a:off x="1042988" y="120808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3719513" y="119697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obserwacja uczestnicząca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33799" name="pole tekstowe 24"/>
          <p:cNvSpPr>
            <a:spLocks noChangeArrowheads="1"/>
          </p:cNvSpPr>
          <p:nvPr/>
        </p:nvSpPr>
        <p:spPr bwMode="auto">
          <a:xfrm>
            <a:off x="1042988" y="192722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33800" name="pole tekstowe 24"/>
          <p:cNvSpPr>
            <a:spLocks noChangeArrowheads="1"/>
          </p:cNvSpPr>
          <p:nvPr/>
        </p:nvSpPr>
        <p:spPr bwMode="auto">
          <a:xfrm>
            <a:off x="1042988" y="4454525"/>
            <a:ext cx="2520950" cy="627063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33801" name="pole tekstowe 24"/>
          <p:cNvSpPr>
            <a:spLocks noChangeArrowheads="1"/>
          </p:cNvSpPr>
          <p:nvPr/>
        </p:nvSpPr>
        <p:spPr bwMode="auto">
          <a:xfrm>
            <a:off x="1042988" y="515937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33802" name="pole tekstowe 24"/>
          <p:cNvSpPr>
            <a:spLocks noChangeArrowheads="1"/>
          </p:cNvSpPr>
          <p:nvPr/>
        </p:nvSpPr>
        <p:spPr bwMode="auto">
          <a:xfrm>
            <a:off x="1042988" y="263683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3719513" y="1916113"/>
            <a:ext cx="4860925" cy="631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Tajemniczy Klient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3719513" y="445452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adresowy według listy urzędów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3719513" y="515778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>
                <a:latin typeface="+mj-lt"/>
                <a:cs typeface="Arial" pitchFamily="34" charset="0"/>
              </a:rPr>
              <a:t>27.11.2012 </a:t>
            </a:r>
            <a:r>
              <a:rPr lang="pl-PL" sz="1200" dirty="0">
                <a:latin typeface="+mj-lt"/>
                <a:cs typeface="Arial" pitchFamily="34" charset="0"/>
              </a:rPr>
              <a:t>- 10.12.2012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3719513" y="263683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17 urzędów – 340 wizyt (20 wizyt per Urząd)</a:t>
            </a:r>
          </a:p>
        </p:txBody>
      </p:sp>
      <p:sp>
        <p:nvSpPr>
          <p:cNvPr id="33807" name="pole tekstowe 24"/>
          <p:cNvSpPr>
            <a:spLocks noChangeArrowheads="1"/>
          </p:cNvSpPr>
          <p:nvPr/>
        </p:nvSpPr>
        <p:spPr bwMode="auto">
          <a:xfrm>
            <a:off x="1042988" y="3365500"/>
            <a:ext cx="2520950" cy="1006475"/>
          </a:xfrm>
          <a:prstGeom prst="roundRect">
            <a:avLst>
              <a:gd name="adj" fmla="val 772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3719513" y="3357563"/>
            <a:ext cx="4860925" cy="1012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Punkty Informacyjne, stanowiska WOM oraz  Delegatury BAiSO             w urzędach dzielnicy: B</a:t>
            </a:r>
            <a:r>
              <a:rPr lang="en-US" sz="1200" dirty="0" err="1">
                <a:latin typeface="+mj-lt"/>
                <a:cs typeface="Arial" pitchFamily="34" charset="0"/>
              </a:rPr>
              <a:t>emowo</a:t>
            </a:r>
            <a:r>
              <a:rPr lang="pl-PL" sz="1200" dirty="0">
                <a:latin typeface="+mj-lt"/>
                <a:cs typeface="Arial" pitchFamily="34" charset="0"/>
              </a:rPr>
              <a:t>, Bi</a:t>
            </a:r>
            <a:r>
              <a:rPr lang="en-US" sz="1200" dirty="0" err="1">
                <a:latin typeface="+mj-lt"/>
                <a:cs typeface="Arial" pitchFamily="34" charset="0"/>
              </a:rPr>
              <a:t>ałołęka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Bielany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>
                <a:latin typeface="+mj-lt"/>
                <a:cs typeface="Arial" pitchFamily="34" charset="0"/>
              </a:rPr>
              <a:t>Ochota</a:t>
            </a:r>
            <a:r>
              <a:rPr lang="pl-PL" sz="1200">
                <a:latin typeface="+mj-lt"/>
                <a:cs typeface="Arial" pitchFamily="34" charset="0"/>
              </a:rPr>
              <a:t>, </a:t>
            </a:r>
            <a:r>
              <a:rPr lang="pl-PL" sz="1200" dirty="0">
                <a:latin typeface="+mj-lt"/>
                <a:cs typeface="Arial" pitchFamily="34" charset="0"/>
              </a:rPr>
              <a:t>Praga Południe, Praga Północ, Rembertów, Śródmieście, Targówek, Ursus, Ursynów, Wawer, Wesoła, Wilanów, Włochy, Wola,  Żoliborz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200" dirty="0">
              <a:latin typeface="+mj-lt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Wyniki badania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34820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/>
              <a:t>Badanie Tajemniczy Klient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Kryteria oceny</a:t>
            </a:r>
          </a:p>
        </p:txBody>
      </p:sp>
      <p:sp>
        <p:nvSpPr>
          <p:cNvPr id="35843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5844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CA9B3E-6AA8-4DDF-B3C7-3FF420B7A5A4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l-PL" smtClean="0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703263" y="1828800"/>
            <a:ext cx="7737475" cy="3657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OTOCZENIE - WYGLĄD URZĘDU</a:t>
            </a: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WYGLĄD ZEWNĘTRZNY URZĘDNIKA I JEGO STANOWISKO PRACY</a:t>
            </a:r>
            <a:endParaRPr lang="pl-PL" sz="1400" b="1">
              <a:solidFill>
                <a:srgbClr val="990099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ZACHOWANIE SIĘ WOBEC KLIENTA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OBSŁUGA PRZEDSTAWIONEJ SPRAWY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SPOSÓB ZAŁATWIENIA PRZEDSTAWIONEJ SPRAWY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ytuł 1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Otoczenie – wygląd urzędu</a:t>
            </a:r>
          </a:p>
        </p:txBody>
      </p:sp>
      <p:sp>
        <p:nvSpPr>
          <p:cNvPr id="36867" name="Symbol zastępczy stopki 3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/>
              <a:t>Badanie Tajemniczy Klient </a:t>
            </a:r>
          </a:p>
        </p:txBody>
      </p:sp>
      <p:pic>
        <p:nvPicPr>
          <p:cNvPr id="5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7"/>
          <p:cNvGraphicFramePr>
            <a:graphicFrameLocks noChangeAspect="1"/>
          </p:cNvGraphicFramePr>
          <p:nvPr/>
        </p:nvGraphicFramePr>
        <p:xfrm>
          <a:off x="908050" y="2022475"/>
          <a:ext cx="7585075" cy="105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Object 11"/>
          <p:cNvGraphicFramePr>
            <a:graphicFrameLocks noChangeAspect="1"/>
          </p:cNvGraphicFramePr>
          <p:nvPr/>
        </p:nvGraphicFramePr>
        <p:xfrm>
          <a:off x="889000" y="1985963"/>
          <a:ext cx="7608888" cy="1049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Południe</a:t>
            </a:r>
          </a:p>
        </p:txBody>
      </p:sp>
      <p:sp>
        <p:nvSpPr>
          <p:cNvPr id="37891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7892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71F89A-8F0D-49A6-8E83-EC665B1CB6D7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l-PL" smtClean="0"/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684213" y="312420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(1)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590550" y="3651250"/>
          <a:ext cx="7556500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590549" y="1504950"/>
            <a:ext cx="3795713" cy="457200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pPr algn="ctr"/>
            <a:r>
              <a:rPr lang="pl-PL" sz="1200" dirty="0"/>
              <a:t>ŚREDNI CZAS OCZEKIWANIA NA OBSŁUGĘ PRZED PI/ WOM/ DELEGATURĄ </a:t>
            </a:r>
            <a:r>
              <a:rPr lang="pl-PL" sz="1200" dirty="0" err="1"/>
              <a:t>BAiSO</a:t>
            </a:r>
            <a:endParaRPr lang="pl-PL" sz="1200" dirty="0"/>
          </a:p>
        </p:txBody>
      </p:sp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5011738" y="1504950"/>
            <a:ext cx="36639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ŚREDNIA LICZBA OSÓB W KOLEJCE DO PI/ WOM/ DELEGATUR</a:t>
            </a:r>
            <a:r>
              <a:rPr lang="pl-PL" sz="1200">
                <a:latin typeface="Arial" charset="0"/>
              </a:rPr>
              <a:t>Y</a:t>
            </a:r>
            <a:r>
              <a:rPr lang="pl-PL" sz="1200"/>
              <a:t> BAiSO</a:t>
            </a:r>
          </a:p>
        </p:txBody>
      </p:sp>
      <p:sp>
        <p:nvSpPr>
          <p:cNvPr id="37897" name="Rectangle 16"/>
          <p:cNvSpPr>
            <a:spLocks noChangeArrowheads="1"/>
          </p:cNvSpPr>
          <p:nvPr/>
        </p:nvSpPr>
        <p:spPr bwMode="auto">
          <a:xfrm>
            <a:off x="857250" y="941388"/>
            <a:ext cx="7926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pl-PL" sz="1200" b="1">
                <a:solidFill>
                  <a:schemeClr val="accent1"/>
                </a:solidFill>
              </a:rPr>
              <a:t>FUNKCJONOWANIE URZĘDU</a:t>
            </a:r>
          </a:p>
        </p:txBody>
      </p:sp>
      <p:sp>
        <p:nvSpPr>
          <p:cNvPr id="37900" name="Rectangle 8"/>
          <p:cNvSpPr>
            <a:spLocks noChangeArrowheads="1"/>
          </p:cNvSpPr>
          <p:nvPr/>
        </p:nvSpPr>
        <p:spPr bwMode="auto">
          <a:xfrm>
            <a:off x="6227763" y="6327775"/>
            <a:ext cx="2293937" cy="39052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solidFill>
                  <a:srgbClr val="FF0066"/>
                </a:solidFill>
              </a:rPr>
              <a:t>Odsetek odpowiedzi „TAK”</a:t>
            </a:r>
            <a:endParaRPr lang="en-GB" sz="120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Południe</a:t>
            </a:r>
          </a:p>
        </p:txBody>
      </p:sp>
      <p:sp>
        <p:nvSpPr>
          <p:cNvPr id="38915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Badanie Tajemniczy Klient </a:t>
            </a:r>
          </a:p>
        </p:txBody>
      </p:sp>
      <p:sp>
        <p:nvSpPr>
          <p:cNvPr id="38916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C18437-FF20-4883-BDB7-CCCBB322CD3B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pl-PL" smtClean="0"/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(2)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755650" y="908050"/>
            <a:ext cx="56261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Gdzie znajdują się </a:t>
            </a:r>
            <a:r>
              <a:rPr lang="pl-PL" sz="1200" u="sng"/>
              <a:t>karty informacyjne</a:t>
            </a:r>
            <a:r>
              <a:rPr lang="pl-PL" sz="1200"/>
              <a:t>?</a:t>
            </a:r>
            <a:endParaRPr lang="en-GB" sz="120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7286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stopki 4"/>
          <p:cNvSpPr>
            <a:spLocks noGrp="1"/>
          </p:cNvSpPr>
          <p:nvPr>
            <p:ph type="ftr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dirty="0" smtClean="0"/>
              <a:t>Badanie Tajemniczy Klient </a:t>
            </a:r>
          </a:p>
        </p:txBody>
      </p:sp>
      <p:sp>
        <p:nvSpPr>
          <p:cNvPr id="39939" name="Symbol zastępczy numeru slajdu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385033-AF53-4FE1-9DDC-74F2BA06287D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l-PL" smtClean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57238" y="4016097"/>
            <a:ext cx="6551066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200"/>
              <a:t>Czy </a:t>
            </a:r>
            <a:r>
              <a:rPr lang="pl-PL" sz="1200" u="sng"/>
              <a:t>karty informacyjne</a:t>
            </a:r>
            <a:r>
              <a:rPr lang="pl-PL" sz="1200"/>
              <a:t> na terenie urzędu są w miejscu, w którym łatwo je zauważyć?</a:t>
            </a:r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684212" y="1238250"/>
            <a:ext cx="589175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karty informacyjne</a:t>
            </a:r>
            <a:r>
              <a:rPr lang="pl-PL" sz="1200" dirty="0"/>
              <a:t>, które są na terenie urzędu są uporządkowane</a:t>
            </a:r>
          </a:p>
        </p:txBody>
      </p:sp>
      <p:sp>
        <p:nvSpPr>
          <p:cNvPr id="399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Praga Południe</a:t>
            </a:r>
          </a:p>
        </p:txBody>
      </p:sp>
      <p:sp>
        <p:nvSpPr>
          <p:cNvPr id="3994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(3)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zablon_bazowy_IQS_final15">
  <a:themeElements>
    <a:clrScheme name="IQS 10">
      <a:dk1>
        <a:sysClr val="windowText" lastClr="000000"/>
      </a:dk1>
      <a:lt1>
        <a:sysClr val="window" lastClr="FFFFFF"/>
      </a:lt1>
      <a:dk2>
        <a:srgbClr val="1F497D"/>
      </a:dk2>
      <a:lt2>
        <a:srgbClr val="FF8C19"/>
      </a:lt2>
      <a:accent1>
        <a:srgbClr val="AF000A"/>
      </a:accent1>
      <a:accent2>
        <a:srgbClr val="4C7FBC"/>
      </a:accent2>
      <a:accent3>
        <a:srgbClr val="99CC00"/>
      </a:accent3>
      <a:accent4>
        <a:srgbClr val="703869"/>
      </a:accent4>
      <a:accent5>
        <a:srgbClr val="F5AF01"/>
      </a:accent5>
      <a:accent6>
        <a:srgbClr val="646464"/>
      </a:accent6>
      <a:hlink>
        <a:srgbClr val="003399"/>
      </a:hlink>
      <a:folHlink>
        <a:srgbClr val="0066FF"/>
      </a:folHlink>
    </a:clrScheme>
    <a:fontScheme name="PB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32" tIns="45716" rIns="91432" bIns="45716" numCol="1" rtlCol="0" anchor="t" anchorCtr="0" compatLnSpc="1">
        <a:prstTxWarp prst="textNoShape">
          <a:avLst/>
        </a:prstTxWarp>
        <a:spAutoFit/>
      </a:bodyPr>
      <a:lstStyle>
        <a:defPPr marL="342872" marR="0" indent="-342872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00000"/>
          </a:buClr>
          <a:buSzPct val="90000"/>
          <a:buFont typeface="Wingdings" pitchFamily="2" charset="2"/>
          <a:buChar char="n"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Tahoma" pitchFamily="34" charset="0"/>
            <a:ea typeface="+mn-ea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6838</TotalTime>
  <Words>1230</Words>
  <Application>Microsoft Office PowerPoint</Application>
  <PresentationFormat>Pokaz na ekranie (4:3)</PresentationFormat>
  <Paragraphs>241</Paragraphs>
  <Slides>30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szablon_bazowy_IQS_final15</vt:lpstr>
      <vt:lpstr>TAJEMNICZY KLIENT URZĄD DZIELNICY PRAGA POŁUDNIE  RAPORT Z BADANIA </vt:lpstr>
      <vt:lpstr>Spis treści</vt:lpstr>
      <vt:lpstr>Metodologia badania</vt:lpstr>
      <vt:lpstr>Wyniki badania</vt:lpstr>
      <vt:lpstr>Kryteria oceny</vt:lpstr>
      <vt:lpstr>Otoczenie – wygląd urzędu</vt:lpstr>
      <vt:lpstr>Urząd dzielnicy Praga Południe</vt:lpstr>
      <vt:lpstr>Urząd dzielnicy Praga Południe</vt:lpstr>
      <vt:lpstr>Urząd dzielnicy Praga Południe</vt:lpstr>
      <vt:lpstr>Slajd 10</vt:lpstr>
      <vt:lpstr>Urząd dzielnicy Praga Południe</vt:lpstr>
      <vt:lpstr>Urząd dzielnicy Praga Południe</vt:lpstr>
      <vt:lpstr>Urząd dzielnicy Praga Południe</vt:lpstr>
      <vt:lpstr>Wygląd zewnętrzny urzędnika i jego stanowisko pracy </vt:lpstr>
      <vt:lpstr>Urząd dzielnicy Praga Południe</vt:lpstr>
      <vt:lpstr>Zachowanie urzędnika wobec interesanta </vt:lpstr>
      <vt:lpstr>Urząd dzielnicy Praga Południe</vt:lpstr>
      <vt:lpstr>Urząd dzielnicy Praga Południe</vt:lpstr>
      <vt:lpstr>Urzędnik - obsługa przedstawionej sprawy </vt:lpstr>
      <vt:lpstr>Urząd dzielnicy Praga Południe</vt:lpstr>
      <vt:lpstr>Urząd dzielnicy Praga Południe</vt:lpstr>
      <vt:lpstr>Urząd dzielnicy Praga Południe</vt:lpstr>
      <vt:lpstr>Urzędnik - sposób załatwienia przedstawionej sprawy</vt:lpstr>
      <vt:lpstr>Urząd dzielnicy Praga Południe</vt:lpstr>
      <vt:lpstr>Urząd dzielnicy Praga Południe</vt:lpstr>
      <vt:lpstr>Urząd dzielnicy Praga Południe</vt:lpstr>
      <vt:lpstr>Urząd dzielnicy Praga Południe</vt:lpstr>
      <vt:lpstr>Urząd dzielnicy Praga Południe</vt:lpstr>
      <vt:lpstr>Urząd dzielnicy Praga Południe</vt:lpstr>
      <vt:lpstr>Slajd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</dc:title>
  <dc:creator>Grupa IQS</dc:creator>
  <cp:lastModifiedBy>mopenchowska</cp:lastModifiedBy>
  <cp:revision>897</cp:revision>
  <dcterms:created xsi:type="dcterms:W3CDTF">2011-07-08T14:47:09Z</dcterms:created>
  <dcterms:modified xsi:type="dcterms:W3CDTF">2013-03-28T13:45:40Z</dcterms:modified>
</cp:coreProperties>
</file>