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charts/chart15.xml" ContentType="application/vnd.openxmlformats-officedocument.drawingml.chart+xml"/>
  <Override PartName="/ppt/charts/chart33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AF000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491" autoAdjust="0"/>
  </p:normalViewPr>
  <p:slideViewPr>
    <p:cSldViewPr snapToObjects="1" showGuides="1">
      <p:cViewPr varScale="1">
        <p:scale>
          <a:sx n="70" d="100"/>
          <a:sy n="70" d="100"/>
        </p:scale>
        <p:origin x="-1206" y="-108"/>
      </p:cViewPr>
      <p:guideLst>
        <p:guide orient="horz" pos="4247"/>
        <p:guide orient="horz" pos="73"/>
        <p:guide orient="horz" pos="2568"/>
        <p:guide orient="horz" pos="4110"/>
        <p:guide orient="horz" pos="4065"/>
        <p:guide orient="horz" pos="107"/>
        <p:guide orient="horz" pos="527"/>
        <p:guide pos="476"/>
        <p:guide pos="1973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1.1534025374855851E-3"/>
          <c:y val="9.0163934426229525E-2"/>
          <c:w val="0.94925028835063441"/>
          <c:h val="0.9180327868852447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41">
              <a:noFill/>
              <a:prstDash val="solid"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-60"/>
        <c:axId val="87716608"/>
        <c:axId val="87718144"/>
      </c:barChart>
      <c:catAx>
        <c:axId val="87716608"/>
        <c:scaling>
          <c:orientation val="maxMin"/>
        </c:scaling>
        <c:delete val="1"/>
        <c:axPos val="b"/>
        <c:tickLblPos val="none"/>
        <c:crossAx val="87718144"/>
        <c:crosses val="autoZero"/>
        <c:auto val="1"/>
        <c:lblAlgn val="ctr"/>
        <c:lblOffset val="100"/>
      </c:catAx>
      <c:valAx>
        <c:axId val="87718144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87716608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095E-2"/>
          <c:y val="0"/>
          <c:w val="0.92848904267589494"/>
          <c:h val="0.39344262295082044"/>
        </c:manualLayout>
      </c:layout>
      <c:spPr>
        <a:noFill/>
        <a:ln w="23282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6824395373291298"/>
          <c:y val="8.8607594936708861E-2"/>
          <c:w val="0.67718191377497472"/>
          <c:h val="0.91350210970463952"/>
        </c:manualLayout>
      </c:layout>
      <c:barChart>
        <c:barDir val="bar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0.05</c:v>
                </c:pt>
                <c:pt idx="1">
                  <c:v>0.2</c:v>
                </c:pt>
                <c:pt idx="2">
                  <c:v>0.05</c:v>
                </c:pt>
                <c:pt idx="3">
                  <c:v>0.4</c:v>
                </c:pt>
                <c:pt idx="4">
                  <c:v>0.5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0.05</c:v>
                </c:pt>
                <c:pt idx="1">
                  <c:v>0.45</c:v>
                </c:pt>
                <c:pt idx="2">
                  <c:v>0.15000000000000005</c:v>
                </c:pt>
                <c:pt idx="3">
                  <c:v>0.1</c:v>
                </c:pt>
                <c:pt idx="4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0.55000000000000004</c:v>
                </c:pt>
                <c:pt idx="4">
                  <c:v>0.25</c:v>
                </c:pt>
              </c:numCache>
            </c:numRef>
          </c:val>
        </c:ser>
        <c:dLbls>
          <c:showVal val="1"/>
        </c:dLbls>
        <c:gapWidth val="60"/>
        <c:axId val="93792512"/>
        <c:axId val="93802496"/>
      </c:barChart>
      <c:catAx>
        <c:axId val="93792512"/>
        <c:scaling>
          <c:orientation val="maxMin"/>
        </c:scaling>
        <c:axPos val="l"/>
        <c:numFmt formatCode="General" sourceLinked="1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3802496"/>
        <c:crosses val="autoZero"/>
        <c:auto val="1"/>
        <c:lblAlgn val="ctr"/>
        <c:lblOffset val="100"/>
        <c:tickLblSkip val="1"/>
        <c:tickMarkSkip val="1"/>
      </c:catAx>
      <c:valAx>
        <c:axId val="93802496"/>
        <c:scaling>
          <c:orientation val="minMax"/>
          <c:min val="0"/>
        </c:scaling>
        <c:delete val="1"/>
        <c:axPos val="t"/>
        <c:numFmt formatCode="0%" sourceLinked="1"/>
        <c:tickLblPos val="none"/>
        <c:crossAx val="93792512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6E-3"/>
          <c:w val="0.64353312302839161"/>
          <c:h val="5.9071729957805991E-2"/>
        </c:manualLayout>
      </c:layout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00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8E-2"/>
          <c:w val="1"/>
          <c:h val="0.90892531876138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0.6000000000000002</c:v>
                </c:pt>
                <c:pt idx="1">
                  <c:v>0.9</c:v>
                </c:pt>
                <c:pt idx="2">
                  <c:v>1</c:v>
                </c:pt>
                <c:pt idx="4">
                  <c:v>0.9</c:v>
                </c:pt>
                <c:pt idx="5">
                  <c:v>0.9</c:v>
                </c:pt>
                <c:pt idx="6">
                  <c:v>0.9</c:v>
                </c:pt>
                <c:pt idx="8">
                  <c:v>0.95000000000000018</c:v>
                </c:pt>
                <c:pt idx="9">
                  <c:v>0.95000000000000018</c:v>
                </c:pt>
                <c:pt idx="10">
                  <c:v>0.95000000000000018</c:v>
                </c:pt>
                <c:pt idx="13">
                  <c:v>0.4</c:v>
                </c:pt>
                <c:pt idx="14">
                  <c:v>1</c:v>
                </c:pt>
                <c:pt idx="16">
                  <c:v>0.9</c:v>
                </c:pt>
                <c:pt idx="17">
                  <c:v>1</c:v>
                </c:pt>
                <c:pt idx="18">
                  <c:v>1</c:v>
                </c:pt>
                <c:pt idx="20">
                  <c:v>0.1</c:v>
                </c:pt>
                <c:pt idx="2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dLbls>
            <c:dLbl>
              <c:idx val="4"/>
              <c:layout>
                <c:manualLayout>
                  <c:x val="9.0809559582339487E-3"/>
                  <c:y val="9.7115065527172127E-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9.7040285579185603E-3"/>
                  <c:y val="3.7514958804138582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9.0809559582339487E-3"/>
                  <c:y val="-2.1427084466962686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2.3687845360944301E-2"/>
                  <c:y val="2.88864833518765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23"/>
                <c:pt idx="0">
                  <c:v>0.4</c:v>
                </c:pt>
                <c:pt idx="1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3">
                  <c:v>0.6000000000000002</c:v>
                </c:pt>
                <c:pt idx="16">
                  <c:v>0.1</c:v>
                </c:pt>
                <c:pt idx="20">
                  <c:v>0.9</c:v>
                </c:pt>
                <c:pt idx="21">
                  <c:v>1</c:v>
                </c:pt>
                <c:pt idx="22">
                  <c:v>0.95000000000000018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dLbls>
            <c:dLbl>
              <c:idx val="11"/>
              <c:layout>
                <c:manualLayout>
                  <c:x val="-0.1544528786282322"/>
                  <c:y val="5.2390645867128761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3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94941184"/>
        <c:axId val="94937472"/>
      </c:barChart>
      <c:catAx>
        <c:axId val="94941184"/>
        <c:scaling>
          <c:orientation val="maxMin"/>
        </c:scaling>
        <c:delete val="1"/>
        <c:axPos val="l"/>
        <c:tickLblPos val="none"/>
        <c:crossAx val="94937472"/>
        <c:crosses val="autoZero"/>
        <c:auto val="1"/>
        <c:lblAlgn val="ctr"/>
        <c:lblOffset val="100"/>
      </c:catAx>
      <c:valAx>
        <c:axId val="9493747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494118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9007891770011344"/>
          <c:y val="2.1008403361344541E-3"/>
          <c:w val="0.57384441939120723"/>
          <c:h val="0.9180672268907562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dLbls>
            <c:dLbl>
              <c:idx val="6"/>
              <c:layout>
                <c:manualLayout>
                  <c:x val="1.146477422992425E-2"/>
                  <c:y val="6.26204446143175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6799104006307047E-2"/>
                  <c:y val="6.5420898716075622E-3"/>
                </c:manualLayout>
              </c:layout>
              <c:spPr>
                <a:noFill/>
                <a:ln w="23616">
                  <a:noFill/>
                </a:ln>
              </c:spPr>
              <c:txPr>
                <a:bodyPr/>
                <a:lstStyle/>
                <a:p>
                  <a:pPr>
                    <a:defRPr sz="1116" b="0" i="0" u="none" strike="noStrike" baseline="0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0.8500000000000002</c:v>
                </c:pt>
                <c:pt idx="1">
                  <c:v>0.75000000000000022</c:v>
                </c:pt>
                <c:pt idx="2">
                  <c:v>0.70000000000000018</c:v>
                </c:pt>
                <c:pt idx="4">
                  <c:v>0.8</c:v>
                </c:pt>
                <c:pt idx="5">
                  <c:v>0.8</c:v>
                </c:pt>
                <c:pt idx="6">
                  <c:v>0.8500000000000002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2">
                  <c:v>0.8</c:v>
                </c:pt>
                <c:pt idx="13">
                  <c:v>0.65000000000000024</c:v>
                </c:pt>
                <c:pt idx="14">
                  <c:v>0.8</c:v>
                </c:pt>
                <c:pt idx="16">
                  <c:v>0.70000000000000018</c:v>
                </c:pt>
                <c:pt idx="17">
                  <c:v>0.5</c:v>
                </c:pt>
                <c:pt idx="18">
                  <c:v>0.3000000000000001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dLbls>
            <c:dLbl>
              <c:idx val="4"/>
              <c:layout>
                <c:manualLayout>
                  <c:x val="0.85231116121758732"/>
                  <c:y val="1.50003508313910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0485759301859217E-2"/>
                  <c:y val="6.26204446143175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2309678700668003E-3"/>
                  <c:y val="-1.8612714729301684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9.7528615901000554E-3"/>
                  <c:y val="4.7212949456490972E-3"/>
                </c:manualLayout>
              </c:layout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0">
                  <c:v>0.15000000000000005</c:v>
                </c:pt>
                <c:pt idx="1">
                  <c:v>0.25</c:v>
                </c:pt>
                <c:pt idx="2">
                  <c:v>0.3000000000000001</c:v>
                </c:pt>
                <c:pt idx="4">
                  <c:v>0.05</c:v>
                </c:pt>
                <c:pt idx="5">
                  <c:v>0.1</c:v>
                </c:pt>
                <c:pt idx="8">
                  <c:v>0.8</c:v>
                </c:pt>
                <c:pt idx="9">
                  <c:v>0.8500000000000002</c:v>
                </c:pt>
                <c:pt idx="10">
                  <c:v>0.75000000000000022</c:v>
                </c:pt>
                <c:pt idx="12">
                  <c:v>0.05</c:v>
                </c:pt>
                <c:pt idx="13">
                  <c:v>0.25</c:v>
                </c:pt>
                <c:pt idx="14">
                  <c:v>0.05</c:v>
                </c:pt>
                <c:pt idx="16">
                  <c:v>0.25</c:v>
                </c:pt>
                <c:pt idx="17">
                  <c:v>0.5</c:v>
                </c:pt>
                <c:pt idx="18">
                  <c:v>0.65000000000000024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General</c:formatCode>
                <c:ptCount val="19"/>
                <c:pt idx="4" formatCode="0%">
                  <c:v>0.15000000000000005</c:v>
                </c:pt>
                <c:pt idx="5" formatCode="0%">
                  <c:v>0.1</c:v>
                </c:pt>
                <c:pt idx="6" formatCode="0%">
                  <c:v>0.15000000000000005</c:v>
                </c:pt>
                <c:pt idx="8" formatCode="0%">
                  <c:v>0.15000000000000005</c:v>
                </c:pt>
                <c:pt idx="9" formatCode="0%">
                  <c:v>0.1</c:v>
                </c:pt>
                <c:pt idx="10" formatCode="0%">
                  <c:v>0.2</c:v>
                </c:pt>
                <c:pt idx="12" formatCode="0%">
                  <c:v>0.15000000000000005</c:v>
                </c:pt>
                <c:pt idx="13" formatCode="0%">
                  <c:v>0.1</c:v>
                </c:pt>
                <c:pt idx="14" formatCode="0%">
                  <c:v>0.15000000000000005</c:v>
                </c:pt>
                <c:pt idx="16" formatCode="0%">
                  <c:v>0.05</c:v>
                </c:pt>
                <c:pt idx="18" formatCode="0%">
                  <c:v>0.05</c:v>
                </c:pt>
              </c:numCache>
            </c:numRef>
          </c:val>
        </c:ser>
        <c:dLbls>
          <c:showVal val="1"/>
        </c:dLbls>
        <c:gapWidth val="60"/>
        <c:overlap val="100"/>
        <c:axId val="95337472"/>
        <c:axId val="95340416"/>
      </c:barChart>
      <c:catAx>
        <c:axId val="95337472"/>
        <c:scaling>
          <c:orientation val="maxMin"/>
        </c:scaling>
        <c:axPos val="l"/>
        <c:numFmt formatCode="General" sourceLinked="1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5340416"/>
        <c:crosses val="autoZero"/>
        <c:auto val="1"/>
        <c:lblAlgn val="ctr"/>
        <c:lblOffset val="100"/>
        <c:tickLblSkip val="1"/>
        <c:tickMarkSkip val="1"/>
      </c:catAx>
      <c:valAx>
        <c:axId val="9534041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5337472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7029"/>
          <c:y val="0.92647058823529416"/>
          <c:w val="0.66854565952649547"/>
          <c:h val="7.5630252100840331E-2"/>
        </c:manualLayout>
      </c:layout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(N=14)</c:v>
                </c:pt>
                <c:pt idx="1">
                  <c:v>2011 (N=11)</c:v>
                </c:pt>
                <c:pt idx="2">
                  <c:v>2010 (N=12)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0.93</c:v>
                </c:pt>
                <c:pt idx="1">
                  <c:v>0.60000000000000031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80065897858319779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(N=14)</c:v>
                </c:pt>
                <c:pt idx="1">
                  <c:v>2011 (N=11)</c:v>
                </c:pt>
                <c:pt idx="2">
                  <c:v>2010 (N=12)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7.0000000000000021E-2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(N=14)</c:v>
                </c:pt>
                <c:pt idx="1">
                  <c:v>2011 (N=11)</c:v>
                </c:pt>
                <c:pt idx="2">
                  <c:v>2010 (N=12)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3"/>
                <c:pt idx="1">
                  <c:v>0.4</c:v>
                </c:pt>
              </c:numCache>
            </c:numRef>
          </c:val>
        </c:ser>
        <c:dLbls>
          <c:showVal val="1"/>
        </c:dLbls>
        <c:gapWidth val="60"/>
        <c:overlap val="100"/>
        <c:axId val="96371456"/>
        <c:axId val="96372992"/>
      </c:barChart>
      <c:catAx>
        <c:axId val="96371456"/>
        <c:scaling>
          <c:orientation val="maxMin"/>
        </c:scaling>
        <c:axPos val="l"/>
        <c:numFmt formatCode="General" sourceLinked="1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372992"/>
        <c:crosses val="autoZero"/>
        <c:auto val="1"/>
        <c:lblAlgn val="ctr"/>
        <c:lblOffset val="100"/>
        <c:tickLblSkip val="1"/>
        <c:tickMarkSkip val="1"/>
      </c:catAx>
      <c:valAx>
        <c:axId val="9637299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6371456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22"/>
          <c:h val="0.29090909090909134"/>
        </c:manualLayout>
      </c:layout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8931116389548779"/>
          <c:y val="0.10318949343339587"/>
          <c:w val="0.45130641330166338"/>
          <c:h val="0.898686679174484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76">
              <a:noFill/>
              <a:prstDash val="solid"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0.75000000000000033</c:v>
                </c:pt>
                <c:pt idx="1">
                  <c:v>0.1</c:v>
                </c:pt>
                <c:pt idx="4">
                  <c:v>0.15000000000000008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0.70000000000000029</c:v>
                </c:pt>
                <c:pt idx="1">
                  <c:v>0.05</c:v>
                </c:pt>
                <c:pt idx="2">
                  <c:v>0.05</c:v>
                </c:pt>
                <c:pt idx="4">
                  <c:v>0.2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</c:v>
                </c:pt>
                <c:pt idx="1">
                  <c:v>0.15000000000000008</c:v>
                </c:pt>
                <c:pt idx="2">
                  <c:v>0.15000000000000008</c:v>
                </c:pt>
                <c:pt idx="3">
                  <c:v>0.05</c:v>
                </c:pt>
                <c:pt idx="4">
                  <c:v>0.15000000000000008</c:v>
                </c:pt>
              </c:numCache>
            </c:numRef>
          </c:val>
        </c:ser>
        <c:dLbls>
          <c:showVal val="1"/>
        </c:dLbls>
        <c:gapWidth val="60"/>
        <c:axId val="96916608"/>
        <c:axId val="96918144"/>
      </c:barChart>
      <c:catAx>
        <c:axId val="96916608"/>
        <c:scaling>
          <c:orientation val="maxMin"/>
        </c:scaling>
        <c:axPos val="l"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918144"/>
        <c:crosses val="autoZero"/>
        <c:auto val="1"/>
        <c:lblAlgn val="ctr"/>
        <c:lblOffset val="100"/>
        <c:tickLblSkip val="1"/>
        <c:tickMarkSkip val="1"/>
      </c:catAx>
      <c:valAx>
        <c:axId val="969181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6916608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64"/>
          <c:h val="9.0056285178236606E-2"/>
        </c:manualLayout>
      </c:layout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750000000000022"/>
          <c:y val="0.26943005181347152"/>
          <c:w val="0.81473214285714257"/>
          <c:h val="0.73575129533678874"/>
        </c:manualLayout>
      </c:layout>
      <c:barChart>
        <c:barDir val="bar"/>
        <c:grouping val="percentStacked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dLbls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0.05</c:v>
                </c:pt>
                <c:pt idx="1">
                  <c:v>0.1</c:v>
                </c:pt>
                <c:pt idx="2">
                  <c:v>0.05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dLbls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1">
                  <c:v>0.1</c:v>
                </c:pt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3508937652086599E-2"/>
                  <c:y val="-5.7090713254854524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0.95000000000000029</c:v>
                </c:pt>
                <c:pt idx="1">
                  <c:v>0.8</c:v>
                </c:pt>
                <c:pt idx="2">
                  <c:v>0.95000000000000029</c:v>
                </c:pt>
              </c:numCache>
            </c:numRef>
          </c:val>
        </c:ser>
        <c:dLbls>
          <c:showVal val="1"/>
        </c:dLbls>
        <c:gapWidth val="20"/>
        <c:overlap val="100"/>
        <c:axId val="98117504"/>
        <c:axId val="98119040"/>
      </c:barChart>
      <c:catAx>
        <c:axId val="98117504"/>
        <c:scaling>
          <c:orientation val="minMax"/>
        </c:scaling>
        <c:axPos val="l"/>
        <c:numFmt formatCode="General" sourceLinked="1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119040"/>
        <c:crosses val="autoZero"/>
        <c:auto val="1"/>
        <c:lblAlgn val="ctr"/>
        <c:lblOffset val="100"/>
        <c:tickLblSkip val="1"/>
        <c:tickMarkSkip val="1"/>
      </c:catAx>
      <c:valAx>
        <c:axId val="98119040"/>
        <c:scaling>
          <c:orientation val="minMax"/>
        </c:scaling>
        <c:delete val="1"/>
        <c:axPos val="b"/>
        <c:numFmt formatCode="0%" sourceLinked="1"/>
        <c:tickLblPos val="none"/>
        <c:crossAx val="98117504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7E-2"/>
          <c:y val="0"/>
          <c:w val="0.9821428571428571"/>
          <c:h val="0.25906735751295334"/>
        </c:manualLayout>
      </c:layout>
      <c:spPr>
        <a:noFill/>
        <a:ln w="23348">
          <a:noFill/>
        </a:ln>
      </c:spPr>
      <c:txPr>
        <a:bodyPr/>
        <a:lstStyle/>
        <a:p>
          <a:pPr>
            <a:defRPr sz="84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8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59"/>
          <c:h val="0.69626168224299068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dLbls>
            <c:dLbl>
              <c:idx val="0"/>
              <c:layout>
                <c:manualLayout>
                  <c:x val="5.1325757882971383E-2"/>
                  <c:y val="-1.711702927447287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0.9</c:v>
                </c:pt>
                <c:pt idx="1">
                  <c:v>0.9</c:v>
                </c:pt>
                <c:pt idx="2">
                  <c:v>0.95000000000000029</c:v>
                </c:pt>
              </c:numCache>
            </c:numRef>
          </c:val>
        </c:ser>
        <c:dLbls>
          <c:showVal val="1"/>
        </c:dLbls>
        <c:gapWidth val="20"/>
        <c:overlap val="100"/>
        <c:axId val="97023488"/>
        <c:axId val="97025024"/>
      </c:barChart>
      <c:catAx>
        <c:axId val="97023488"/>
        <c:scaling>
          <c:orientation val="minMax"/>
        </c:scaling>
        <c:axPos val="l"/>
        <c:numFmt formatCode="General" sourceLinked="1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7025024"/>
        <c:crosses val="autoZero"/>
        <c:auto val="1"/>
        <c:lblAlgn val="ctr"/>
        <c:lblOffset val="100"/>
        <c:tickLblSkip val="1"/>
        <c:tickMarkSkip val="1"/>
      </c:catAx>
      <c:valAx>
        <c:axId val="97025024"/>
        <c:scaling>
          <c:orientation val="minMax"/>
        </c:scaling>
        <c:delete val="1"/>
        <c:axPos val="b"/>
        <c:numFmt formatCode="0%" sourceLinked="1"/>
        <c:tickLblPos val="none"/>
        <c:crossAx val="97023488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0.9</c:v>
                </c:pt>
                <c:pt idx="1">
                  <c:v>0.9</c:v>
                </c:pt>
                <c:pt idx="2">
                  <c:v>0.8500000000000002</c:v>
                </c:pt>
                <c:pt idx="4">
                  <c:v>1</c:v>
                </c:pt>
                <c:pt idx="5">
                  <c:v>0.95000000000000018</c:v>
                </c:pt>
                <c:pt idx="6">
                  <c:v>1</c:v>
                </c:pt>
                <c:pt idx="8">
                  <c:v>0.1</c:v>
                </c:pt>
                <c:pt idx="9">
                  <c:v>0.05</c:v>
                </c:pt>
                <c:pt idx="13">
                  <c:v>0.05</c:v>
                </c:pt>
                <c:pt idx="16">
                  <c:v>0.05</c:v>
                </c:pt>
                <c:pt idx="17">
                  <c:v>0.15000000000000005</c:v>
                </c:pt>
                <c:pt idx="18">
                  <c:v>0.2</c:v>
                </c:pt>
                <c:pt idx="20">
                  <c:v>0.9</c:v>
                </c:pt>
                <c:pt idx="21">
                  <c:v>0.8500000000000002</c:v>
                </c:pt>
                <c:pt idx="22">
                  <c:v>0.65000000000000024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dLbls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0%</c:formatCode>
                <c:ptCount val="23"/>
                <c:pt idx="0">
                  <c:v>0.1</c:v>
                </c:pt>
                <c:pt idx="1">
                  <c:v>0.1</c:v>
                </c:pt>
                <c:pt idx="2">
                  <c:v>0.15000000000000005</c:v>
                </c:pt>
                <c:pt idx="5">
                  <c:v>0.05</c:v>
                </c:pt>
                <c:pt idx="8">
                  <c:v>0.9</c:v>
                </c:pt>
                <c:pt idx="9">
                  <c:v>0.95000000000000018</c:v>
                </c:pt>
                <c:pt idx="10">
                  <c:v>1</c:v>
                </c:pt>
                <c:pt idx="12">
                  <c:v>1</c:v>
                </c:pt>
                <c:pt idx="13">
                  <c:v>0.95000000000000018</c:v>
                </c:pt>
                <c:pt idx="14">
                  <c:v>1</c:v>
                </c:pt>
                <c:pt idx="16">
                  <c:v>0.95000000000000018</c:v>
                </c:pt>
                <c:pt idx="17">
                  <c:v>0.8500000000000002</c:v>
                </c:pt>
                <c:pt idx="18">
                  <c:v>0.8</c:v>
                </c:pt>
                <c:pt idx="20">
                  <c:v>0.1</c:v>
                </c:pt>
                <c:pt idx="21">
                  <c:v>0.15000000000000005</c:v>
                </c:pt>
                <c:pt idx="22">
                  <c:v>0.35000000000000009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23"/>
              </c:numCache>
            </c:numRef>
          </c:val>
        </c:ser>
        <c:dLbls/>
        <c:gapWidth val="75"/>
        <c:overlap val="100"/>
        <c:axId val="96531200"/>
        <c:axId val="96533120"/>
      </c:barChart>
      <c:catAx>
        <c:axId val="96531200"/>
        <c:scaling>
          <c:orientation val="maxMin"/>
        </c:scaling>
        <c:axPos val="l"/>
        <c:numFmt formatCode="General" sourceLinked="1"/>
        <c:majorTickMark val="none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6533120"/>
        <c:crosses val="autoZero"/>
        <c:auto val="1"/>
        <c:lblAlgn val="ctr"/>
        <c:lblOffset val="100"/>
        <c:tickLblSkip val="1"/>
        <c:tickMarkSkip val="1"/>
      </c:catAx>
      <c:valAx>
        <c:axId val="96533120"/>
        <c:scaling>
          <c:orientation val="minMax"/>
          <c:max val="1"/>
          <c:min val="0"/>
        </c:scaling>
        <c:axPos val="t"/>
        <c:numFmt formatCode="0%" sourceLinked="1"/>
        <c:majorTickMark val="none"/>
        <c:tickLblPos val="none"/>
        <c:spPr>
          <a:ln w="9525">
            <a:noFill/>
          </a:ln>
        </c:spPr>
        <c:crossAx val="96531200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738510301109375"/>
          <c:y val="2.3094688221709011E-3"/>
          <c:w val="0.79397781299524561"/>
          <c:h val="0.909930715935334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dLbls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(N=19)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0.8</c:v>
                </c:pt>
                <c:pt idx="1">
                  <c:v>0.4200000000000001</c:v>
                </c:pt>
                <c:pt idx="2">
                  <c:v>0.61000000000000021</c:v>
                </c:pt>
                <c:pt idx="4">
                  <c:v>1</c:v>
                </c:pt>
                <c:pt idx="5">
                  <c:v>0.95000000000000018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3977812995245646"/>
                  <c:y val="4.94554720950454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7382838824928283E-2"/>
                  <c:y val="6.228577351714048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648780293227354E-2"/>
                  <c:y val="-2.7357790885252711E-3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1.7382838824928283E-2"/>
                  <c:y val="2.8926698495814682E-3"/>
                </c:manualLayout>
              </c:layout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(N=19)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0.2</c:v>
                </c:pt>
                <c:pt idx="1">
                  <c:v>0.58000000000000007</c:v>
                </c:pt>
                <c:pt idx="2">
                  <c:v>0.39000000000000012</c:v>
                </c:pt>
                <c:pt idx="5">
                  <c:v>0.05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6513470681458102"/>
                  <c:y val="4.9455472095045463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Mode val="edge"/>
                  <c:yMode val="edge"/>
                  <c:x val="0.59587955625990563"/>
                  <c:y val="0.48036951501154773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(N=19)</c:v>
                </c:pt>
                <c:pt idx="2">
                  <c:v>2010 (N=19)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(N=19)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(N=19)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Val val="1"/>
        </c:dLbls>
        <c:gapWidth val="60"/>
        <c:overlap val="100"/>
        <c:axId val="98851456"/>
        <c:axId val="98865536"/>
      </c:barChart>
      <c:catAx>
        <c:axId val="98851456"/>
        <c:scaling>
          <c:orientation val="maxMin"/>
        </c:scaling>
        <c:axPos val="l"/>
        <c:numFmt formatCode="General" sourceLinked="1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865536"/>
        <c:crosses val="autoZero"/>
        <c:auto val="1"/>
        <c:lblAlgn val="ctr"/>
        <c:lblOffset val="100"/>
        <c:tickLblSkip val="1"/>
        <c:tickMarkSkip val="1"/>
      </c:catAx>
      <c:valAx>
        <c:axId val="9886553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8851456"/>
        <c:crosses val="autoZero"/>
        <c:crossBetween val="between"/>
        <c:majorUnit val="0.2"/>
      </c:valAx>
      <c:spPr>
        <a:noFill/>
        <a:ln w="23273">
          <a:noFill/>
        </a:ln>
      </c:spPr>
    </c:plotArea>
    <c:legend>
      <c:legendPos val="b"/>
      <c:layout/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4029850746268656"/>
          <c:y val="5.9422750424448369E-2"/>
          <c:w val="0.55223880597014929"/>
          <c:h val="0.7979626485568760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6.0000000000000026E-2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0.60000000000000031</c:v>
                </c:pt>
                <c:pt idx="1">
                  <c:v>0.68</c:v>
                </c:pt>
                <c:pt idx="2">
                  <c:v>0.61000000000000032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dLbls>
            <c:dLbl>
              <c:idx val="0"/>
              <c:layout>
                <c:manualLayout>
                  <c:x val="1.0405225096348445E-2"/>
                  <c:y val="-1.7983452195038351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5644763556643947E-3"/>
                  <c:y val="-2.0699848061514346E-2"/>
                </c:manualLayout>
              </c:layout>
              <c:dLblPos val="ctr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0.35000000000000014</c:v>
                </c:pt>
                <c:pt idx="1">
                  <c:v>0.26</c:v>
                </c:pt>
                <c:pt idx="2">
                  <c:v>0.33000000000000024</c:v>
                </c:pt>
              </c:numCache>
            </c:numRef>
          </c:val>
        </c:ser>
        <c:dLbls>
          <c:showVal val="1"/>
        </c:dLbls>
        <c:gapWidth val="20"/>
        <c:overlap val="100"/>
        <c:axId val="99576064"/>
        <c:axId val="99586048"/>
      </c:barChart>
      <c:catAx>
        <c:axId val="99576064"/>
        <c:scaling>
          <c:orientation val="minMax"/>
        </c:scaling>
        <c:axPos val="b"/>
        <c:numFmt formatCode="General" sourceLinked="1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21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9586048"/>
        <c:crosses val="autoZero"/>
        <c:auto val="1"/>
        <c:lblAlgn val="ctr"/>
        <c:lblOffset val="100"/>
        <c:tickLblSkip val="1"/>
        <c:tickMarkSkip val="1"/>
      </c:catAx>
      <c:valAx>
        <c:axId val="99586048"/>
        <c:scaling>
          <c:orientation val="minMax"/>
        </c:scaling>
        <c:delete val="1"/>
        <c:axPos val="l"/>
        <c:numFmt formatCode="0%" sourceLinked="1"/>
        <c:tickLblPos val="none"/>
        <c:crossAx val="99576064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776119402965E-2"/>
          <c:y val="0.23938879456706319"/>
          <c:w val="0.28358208955223924"/>
          <c:h val="0.32937181663837056"/>
        </c:manualLayout>
      </c:layout>
      <c:spPr>
        <a:noFill/>
        <a:ln w="14887">
          <a:noFill/>
        </a:ln>
      </c:spPr>
      <c:txPr>
        <a:bodyPr/>
        <a:lstStyle/>
        <a:p>
          <a:pPr>
            <a:defRPr sz="75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5E-3"/>
          <c:y val="9.0163934426229511E-2"/>
          <c:w val="0.94925028835063441"/>
          <c:h val="0.9180327868852447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66FF"/>
            </a:solidFill>
            <a:ln w="11625">
              <a:noFill/>
              <a:prstDash val="solid"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0.85000000000000031</c:v>
                </c:pt>
                <c:pt idx="2" formatCode="0.0">
                  <c:v>4.55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1.1399999999999992</c:v>
                </c:pt>
                <c:pt idx="2" formatCode="0.0">
                  <c:v>2.8499999999999988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2.27</c:v>
                </c:pt>
                <c:pt idx="2" formatCode="0.0">
                  <c:v>4.25</c:v>
                </c:pt>
              </c:numCache>
            </c:numRef>
          </c:val>
        </c:ser>
        <c:dLbls>
          <c:showVal val="1"/>
        </c:dLbls>
        <c:gapWidth val="60"/>
        <c:overlap val="-60"/>
        <c:axId val="57516416"/>
        <c:axId val="57517952"/>
      </c:barChart>
      <c:catAx>
        <c:axId val="57516416"/>
        <c:scaling>
          <c:orientation val="maxMin"/>
        </c:scaling>
        <c:delete val="1"/>
        <c:axPos val="b"/>
        <c:tickLblPos val="none"/>
        <c:crossAx val="57517952"/>
        <c:crosses val="autoZero"/>
        <c:auto val="1"/>
        <c:lblAlgn val="ctr"/>
        <c:lblOffset val="100"/>
      </c:catAx>
      <c:valAx>
        <c:axId val="57517952"/>
        <c:scaling>
          <c:orientation val="minMax"/>
          <c:max val="15"/>
          <c:min val="0"/>
        </c:scaling>
        <c:delete val="1"/>
        <c:axPos val="r"/>
        <c:numFmt formatCode="0.0" sourceLinked="1"/>
        <c:tickLblPos val="none"/>
        <c:crossAx val="57516416"/>
        <c:crosses val="autoZero"/>
        <c:crossBetween val="between"/>
      </c:valAx>
      <c:spPr>
        <a:noFill/>
        <a:ln w="2325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536062378167684"/>
          <c:y val="0.11019283746556474"/>
          <c:w val="0.74658869395711502"/>
          <c:h val="0.892561983471074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CC"/>
            </a:solidFill>
            <a:ln w="12734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0.65000000000000036</c:v>
                </c:pt>
                <c:pt idx="1">
                  <c:v>0.05</c:v>
                </c:pt>
                <c:pt idx="2">
                  <c:v>0.2</c:v>
                </c:pt>
                <c:pt idx="3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0.74000000000000032</c:v>
                </c:pt>
                <c:pt idx="1">
                  <c:v>0.21000000000000008</c:v>
                </c:pt>
                <c:pt idx="3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0.85000000000000031</c:v>
                </c:pt>
                <c:pt idx="1">
                  <c:v>0.05</c:v>
                </c:pt>
                <c:pt idx="2">
                  <c:v>0.05</c:v>
                </c:pt>
                <c:pt idx="3">
                  <c:v>0.15000000000000008</c:v>
                </c:pt>
              </c:numCache>
            </c:numRef>
          </c:val>
        </c:ser>
        <c:dLbls>
          <c:showVal val="1"/>
        </c:dLbls>
        <c:gapWidth val="60"/>
        <c:axId val="99506048"/>
        <c:axId val="99507584"/>
      </c:barChart>
      <c:catAx>
        <c:axId val="99506048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2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9507584"/>
        <c:crosses val="autoZero"/>
        <c:auto val="1"/>
        <c:lblAlgn val="ctr"/>
        <c:lblOffset val="100"/>
        <c:tickLblSkip val="1"/>
        <c:tickMarkSkip val="1"/>
      </c:catAx>
      <c:valAx>
        <c:axId val="9950758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9506048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0.13223140495867769"/>
        </c:manualLayout>
      </c:layout>
      <c:spPr>
        <a:noFill/>
        <a:ln w="25467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0.12531328320802004"/>
          <c:w val="0.73464912280701833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26">
              <a:noFill/>
              <a:prstDash val="solid"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%">
                  <c:v>0.15000000000000008</c:v>
                </c:pt>
                <c:pt idx="2" formatCode="0%">
                  <c:v>0.1</c:v>
                </c:pt>
                <c:pt idx="3" formatCode="0%">
                  <c:v>0.75000000000000033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0.11</c:v>
                </c:pt>
                <c:pt idx="1">
                  <c:v>0.05</c:v>
                </c:pt>
                <c:pt idx="2">
                  <c:v>0.05</c:v>
                </c:pt>
                <c:pt idx="3">
                  <c:v>0.79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</c:v>
                </c:pt>
                <c:pt idx="1">
                  <c:v>0.1</c:v>
                </c:pt>
                <c:pt idx="3">
                  <c:v>0.8</c:v>
                </c:pt>
              </c:numCache>
            </c:numRef>
          </c:val>
        </c:ser>
        <c:dLbls>
          <c:showVal val="1"/>
        </c:dLbls>
        <c:gapWidth val="60"/>
        <c:axId val="99944704"/>
        <c:axId val="99958784"/>
      </c:barChart>
      <c:catAx>
        <c:axId val="99944704"/>
        <c:scaling>
          <c:orientation val="maxMin"/>
        </c:scaling>
        <c:axPos val="l"/>
        <c:numFmt formatCode="General" sourceLinked="1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9958784"/>
        <c:crosses val="autoZero"/>
        <c:auto val="1"/>
        <c:lblAlgn val="ctr"/>
        <c:lblOffset val="100"/>
        <c:tickLblSkip val="1"/>
        <c:tickMarkSkip val="1"/>
      </c:catAx>
      <c:valAx>
        <c:axId val="9995878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9944704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46687267000715832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5"/>
                <c:pt idx="0" formatCode="0%">
                  <c:v>0.9</c:v>
                </c:pt>
                <c:pt idx="2" formatCode="0%">
                  <c:v>0.1</c:v>
                </c:pt>
                <c:pt idx="3" formatCode="0%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5"/>
                <c:pt idx="0" formatCode="0%">
                  <c:v>0.89</c:v>
                </c:pt>
                <c:pt idx="2" formatCode="0%">
                  <c:v>0.11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0.85000000000000031</c:v>
                </c:pt>
                <c:pt idx="1">
                  <c:v>0.05</c:v>
                </c:pt>
                <c:pt idx="3">
                  <c:v>0.05</c:v>
                </c:pt>
                <c:pt idx="4">
                  <c:v>0.1</c:v>
                </c:pt>
              </c:numCache>
            </c:numRef>
          </c:val>
        </c:ser>
        <c:dLbls>
          <c:showVal val="1"/>
        </c:dLbls>
        <c:gapWidth val="60"/>
        <c:axId val="100219136"/>
        <c:axId val="100245504"/>
      </c:barChart>
      <c:catAx>
        <c:axId val="100219136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0245504"/>
        <c:crosses val="autoZero"/>
        <c:auto val="1"/>
        <c:lblAlgn val="ctr"/>
        <c:lblOffset val="100"/>
        <c:tickLblSkip val="1"/>
        <c:tickMarkSkip val="1"/>
      </c:catAx>
      <c:valAx>
        <c:axId val="1002455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0219136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3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99">
              <a:noFill/>
              <a:prstDash val="solid"/>
            </a:ln>
          </c:spPr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60"/>
        <c:axId val="100162560"/>
        <c:axId val="100164352"/>
      </c:barChart>
      <c:catAx>
        <c:axId val="100162560"/>
        <c:scaling>
          <c:orientation val="maxMin"/>
        </c:scaling>
        <c:delete val="1"/>
        <c:axPos val="l"/>
        <c:numFmt formatCode="General" sourceLinked="1"/>
        <c:tickLblPos val="none"/>
        <c:crossAx val="100164352"/>
        <c:crosses val="autoZero"/>
        <c:auto val="1"/>
        <c:lblAlgn val="ctr"/>
        <c:lblOffset val="100"/>
      </c:catAx>
      <c:valAx>
        <c:axId val="100164352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100162560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092E-2"/>
          <c:y val="1.1627906976744169E-2"/>
          <c:w val="0.91503267973856206"/>
          <c:h val="0.55813953488372092"/>
        </c:manualLayout>
      </c:layout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4933333333333363"/>
          <c:y val="8.3140877598152599E-2"/>
          <c:w val="0.75200000000000089"/>
          <c:h val="0.9099307159353345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0.85000000000000031</c:v>
                </c:pt>
                <c:pt idx="1">
                  <c:v>0.70000000000000029</c:v>
                </c:pt>
                <c:pt idx="2">
                  <c:v>0.70000000000000029</c:v>
                </c:pt>
                <c:pt idx="3">
                  <c:v>0.5</c:v>
                </c:pt>
                <c:pt idx="4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0.8400000000000003</c:v>
                </c:pt>
                <c:pt idx="1">
                  <c:v>0.58000000000000007</c:v>
                </c:pt>
                <c:pt idx="2">
                  <c:v>0.58000000000000007</c:v>
                </c:pt>
                <c:pt idx="3">
                  <c:v>0.42000000000000015</c:v>
                </c:pt>
                <c:pt idx="4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0.70000000000000029</c:v>
                </c:pt>
                <c:pt idx="1">
                  <c:v>0.4</c:v>
                </c:pt>
                <c:pt idx="2">
                  <c:v>0.60000000000000031</c:v>
                </c:pt>
                <c:pt idx="3">
                  <c:v>0.35000000000000014</c:v>
                </c:pt>
                <c:pt idx="4">
                  <c:v>0.25</c:v>
                </c:pt>
              </c:numCache>
            </c:numRef>
          </c:val>
        </c:ser>
        <c:dLbls>
          <c:showVal val="1"/>
        </c:dLbls>
        <c:gapWidth val="60"/>
        <c:axId val="100728192"/>
        <c:axId val="101082240"/>
      </c:barChart>
      <c:catAx>
        <c:axId val="10072819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1082240"/>
        <c:crosses val="autoZero"/>
        <c:auto val="1"/>
        <c:lblAlgn val="ctr"/>
        <c:lblOffset val="100"/>
        <c:tickLblSkip val="1"/>
        <c:tickMarkSkip val="1"/>
      </c:catAx>
      <c:valAx>
        <c:axId val="10108224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0728192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3.0666666666666672E-2"/>
          <c:y val="6.9284064665127024E-3"/>
          <c:w val="0.9693333333333336"/>
          <c:h val="4.6263969186415989E-2"/>
        </c:manualLayout>
      </c:layout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438596491228144"/>
          <c:y val="0.10828303088619949"/>
          <c:w val="0.74780701754386136"/>
          <c:h val="0.8917169691138004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(N=6)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0.67000000000000048</c:v>
                </c:pt>
                <c:pt idx="1">
                  <c:v>0.17</c:v>
                </c:pt>
                <c:pt idx="2">
                  <c:v>0.17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0.42000000000000015</c:v>
                </c:pt>
                <c:pt idx="1">
                  <c:v>0.37000000000000016</c:v>
                </c:pt>
                <c:pt idx="2">
                  <c:v>0.21000000000000008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0.39000000000000018</c:v>
                </c:pt>
                <c:pt idx="1">
                  <c:v>0.22</c:v>
                </c:pt>
                <c:pt idx="2">
                  <c:v>0.11</c:v>
                </c:pt>
              </c:numCache>
            </c:numRef>
          </c:val>
        </c:ser>
        <c:dLbls>
          <c:showVal val="1"/>
        </c:dLbls>
        <c:gapWidth val="60"/>
        <c:axId val="101341056"/>
        <c:axId val="101342592"/>
      </c:barChart>
      <c:catAx>
        <c:axId val="101341056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1342592"/>
        <c:crosses val="autoZero"/>
        <c:auto val="1"/>
        <c:lblAlgn val="ctr"/>
        <c:lblOffset val="100"/>
        <c:tickLblSkip val="1"/>
        <c:tickMarkSkip val="1"/>
      </c:catAx>
      <c:valAx>
        <c:axId val="10134259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1341056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59"/>
          <c:h val="0.12371134020618577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74"/>
          <c:w val="0.46153846153846201"/>
          <c:h val="0.8872549019607842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0.35000000000000014</c:v>
                </c:pt>
                <c:pt idx="1">
                  <c:v>0.1</c:v>
                </c:pt>
                <c:pt idx="2">
                  <c:v>0.25</c:v>
                </c:pt>
                <c:pt idx="4">
                  <c:v>0.30000000000000016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0.47000000000000008</c:v>
                </c:pt>
                <c:pt idx="1">
                  <c:v>0.05</c:v>
                </c:pt>
                <c:pt idx="3">
                  <c:v>0.05</c:v>
                </c:pt>
                <c:pt idx="4">
                  <c:v>0.42000000000000015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0.28000000000000008</c:v>
                </c:pt>
                <c:pt idx="1">
                  <c:v>0.22</c:v>
                </c:pt>
                <c:pt idx="2">
                  <c:v>6.0000000000000026E-2</c:v>
                </c:pt>
                <c:pt idx="4">
                  <c:v>0.44</c:v>
                </c:pt>
              </c:numCache>
            </c:numRef>
          </c:val>
        </c:ser>
        <c:dLbls>
          <c:showVal val="1"/>
        </c:dLbls>
        <c:gapWidth val="60"/>
        <c:axId val="101406976"/>
        <c:axId val="101421056"/>
      </c:barChart>
      <c:catAx>
        <c:axId val="101406976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1421056"/>
        <c:crosses val="autoZero"/>
        <c:auto val="1"/>
        <c:lblAlgn val="ctr"/>
        <c:lblOffset val="100"/>
        <c:tickLblSkip val="1"/>
        <c:tickMarkSkip val="1"/>
      </c:catAx>
      <c:valAx>
        <c:axId val="10142105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1406976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0.11764705882352942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2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9389978213507644"/>
          <c:y val="0.12531328320802004"/>
          <c:w val="0.81045751633986962"/>
          <c:h val="0.4812030075187967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60"/>
        <c:axId val="102307328"/>
        <c:axId val="102308864"/>
      </c:barChart>
      <c:catAx>
        <c:axId val="102307328"/>
        <c:scaling>
          <c:orientation val="maxMin"/>
        </c:scaling>
        <c:delete val="1"/>
        <c:axPos val="l"/>
        <c:numFmt formatCode="General" sourceLinked="1"/>
        <c:tickLblPos val="none"/>
        <c:crossAx val="102308864"/>
        <c:crosses val="autoZero"/>
        <c:auto val="1"/>
        <c:lblAlgn val="ctr"/>
        <c:lblOffset val="100"/>
      </c:catAx>
      <c:valAx>
        <c:axId val="102308864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102307328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320261438092E-2"/>
          <c:y val="2.5062656641604009E-3"/>
          <c:w val="0.91503267973856206"/>
          <c:h val="0.12030075187969937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43E-2"/>
          <c:w val="0.73464912280701833"/>
          <c:h val="0.91533180778032042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0.8</c:v>
                </c:pt>
                <c:pt idx="2" formatCode="0%">
                  <c:v>0.2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0.74000000000000032</c:v>
                </c:pt>
                <c:pt idx="2" formatCode="0%">
                  <c:v>0.26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dLbl>
              <c:idx val="1"/>
              <c:delete val="1"/>
            </c:dLbl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0.88</c:v>
                </c:pt>
                <c:pt idx="1">
                  <c:v>6.0000000000000026E-2</c:v>
                </c:pt>
                <c:pt idx="2">
                  <c:v>6.0000000000000026E-2</c:v>
                </c:pt>
              </c:numCache>
            </c:numRef>
          </c:val>
        </c:ser>
        <c:dLbls>
          <c:showVal val="1"/>
        </c:dLbls>
        <c:gapWidth val="60"/>
        <c:axId val="102513280"/>
        <c:axId val="102547840"/>
      </c:barChart>
      <c:catAx>
        <c:axId val="10251328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2547840"/>
        <c:crosses val="autoZero"/>
        <c:auto val="1"/>
        <c:lblAlgn val="ctr"/>
        <c:lblOffset val="100"/>
        <c:tickLblSkip val="1"/>
        <c:tickMarkSkip val="1"/>
      </c:catAx>
      <c:valAx>
        <c:axId val="10254784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2513280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877192982456182"/>
          <c:y val="8.6956521739130543E-2"/>
          <c:w val="0.7434210526315812"/>
          <c:h val="0.91533180778032042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0.60000000000000031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3"/>
                <c:pt idx="0">
                  <c:v>0.16</c:v>
                </c:pt>
                <c:pt idx="1">
                  <c:v>0.16</c:v>
                </c:pt>
                <c:pt idx="2">
                  <c:v>0.68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0.35000000000000014</c:v>
                </c:pt>
                <c:pt idx="1">
                  <c:v>0.30000000000000016</c:v>
                </c:pt>
                <c:pt idx="2">
                  <c:v>0.35000000000000014</c:v>
                </c:pt>
              </c:numCache>
            </c:numRef>
          </c:val>
        </c:ser>
        <c:dLbls>
          <c:showVal val="1"/>
        </c:dLbls>
        <c:gapWidth val="60"/>
        <c:axId val="102451456"/>
        <c:axId val="102457344"/>
      </c:barChart>
      <c:catAx>
        <c:axId val="10245145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2457344"/>
        <c:crosses val="autoZero"/>
        <c:auto val="1"/>
        <c:lblAlgn val="ctr"/>
        <c:lblOffset val="100"/>
        <c:tickLblSkip val="1"/>
        <c:tickMarkSkip val="1"/>
      </c:catAx>
      <c:valAx>
        <c:axId val="1024573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2451456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74E-3"/>
          <c:w val="0.72138728323699419"/>
          <c:h val="0.99354838709677418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69">
              <a:noFill/>
              <a:prstDash val="solid"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0.95000000000000062</c:v>
                </c:pt>
                <c:pt idx="2">
                  <c:v>0.95000000000000062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60"/>
        <c:axId val="61966592"/>
        <c:axId val="87741568"/>
      </c:barChart>
      <c:catAx>
        <c:axId val="61966592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741568"/>
        <c:crosses val="autoZero"/>
        <c:auto val="1"/>
        <c:lblAlgn val="ctr"/>
        <c:lblOffset val="100"/>
        <c:tickLblSkip val="1"/>
        <c:tickMarkSkip val="1"/>
      </c:catAx>
      <c:valAx>
        <c:axId val="87741568"/>
        <c:scaling>
          <c:orientation val="minMax"/>
          <c:min val="0"/>
        </c:scaling>
        <c:delete val="1"/>
        <c:axPos val="t"/>
        <c:numFmt formatCode="0%" sourceLinked="1"/>
        <c:tickLblPos val="none"/>
        <c:crossAx val="61966592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55E-3"/>
          <c:w val="0.54166666666666652"/>
          <c:h val="0.78688524590163855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(N=17)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</c:v>
                </c:pt>
                <c:pt idx="1">
                  <c:v>0.26</c:v>
                </c:pt>
                <c:pt idx="2">
                  <c:v>0.24000000000000007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35"/>
                </c:manualLayout>
              </c:layout>
              <c:dLblPos val="ctr"/>
              <c:showVal val="1"/>
            </c:dLbl>
            <c:dLbl>
              <c:idx val="6"/>
              <c:dLblPos val="ctr"/>
              <c:showVal val="1"/>
            </c:dLbl>
            <c:dLbl>
              <c:idx val="7"/>
              <c:dLblPos val="ctr"/>
              <c:showVal val="1"/>
            </c:dLbl>
            <c:dLbl>
              <c:idx val="8"/>
              <c:dLblPos val="ctr"/>
              <c:showVal val="1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(N=17)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0.9</c:v>
                </c:pt>
                <c:pt idx="1">
                  <c:v>0.74000000000000032</c:v>
                </c:pt>
                <c:pt idx="2">
                  <c:v>0.76000000000000034</c:v>
                </c:pt>
              </c:numCache>
            </c:numRef>
          </c:val>
        </c:ser>
        <c:dLbls>
          <c:showVal val="1"/>
        </c:dLbls>
        <c:gapWidth val="60"/>
        <c:overlap val="100"/>
        <c:axId val="102279424"/>
        <c:axId val="102285312"/>
      </c:barChart>
      <c:catAx>
        <c:axId val="102279424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2285312"/>
        <c:crosses val="autoZero"/>
        <c:auto val="1"/>
        <c:lblAlgn val="ctr"/>
        <c:lblOffset val="100"/>
        <c:tickLblSkip val="1"/>
        <c:tickMarkSkip val="1"/>
      </c:catAx>
      <c:valAx>
        <c:axId val="10228531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2279424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52"/>
          <c:y val="0.80874316939890711"/>
          <c:w val="0.65021929824561464"/>
          <c:h val="0.19672131147540994"/>
        </c:manualLayout>
      </c:layout>
      <c:spPr>
        <a:noFill/>
        <a:ln w="23337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1231126596980372"/>
          <c:y val="1.2853470437018023E-2"/>
          <c:w val="0.5505226480836235"/>
          <c:h val="0.90231362467866327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dLbls>
            <c:dLbl>
              <c:idx val="3"/>
              <c:layout>
                <c:manualLayout>
                  <c:x val="1.1031114941093424E-2"/>
                  <c:y val="6.470715777090112E-3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(N=18)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0.70000000000000018</c:v>
                </c:pt>
                <c:pt idx="1">
                  <c:v>0.26</c:v>
                </c:pt>
                <c:pt idx="2">
                  <c:v>0.39000000000000012</c:v>
                </c:pt>
                <c:pt idx="4">
                  <c:v>0.15000000000000005</c:v>
                </c:pt>
                <c:pt idx="5">
                  <c:v>0.26</c:v>
                </c:pt>
                <c:pt idx="6">
                  <c:v>0.12000000000000002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dLbls>
            <c:dLbl>
              <c:idx val="4"/>
              <c:layout>
                <c:manualLayout>
                  <c:x val="7.4654695123995904E-3"/>
                  <c:y val="2.614513925483605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5.0397464352656796E-2"/>
                  <c:y val="7.8909038337222098E-2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Mode val="edge"/>
                  <c:yMode val="edge"/>
                  <c:x val="0.64459930313588998"/>
                  <c:y val="0.7583547557840615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Mode val="edge"/>
                  <c:yMode val="edge"/>
                  <c:x val="0.29616724738675981"/>
                  <c:y val="0.55784061696658283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(N=19)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(N=18)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0.3000000000000001</c:v>
                </c:pt>
                <c:pt idx="1">
                  <c:v>0.74000000000000021</c:v>
                </c:pt>
                <c:pt idx="2">
                  <c:v>0.61000000000000021</c:v>
                </c:pt>
                <c:pt idx="4">
                  <c:v>0.8500000000000002</c:v>
                </c:pt>
                <c:pt idx="5">
                  <c:v>0.74000000000000021</c:v>
                </c:pt>
                <c:pt idx="6">
                  <c:v>0.88</c:v>
                </c:pt>
              </c:numCache>
            </c:numRef>
          </c:val>
        </c:ser>
        <c:dLbls>
          <c:showVal val="1"/>
        </c:dLbls>
        <c:gapWidth val="60"/>
        <c:overlap val="100"/>
        <c:axId val="102774656"/>
        <c:axId val="102776192"/>
      </c:barChart>
      <c:catAx>
        <c:axId val="102774656"/>
        <c:scaling>
          <c:orientation val="maxMin"/>
        </c:scaling>
        <c:axPos val="l"/>
        <c:numFmt formatCode="General" sourceLinked="1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2776192"/>
        <c:crosses val="autoZero"/>
        <c:auto val="1"/>
        <c:lblAlgn val="ctr"/>
        <c:lblOffset val="100"/>
        <c:tickLblSkip val="1"/>
        <c:tickMarkSkip val="1"/>
      </c:catAx>
      <c:valAx>
        <c:axId val="10277619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2774656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594"/>
          <c:y val="0.91002570694087503"/>
          <c:w val="0.68873403019744484"/>
          <c:h val="9.2544987146529561E-2"/>
        </c:manualLayout>
      </c:layout>
      <c:spPr>
        <a:noFill/>
        <a:ln w="23341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3.0575539568345363E-2"/>
          <c:y val="1.972386587771208E-3"/>
          <c:w val="0.93050440850582294"/>
          <c:h val="0.9230769230769225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0.95000000000000029</c:v>
                </c:pt>
                <c:pt idx="1">
                  <c:v>0.95000000000000029</c:v>
                </c:pt>
                <c:pt idx="2">
                  <c:v>0.9</c:v>
                </c:pt>
                <c:pt idx="3">
                  <c:v>0.85000000000000031</c:v>
                </c:pt>
                <c:pt idx="4">
                  <c:v>0.9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0.79</c:v>
                </c:pt>
                <c:pt idx="1">
                  <c:v>0.89</c:v>
                </c:pt>
                <c:pt idx="2">
                  <c:v>0.8400000000000003</c:v>
                </c:pt>
                <c:pt idx="3">
                  <c:v>0.8400000000000003</c:v>
                </c:pt>
                <c:pt idx="4">
                  <c:v>0.8400000000000003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0.82000000000000028</c:v>
                </c:pt>
                <c:pt idx="1">
                  <c:v>0.9600000000000003</c:v>
                </c:pt>
                <c:pt idx="2">
                  <c:v>0.77000000000000035</c:v>
                </c:pt>
                <c:pt idx="3">
                  <c:v>0.5</c:v>
                </c:pt>
                <c:pt idx="4">
                  <c:v>0.66000000000000036</c:v>
                </c:pt>
              </c:numCache>
            </c:numRef>
          </c:val>
        </c:ser>
        <c:dLbls>
          <c:showVal val="1"/>
        </c:dLbls>
        <c:gapWidth val="60"/>
        <c:axId val="101902976"/>
        <c:axId val="102725504"/>
      </c:barChart>
      <c:catAx>
        <c:axId val="10190297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2725504"/>
        <c:crosses val="autoZero"/>
        <c:auto val="1"/>
        <c:lblAlgn val="ctr"/>
        <c:lblOffset val="100"/>
        <c:tickLblSkip val="1"/>
        <c:tickMarkSkip val="1"/>
      </c:catAx>
      <c:valAx>
        <c:axId val="10272550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01902976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13198642085906931"/>
          <c:y val="0.94871794871794735"/>
          <c:w val="0.71689131972275921"/>
          <c:h val="4.9309664694280123E-2"/>
        </c:manualLayout>
      </c:layout>
      <c:spPr>
        <a:noFill/>
        <a:ln w="2546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518518518518542"/>
          <c:y val="2.0661157024793432E-3"/>
          <c:w val="0.76190476190476186"/>
          <c:h val="0.89049586776859591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0.53</c:v>
                </c:pt>
                <c:pt idx="1">
                  <c:v>0.65000000000000024</c:v>
                </c:pt>
                <c:pt idx="3">
                  <c:v>0.47000000000000008</c:v>
                </c:pt>
                <c:pt idx="4">
                  <c:v>0.6000000000000002</c:v>
                </c:pt>
                <c:pt idx="6">
                  <c:v>0.4200000000000001</c:v>
                </c:pt>
                <c:pt idx="7">
                  <c:v>0.75000000000000022</c:v>
                </c:pt>
                <c:pt idx="9">
                  <c:v>0.53</c:v>
                </c:pt>
                <c:pt idx="10">
                  <c:v>0.8</c:v>
                </c:pt>
                <c:pt idx="12">
                  <c:v>0.37000000000000011</c:v>
                </c:pt>
                <c:pt idx="13">
                  <c:v>0.70000000000000018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-6.8617843224141545E-3"/>
                  <c:y val="-1.8271861666223001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4.6527548955371404E-3"/>
                  <c:y val="-1.5820050496279714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0.37000000000000011</c:v>
                </c:pt>
                <c:pt idx="1">
                  <c:v>0.25</c:v>
                </c:pt>
                <c:pt idx="3">
                  <c:v>0.37000000000000011</c:v>
                </c:pt>
                <c:pt idx="4">
                  <c:v>0.25</c:v>
                </c:pt>
                <c:pt idx="6">
                  <c:v>0.4200000000000001</c:v>
                </c:pt>
                <c:pt idx="7">
                  <c:v>0.15000000000000005</c:v>
                </c:pt>
                <c:pt idx="9">
                  <c:v>0.37000000000000011</c:v>
                </c:pt>
                <c:pt idx="10">
                  <c:v>0.15000000000000005</c:v>
                </c:pt>
                <c:pt idx="12">
                  <c:v>0.4200000000000001</c:v>
                </c:pt>
                <c:pt idx="13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Sheet1!$D$2:$D$19</c:f>
              <c:numCache>
                <c:formatCode>0%</c:formatCode>
                <c:ptCount val="14"/>
                <c:pt idx="0">
                  <c:v>0.11</c:v>
                </c:pt>
                <c:pt idx="1">
                  <c:v>0.05</c:v>
                </c:pt>
                <c:pt idx="3">
                  <c:v>0.16</c:v>
                </c:pt>
                <c:pt idx="4">
                  <c:v>0.1</c:v>
                </c:pt>
                <c:pt idx="6">
                  <c:v>0.11</c:v>
                </c:pt>
                <c:pt idx="7">
                  <c:v>0.05</c:v>
                </c:pt>
                <c:pt idx="9">
                  <c:v>0.11</c:v>
                </c:pt>
                <c:pt idx="12">
                  <c:v>0.16</c:v>
                </c:pt>
                <c:pt idx="13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2.9422808891312643E-2"/>
                  <c:y val="-2.4470208773661295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.96472663139329928"/>
                  <c:y val="-1.375393479380026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Sheet1!$E$2:$E$19</c:f>
              <c:numCache>
                <c:formatCode>0%</c:formatCode>
                <c:ptCount val="14"/>
                <c:pt idx="1">
                  <c:v>0.05</c:v>
                </c:pt>
                <c:pt idx="4">
                  <c:v>0.05</c:v>
                </c:pt>
                <c:pt idx="6">
                  <c:v>0.05</c:v>
                </c:pt>
                <c:pt idx="7">
                  <c:v>0.05</c:v>
                </c:pt>
                <c:pt idx="10">
                  <c:v>0.05</c:v>
                </c:pt>
                <c:pt idx="12">
                  <c:v>0.05</c:v>
                </c:pt>
              </c:numCache>
            </c:numRef>
          </c:val>
        </c:ser>
        <c:dLbls>
          <c:showVal val="1"/>
        </c:dLbls>
        <c:gapWidth val="40"/>
        <c:overlap val="100"/>
        <c:axId val="103088128"/>
        <c:axId val="103089664"/>
      </c:barChart>
      <c:catAx>
        <c:axId val="103088128"/>
        <c:scaling>
          <c:orientation val="minMax"/>
        </c:scaling>
        <c:axPos val="l"/>
        <c:numFmt formatCode="General" sourceLinked="1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03089664"/>
        <c:crosses val="autoZero"/>
        <c:auto val="1"/>
        <c:lblAlgn val="ctr"/>
        <c:lblOffset val="100"/>
        <c:tickLblSkip val="1"/>
        <c:tickMarkSkip val="1"/>
      </c:catAx>
      <c:valAx>
        <c:axId val="103089664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103088128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3985044029259679"/>
          <c:w val="0.98589065255732011"/>
          <c:h val="6.0149559707403433E-2"/>
        </c:manualLayout>
      </c:layout>
      <c:spPr>
        <a:solidFill>
          <a:schemeClr val="bg1"/>
        </a:solidFill>
        <a:ln w="23713">
          <a:noFill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"/>
          <c:w val="0.6445846477392218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0.85000000000000031</c:v>
                </c:pt>
                <c:pt idx="1">
                  <c:v>0.30000000000000016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0.95000000000000029</c:v>
                </c:pt>
                <c:pt idx="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1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</c:ser>
        <c:dLbls>
          <c:showVal val="1"/>
        </c:dLbls>
        <c:gapWidth val="60"/>
        <c:axId val="88551424"/>
        <c:axId val="88553344"/>
      </c:barChart>
      <c:catAx>
        <c:axId val="8855142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553344"/>
        <c:crosses val="autoZero"/>
        <c:auto val="1"/>
        <c:lblAlgn val="ctr"/>
        <c:lblOffset val="100"/>
        <c:tickLblSkip val="1"/>
        <c:tickMarkSkip val="1"/>
      </c:catAx>
      <c:valAx>
        <c:axId val="88553344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8551424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62E-3"/>
          <c:w val="0.64353312302839161"/>
          <c:h val="7.5067024128686474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FF000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8765184"/>
        <c:axId val="88766720"/>
      </c:barChart>
      <c:catAx>
        <c:axId val="8876518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766720"/>
        <c:crosses val="autoZero"/>
        <c:auto val="1"/>
        <c:lblAlgn val="ctr"/>
        <c:lblOffset val="100"/>
        <c:tickLblSkip val="1"/>
        <c:tickMarkSkip val="1"/>
      </c:catAx>
      <c:valAx>
        <c:axId val="8876672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765184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8.1235575120224453E-3"/>
                  <c:y val="-5.4428903291069974E-3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1">
                  <c:v>0.1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8817664"/>
        <c:axId val="88819200"/>
      </c:barChart>
      <c:catAx>
        <c:axId val="8881766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819200"/>
        <c:crosses val="autoZero"/>
        <c:auto val="1"/>
        <c:lblAlgn val="ctr"/>
        <c:lblOffset val="100"/>
        <c:tickLblSkip val="1"/>
        <c:tickMarkSkip val="1"/>
      </c:catAx>
      <c:valAx>
        <c:axId val="8881920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81766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45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0.70000000000000029</c:v>
                </c:pt>
                <c:pt idx="1">
                  <c:v>0.55000000000000004</c:v>
                </c:pt>
                <c:pt idx="2">
                  <c:v>0.2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0.75000000000000033</c:v>
                </c:pt>
                <c:pt idx="1">
                  <c:v>0.4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0.5</c:v>
                </c:pt>
                <c:pt idx="1">
                  <c:v>0.4</c:v>
                </c:pt>
                <c:pt idx="2">
                  <c:v>0.25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gapWidth val="60"/>
        <c:axId val="89065344"/>
        <c:axId val="89080192"/>
      </c:barChart>
      <c:catAx>
        <c:axId val="8906534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080192"/>
        <c:crosses val="autoZero"/>
        <c:auto val="1"/>
        <c:lblAlgn val="ctr"/>
        <c:lblOffset val="100"/>
        <c:tickLblSkip val="1"/>
        <c:tickMarkSkip val="1"/>
      </c:catAx>
      <c:valAx>
        <c:axId val="89080192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9065344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62E-3"/>
          <c:w val="0.64353312302839161"/>
          <c:h val="7.5067024128686474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FF000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87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9259392"/>
        <c:axId val="89269376"/>
      </c:barChart>
      <c:catAx>
        <c:axId val="8925939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269376"/>
        <c:crosses val="autoZero"/>
        <c:auto val="1"/>
        <c:lblAlgn val="ctr"/>
        <c:lblOffset val="100"/>
        <c:tickLblSkip val="1"/>
        <c:tickMarkSkip val="1"/>
      </c:catAx>
      <c:valAx>
        <c:axId val="8926937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259392"/>
        <c:crosses val="autoZero"/>
        <c:crossBetween val="between"/>
        <c:majorUnit val="0.2"/>
      </c:valAx>
      <c:spPr>
        <a:noFill/>
        <a:ln w="232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4"/>
          <c:y val="4.0322580645161393E-3"/>
          <c:w val="0.84615384615384714"/>
          <c:h val="0.84274193548387333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0.89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87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0.1</c:v>
                </c:pt>
                <c:pt idx="2" formatCode="0%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9420160"/>
        <c:axId val="89421696"/>
      </c:barChart>
      <c:catAx>
        <c:axId val="8942016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421696"/>
        <c:crosses val="autoZero"/>
        <c:auto val="1"/>
        <c:lblAlgn val="ctr"/>
        <c:lblOffset val="100"/>
        <c:tickLblSkip val="1"/>
        <c:tickMarkSkip val="1"/>
      </c:catAx>
      <c:valAx>
        <c:axId val="894216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420160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C8992E-BBE7-4B56-A2B1-6E2DB54E4F7C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50AAEF-BBFF-4D5A-9D52-2436BAC82A9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8C23CC-7F85-4A21-A9EA-E39DEB38B822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BCC70F-5F21-4B37-86E4-14ABAC405EA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C6B530-D076-415D-BBCB-BC4D7221FA0B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52EF68-F652-47F9-86C7-42C6EAA1C46E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12033A-CFD8-4979-82AA-C48F0E025B8D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BCC70F-5F21-4B37-86E4-14ABAC405EA3}" type="slidenum">
              <a:rPr lang="pl-PL" smtClean="0"/>
              <a:pPr>
                <a:defRPr/>
              </a:pPr>
              <a:t>29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ADBD86D-B1D7-4153-B04B-C23C9D75DBD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EFF193A-B3FA-44B4-9AB0-A2AC4FF2D33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B2A8820-C4BE-4E0C-A544-19CEE225F54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786313" y="4365625"/>
            <a:ext cx="3600450" cy="936625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smtClean="0">
                <a:cs typeface="Tahoma" pitchFamily="34" charset="0"/>
              </a:rPr>
              <a:t>maciej.gerc@grupaiqs.pl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36C0DF4-BEA8-4C33-BD07-635CDEEB574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D3E1457-6977-4E18-9F75-554E3181514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C258425-BE14-4C59-9984-96A7739918D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662CFD9-2C73-427B-B371-D86DC6F3218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107E6A8-3F73-4C6D-AEFF-8C76F6834AA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728F03F-6CBB-4EB8-BF7A-0FE3C3277FA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32175BE-582C-4313-AE4C-9DD127AF706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6A82305-5B3A-4002-981F-A1D4C158944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8BBFC59-EE63-48F3-BB19-2C01F472F6D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4091620-D229-4582-99A3-814F790794A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B4DF868-85ED-45D2-8608-4EB80D07579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976B9F9-1A8C-4BCD-95E0-9B93301BE3D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0A24555-3CB9-48F2-9DCE-13C6E9139B1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836E276-C298-4FB2-9EA7-CCA73E42073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9137559-8EE6-4029-BB26-2515D51CD12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8F1AF8D-964D-4732-8368-27181098A8F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8CAF5C3-D159-4642-A88A-22DDEED0BF1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79C79A2-2F4F-4563-B7F3-9399082193C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AC13CC5-4079-4B93-AE8D-AA8E99C1F90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1E84755E-92E4-4351-980F-3AFC51550C5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6EE0D02-6B7C-4B07-B12F-1BB0014F446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AC9715F-50FE-4E21-85D5-C3304D28420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945AC41-4E62-4EB7-9070-E8978017F31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BIAŁOŁĘKA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Warszawa, 19 grudnia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Białołęka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(4)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123950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formularze / wnioski?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formularze / wnioski 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968375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Czy formularze / wnioski, które są na terenie urzędu są uporządkowane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000125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wzory wypełnionych formularzy / wniosków?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(7)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684213" y="1609725"/>
            <a:ext cx="2649537" cy="42473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000" dirty="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liczba blatów  stolików do pisania formularzy  wniosków jest wystarczająca?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liczba miejsc siedzących dla oczekujących jest wystarczająca?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>
                <a:latin typeface="Arial" charset="0"/>
              </a:rPr>
              <a:t>Czy są dostępne bezpłatne gazetki  wydawnictwa urzędu na terenie urzędu?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 smtClean="0">
                <a:latin typeface="Arial" charset="0"/>
              </a:rPr>
              <a:t>Czy </a:t>
            </a:r>
            <a:r>
              <a:rPr lang="pl-PL" sz="1000" dirty="0">
                <a:latin typeface="Arial" charset="0"/>
              </a:rPr>
              <a:t>działa system numerkowy?</a:t>
            </a: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endParaRPr lang="pl-PL" sz="1000" dirty="0" smtClean="0">
              <a:latin typeface="Arial" charset="0"/>
            </a:endParaRPr>
          </a:p>
          <a:p>
            <a:pPr algn="r"/>
            <a:endParaRPr lang="pl-PL" sz="1000" dirty="0">
              <a:latin typeface="Arial" charset="0"/>
            </a:endParaRPr>
          </a:p>
          <a:p>
            <a:pPr algn="r"/>
            <a:r>
              <a:rPr lang="pl-PL" sz="1000" dirty="0" smtClean="0">
                <a:latin typeface="Arial" charset="0"/>
              </a:rPr>
              <a:t>Czy </a:t>
            </a:r>
            <a:r>
              <a:rPr lang="pl-PL" sz="1000" dirty="0">
                <a:latin typeface="Arial" charset="0"/>
              </a:rPr>
              <a:t>któryś z pracowników podszedł i zaoferował pomoc?</a:t>
            </a: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1083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4324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827782" y="4599459"/>
            <a:ext cx="259209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827782" y="3138959"/>
            <a:ext cx="2592090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/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827782" y="3758084"/>
            <a:ext cx="2592090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/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827782" y="2249959"/>
            <a:ext cx="2581021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/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258888" y="5300663"/>
            <a:ext cx="1041400" cy="2651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827782" y="1484784"/>
            <a:ext cx="259209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/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827783" y="5805488"/>
            <a:ext cx="2592089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/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Symbol zastępczy numeru slajdu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90575" y="3476625"/>
            <a:ext cx="356076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Verdana" pitchFamily="34" charset="0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Verdana" pitchFamily="34" charset="0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848350" y="1066130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Verdana" pitchFamily="34" charset="0"/>
              </a:rPr>
              <a:t>Czy urzędnik przywitał Cię?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019675" y="1392237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17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742950" y="1462088"/>
            <a:ext cx="2498725" cy="4889500"/>
            <a:chOff x="468" y="921"/>
            <a:chExt cx="1574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476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uprzejmie Cię pożegnał?</a:t>
              </a:r>
            </a:p>
          </p:txBody>
        </p:sp>
      </p:grp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18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Spis treści</a:t>
            </a: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683146" y="173355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683568" y="29321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683568" y="4098925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opuszczał stanowisko pracy w trakcie rozmowy z Tobą?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20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6080125" y="989013"/>
            <a:ext cx="288448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1042988" y="989013"/>
            <a:ext cx="3376612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5661025" y="2279650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735013" y="2452688"/>
          <a:ext cx="54721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425504" y="1052513"/>
            <a:ext cx="36830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853504" y="1052513"/>
            <a:ext cx="330358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podczas wyjaśniania przedstawionej przez Ciebie sprawy...?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5048250" y="2479675"/>
          <a:ext cx="4060254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682625" y="242252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117725" y="2155825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22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2951162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SPRAWY, O KTÓRYCH URZĘDNIK POINFORMOWAŁ SAM (bez dopytywania)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24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525463" y="1019175"/>
            <a:ext cx="4262437" cy="8302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W jaki sposób urzędnik </a:t>
            </a:r>
            <a:r>
              <a:rPr lang="pl-PL" sz="1200" b="1"/>
              <a:t>SPONTANICZNIE</a:t>
            </a:r>
            <a:r>
              <a:rPr lang="pl-PL" sz="120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5561013" y="1019175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</a:t>
            </a:r>
            <a:r>
              <a:rPr lang="pl-PL" sz="1200" b="1"/>
              <a:t>PO</a:t>
            </a:r>
            <a:r>
              <a:rPr lang="pl-PL" sz="1200"/>
              <a:t> </a:t>
            </a:r>
            <a:r>
              <a:rPr lang="pl-PL" sz="1200" b="1"/>
              <a:t>DOPYTANIU</a:t>
            </a:r>
            <a:r>
              <a:rPr lang="pl-PL" sz="1200"/>
              <a:t> urzędnik... 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879975" y="2308224"/>
          <a:ext cx="4337050" cy="387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244475" y="2298700"/>
          <a:ext cx="4575175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25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162175" y="204787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723900" y="1052513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783138" y="1052513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 o terminie odpowiedzi na przedstawioną sprawę? 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37100" y="2111375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81038" y="2116138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26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98500" y="4975225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756221" y="3416300"/>
            <a:ext cx="2375619" cy="83099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816124" y="1846784"/>
            <a:ext cx="2171700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782638" y="5229200"/>
            <a:ext cx="2171700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podczas rozmowy </a:t>
            </a:r>
            <a:r>
              <a:rPr lang="pl-PL" sz="1200" dirty="0" err="1"/>
              <a:t>odczuwałe</a:t>
            </a:r>
            <a:r>
              <a:rPr lang="pl-PL" sz="1200" dirty="0"/>
              <a:t>(a)ś niechęć ze strony urzędnika?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Symbol zastępczy numeru slajdu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27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684213" y="5183188"/>
            <a:ext cx="8255000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sp>
        <p:nvSpPr>
          <p:cNvPr id="59399" name="Text Box 6"/>
          <p:cNvSpPr txBox="1">
            <a:spLocks noChangeArrowheads="1"/>
          </p:cNvSpPr>
          <p:nvPr/>
        </p:nvSpPr>
        <p:spPr bwMode="auto">
          <a:xfrm>
            <a:off x="755650" y="1322388"/>
            <a:ext cx="2976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 dirty="0">
                <a:latin typeface="Arial" charset="0"/>
              </a:rPr>
              <a:t>Zsumowane odpowiedzi „zdecydowanie TAK” i „raczej TAK”</a:t>
            </a:r>
            <a:endParaRPr lang="en-GB" sz="1200" dirty="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755650" y="1843088"/>
            <a:ext cx="2976562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7" name="Symbol zastępczy numeru slajdu 1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28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971600" y="2139950"/>
            <a:ext cx="3016200" cy="4097339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29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755650" y="1322388"/>
            <a:ext cx="2976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0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>
                <a:latin typeface="+mj-lt"/>
                <a:cs typeface="Arial" pitchFamily="34" charset="0"/>
              </a:rPr>
              <a:t>27.11.2012 </a:t>
            </a:r>
            <a:r>
              <a:rPr lang="pl-PL" sz="1200" dirty="0">
                <a:latin typeface="+mj-lt"/>
                <a:cs typeface="Arial" pitchFamily="34" charset="0"/>
              </a:rPr>
              <a:t>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7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BAiSO             w urzędach dzielnicy: B</a:t>
            </a:r>
            <a:r>
              <a:rPr lang="en-US" sz="1200" dirty="0" err="1">
                <a:latin typeface="+mj-lt"/>
                <a:cs typeface="Arial" pitchFamily="34" charset="0"/>
              </a:rPr>
              <a:t>emowo</a:t>
            </a:r>
            <a:r>
              <a:rPr lang="pl-PL" sz="1200" dirty="0">
                <a:latin typeface="+mj-lt"/>
                <a:cs typeface="Arial" pitchFamily="34" charset="0"/>
              </a:rPr>
              <a:t>, Białołęka, Bielany, Ochota, Praga Południe, Praga Północ, Rembertów, Śródmieście, Targówek, Ursus, Ursynów, Wawer, Wesoła, Wilanów, Włochy, Wola,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9" name="Symbol zastępczy numeru slajdu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4"/>
          <p:cNvSpPr txBox="1">
            <a:spLocks/>
          </p:cNvSpPr>
          <p:nvPr/>
        </p:nvSpPr>
        <p:spPr>
          <a:xfrm>
            <a:off x="3924300" y="5275330"/>
            <a:ext cx="4462561" cy="71913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marta.openchowska@grupaiqs.pl</a:t>
            </a:r>
            <a:endParaRPr kumimoji="0" lang="pl-PL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908050" y="2022475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17"/>
          <p:cNvGraphicFramePr>
            <a:graphicFrameLocks noChangeAspect="1"/>
          </p:cNvGraphicFramePr>
          <p:nvPr/>
        </p:nvGraphicFramePr>
        <p:xfrm>
          <a:off x="889000" y="1985963"/>
          <a:ext cx="7608888" cy="104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(1)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360363" y="1504950"/>
            <a:ext cx="4025900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 CZAS OCZEKIWANIA NA OBSŁUGĘ PRZED PI/ WOM/ DELEGATURĄ BAiSO</a:t>
            </a:r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504950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 dirty="0">
                <a:solidFill>
                  <a:schemeClr val="accent1"/>
                </a:solidFill>
              </a:rPr>
              <a:t>FUNKCJONOWANIE URZĘDU</a:t>
            </a:r>
          </a:p>
        </p:txBody>
      </p:sp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55650" y="908050"/>
            <a:ext cx="56261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Gdzie znajdują się </a:t>
            </a:r>
            <a:r>
              <a:rPr lang="pl-PL" sz="1200" u="sng"/>
              <a:t>karty informacyjne</a:t>
            </a:r>
            <a:r>
              <a:rPr lang="pl-PL" sz="1200"/>
              <a:t>?</a:t>
            </a:r>
            <a:endParaRPr lang="en-GB" sz="120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ymbol zastępczy numeru slajdu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8" y="3871913"/>
            <a:ext cx="59309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 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3" y="1238250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, które są na terenie urzędu są uporządkowane</a:t>
            </a:r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Białołęka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5728F03F-6CBB-4EB8-BF7A-0FE3C3277FA0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6753</TotalTime>
  <Words>1221</Words>
  <Application>Microsoft Office PowerPoint</Application>
  <PresentationFormat>Pokaz na ekranie (4:3)</PresentationFormat>
  <Paragraphs>246</Paragraphs>
  <Slides>30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BIAŁOŁĘKA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Białołęka</vt:lpstr>
      <vt:lpstr>Urząd dzielnicy Białołęka</vt:lpstr>
      <vt:lpstr>Urząd dzielnicy Białołęka</vt:lpstr>
      <vt:lpstr>Slajd 10</vt:lpstr>
      <vt:lpstr>Urząd dzielnicy Białołęka</vt:lpstr>
      <vt:lpstr>Urząd dzielnicy Białołęka</vt:lpstr>
      <vt:lpstr>Urząd dzielnicy Białołęka</vt:lpstr>
      <vt:lpstr>Wygląd zewnętrzny urzędnika i jego stanowisko pracy </vt:lpstr>
      <vt:lpstr>Urząd dzielnicy Białołęka</vt:lpstr>
      <vt:lpstr>Zachowanie urzędnika wobec interesanta </vt:lpstr>
      <vt:lpstr>Urząd dzielnicy Białołęka</vt:lpstr>
      <vt:lpstr>Urząd dzielnicy Białołęka</vt:lpstr>
      <vt:lpstr>Urzędnik - obsługa przedstawionej sprawy </vt:lpstr>
      <vt:lpstr>Urząd dzielnicy Białołęka</vt:lpstr>
      <vt:lpstr>Urząd dzielnicy Białołęka</vt:lpstr>
      <vt:lpstr>Urząd dzielnicy Białołęka</vt:lpstr>
      <vt:lpstr>Urzędnik - sposób załatwienia przedstawionej sprawy</vt:lpstr>
      <vt:lpstr>Urząd dzielnicy Białołęka</vt:lpstr>
      <vt:lpstr>Urząd dzielnicy Białołęka</vt:lpstr>
      <vt:lpstr>Urząd dzielnicy Białołęka</vt:lpstr>
      <vt:lpstr>Urząd dzielnicy Białołęka</vt:lpstr>
      <vt:lpstr>Urząd dzielnicy Białołęka</vt:lpstr>
      <vt:lpstr>Urząd dzielnicy Białołęka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mgerc</cp:lastModifiedBy>
  <cp:revision>885</cp:revision>
  <dcterms:created xsi:type="dcterms:W3CDTF">2011-07-08T14:47:09Z</dcterms:created>
  <dcterms:modified xsi:type="dcterms:W3CDTF">2013-02-20T14:46:34Z</dcterms:modified>
</cp:coreProperties>
</file>